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56" r:id="rId2"/>
    <p:sldId id="1415" r:id="rId3"/>
    <p:sldId id="457" r:id="rId4"/>
    <p:sldId id="379" r:id="rId5"/>
    <p:sldId id="459" r:id="rId6"/>
    <p:sldId id="458" r:id="rId7"/>
    <p:sldId id="460" r:id="rId8"/>
    <p:sldId id="461" r:id="rId9"/>
    <p:sldId id="463" r:id="rId10"/>
    <p:sldId id="465" r:id="rId11"/>
    <p:sldId id="1384" r:id="rId12"/>
    <p:sldId id="1385" r:id="rId13"/>
    <p:sldId id="466" r:id="rId14"/>
    <p:sldId id="486" r:id="rId15"/>
    <p:sldId id="1418" r:id="rId16"/>
    <p:sldId id="1419" r:id="rId17"/>
    <p:sldId id="1422" r:id="rId18"/>
    <p:sldId id="1421" r:id="rId19"/>
    <p:sldId id="1416" r:id="rId20"/>
    <p:sldId id="475" r:id="rId21"/>
    <p:sldId id="1382" r:id="rId22"/>
    <p:sldId id="1340" r:id="rId23"/>
    <p:sldId id="482" r:id="rId24"/>
    <p:sldId id="478" r:id="rId25"/>
    <p:sldId id="1425" r:id="rId26"/>
    <p:sldId id="1423" r:id="rId27"/>
    <p:sldId id="485" r:id="rId28"/>
    <p:sldId id="488" r:id="rId29"/>
    <p:sldId id="1383" r:id="rId30"/>
    <p:sldId id="1428" r:id="rId31"/>
    <p:sldId id="1427" r:id="rId32"/>
    <p:sldId id="1400" r:id="rId33"/>
    <p:sldId id="1403" r:id="rId34"/>
    <p:sldId id="1404" r:id="rId35"/>
    <p:sldId id="1406" r:id="rId36"/>
    <p:sldId id="1426" r:id="rId37"/>
    <p:sldId id="1408" r:id="rId38"/>
    <p:sldId id="1409" r:id="rId39"/>
    <p:sldId id="1345" r:id="rId40"/>
    <p:sldId id="470" r:id="rId41"/>
    <p:sldId id="1417" r:id="rId42"/>
    <p:sldId id="1351" r:id="rId43"/>
    <p:sldId id="436" r:id="rId44"/>
    <p:sldId id="1355" r:id="rId45"/>
    <p:sldId id="1356" r:id="rId46"/>
    <p:sldId id="1360" r:id="rId47"/>
    <p:sldId id="1347" r:id="rId48"/>
    <p:sldId id="1358" r:id="rId49"/>
    <p:sldId id="1362" r:id="rId50"/>
    <p:sldId id="1430" r:id="rId51"/>
    <p:sldId id="1371" r:id="rId52"/>
    <p:sldId id="1372" r:id="rId53"/>
    <p:sldId id="1375" r:id="rId54"/>
    <p:sldId id="1377" r:id="rId55"/>
    <p:sldId id="1376" r:id="rId56"/>
    <p:sldId id="1411" r:id="rId57"/>
    <p:sldId id="1410" r:id="rId58"/>
    <p:sldId id="1386" r:id="rId59"/>
    <p:sldId id="1387" r:id="rId60"/>
    <p:sldId id="1389" r:id="rId61"/>
    <p:sldId id="1390" r:id="rId62"/>
    <p:sldId id="1431" r:id="rId63"/>
    <p:sldId id="1391" r:id="rId64"/>
    <p:sldId id="1392" r:id="rId65"/>
    <p:sldId id="1394" r:id="rId66"/>
    <p:sldId id="1396" r:id="rId67"/>
    <p:sldId id="1397" r:id="rId68"/>
    <p:sldId id="1429" r:id="rId69"/>
    <p:sldId id="1398" r:id="rId70"/>
    <p:sldId id="36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8374"/>
    <a:srgbClr val="339933"/>
    <a:srgbClr val="990033"/>
    <a:srgbClr val="FF00FF"/>
    <a:srgbClr val="D70000"/>
    <a:srgbClr val="7030A0"/>
    <a:srgbClr val="70A79D"/>
    <a:srgbClr val="E1F5FF"/>
    <a:srgbClr val="B3E6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1784" autoAdjust="0"/>
  </p:normalViewPr>
  <p:slideViewPr>
    <p:cSldViewPr snapToGrid="0">
      <p:cViewPr varScale="1">
        <p:scale>
          <a:sx n="70" d="100"/>
          <a:sy n="70" d="100"/>
        </p:scale>
        <p:origin x="1138" y="53"/>
      </p:cViewPr>
      <p:guideLst/>
    </p:cSldViewPr>
  </p:slideViewPr>
  <p:notesTextViewPr>
    <p:cViewPr>
      <p:scale>
        <a:sx n="1" d="1"/>
        <a:sy n="1" d="1"/>
      </p:scale>
      <p:origin x="0" y="0"/>
    </p:cViewPr>
  </p:notesTextViewPr>
  <p:notesViewPr>
    <p:cSldViewPr snapToGrid="0"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EDB032-EC04-27FA-DFDC-93D10CDB83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037C2-9B02-4F62-BAB9-6316FF151499}" type="datetimeFigureOut">
              <a:rPr lang="en-GB" smtClean="0"/>
              <a:t>06/06/2023</a:t>
            </a:fld>
            <a:endParaRPr lang="en-GB"/>
          </a:p>
        </p:txBody>
      </p:sp>
      <p:sp>
        <p:nvSpPr>
          <p:cNvPr id="4" name="Footer Placeholder 3">
            <a:extLst>
              <a:ext uri="{FF2B5EF4-FFF2-40B4-BE49-F238E27FC236}">
                <a16:creationId xmlns:a16="http://schemas.microsoft.com/office/drawing/2014/main" id="{22794BB9-BE2B-7460-AF29-3DC336233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0C82D0B-D53E-857F-C534-58057D611F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7D4A83-E04E-4D06-BAC2-BAA9F1F243B9}" type="slidenum">
              <a:rPr lang="en-GB" smtClean="0"/>
              <a:t>‹#›</a:t>
            </a:fld>
            <a:endParaRPr lang="en-GB"/>
          </a:p>
        </p:txBody>
      </p:sp>
      <p:sp>
        <p:nvSpPr>
          <p:cNvPr id="6" name="Header Placeholder 5">
            <a:extLst>
              <a:ext uri="{FF2B5EF4-FFF2-40B4-BE49-F238E27FC236}">
                <a16:creationId xmlns:a16="http://schemas.microsoft.com/office/drawing/2014/main" id="{D753BAA1-9CF6-EF5D-6E54-842C20E08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356750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6451-93F0-42A9-B4AB-31F428CDFCBA}"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83270-395B-4DDA-94C1-3AA2C01DA2C2}" type="slidenum">
              <a:rPr lang="en-GB" smtClean="0"/>
              <a:t>‹#›</a:t>
            </a:fld>
            <a:endParaRPr lang="en-GB"/>
          </a:p>
        </p:txBody>
      </p:sp>
    </p:spTree>
    <p:extLst>
      <p:ext uri="{BB962C8B-B14F-4D97-AF65-F5344CB8AC3E}">
        <p14:creationId xmlns:p14="http://schemas.microsoft.com/office/powerpoint/2010/main" val="345924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83270-395B-4DDA-94C1-3AA2C01DA2C2}" type="slidenum">
              <a:rPr lang="en-GB" smtClean="0"/>
              <a:t>2</a:t>
            </a:fld>
            <a:endParaRPr lang="en-GB"/>
          </a:p>
        </p:txBody>
      </p:sp>
    </p:spTree>
    <p:extLst>
      <p:ext uri="{BB962C8B-B14F-4D97-AF65-F5344CB8AC3E}">
        <p14:creationId xmlns:p14="http://schemas.microsoft.com/office/powerpoint/2010/main" val="393564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Say we are looking at a design X that involves hashing. The ROM heuristic replaces that hash function with an oracle box representing a random function, with which everyone — honest parties as well as adversaries — can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interact by entering a binary string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x as input and receiving a binary string y as output. We call this ‘querying the oracle on x’ and call x itself ‘query made to the oracle’.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No one ‘knows’ the oracle except the box itself.</a:t>
            </a:r>
            <a:endParaRPr lang="en-GB" dirty="0"/>
          </a:p>
        </p:txBody>
      </p:sp>
      <p:sp>
        <p:nvSpPr>
          <p:cNvPr id="4" name="Slide Number Placeholder 3"/>
          <p:cNvSpPr>
            <a:spLocks noGrp="1"/>
          </p:cNvSpPr>
          <p:nvPr>
            <p:ph type="sldNum" sz="quarter" idx="5"/>
          </p:nvPr>
        </p:nvSpPr>
        <p:spPr/>
        <p:txBody>
          <a:bodyPr/>
          <a:lstStyle/>
          <a:p>
            <a:fld id="{56D83270-395B-4DDA-94C1-3AA2C01DA2C2}" type="slidenum">
              <a:rPr lang="en-GB" smtClean="0"/>
              <a:t>13</a:t>
            </a:fld>
            <a:endParaRPr lang="en-GB"/>
          </a:p>
        </p:txBody>
      </p:sp>
    </p:spTree>
    <p:extLst>
      <p:ext uri="{BB962C8B-B14F-4D97-AF65-F5344CB8AC3E}">
        <p14:creationId xmlns:p14="http://schemas.microsoft.com/office/powerpoint/2010/main" val="248033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rPr>
              <a:t>Storing the table for f in any physical device would require an exponential </a:t>
            </a:r>
            <a:r>
              <a:rPr lang="en-GB" sz="1800" dirty="0">
                <a:effectLst/>
                <a:latin typeface="Arial" panose="020B0604020202020204" pitchFamily="34" charset="0"/>
                <a:ea typeface="Times New Roman" panose="02020603050405020304" pitchFamily="18" charset="0"/>
              </a:rPr>
              <a:t>number of bits, so even for moderately-sized inputs this is not something we can hope to do in the real world.</a:t>
            </a:r>
          </a:p>
          <a:p>
            <a:pPr>
              <a:lnSpc>
                <a:spcPct val="107000"/>
              </a:lnSpc>
              <a:spcAft>
                <a:spcPts val="800"/>
              </a:spcAft>
            </a:pPr>
            <a:endParaRPr lang="en-GB" sz="1800" dirty="0">
              <a:effectLst/>
              <a:latin typeface="Arial" panose="020B0604020202020204" pitchFamily="34" charset="0"/>
              <a:ea typeface="Times New Roman" panose="02020603050405020304" pitchFamily="18" charset="0"/>
            </a:endParaRPr>
          </a:p>
          <a:p>
            <a:pPr>
              <a:lnSpc>
                <a:spcPct val="107000"/>
              </a:lnSpc>
              <a:spcAft>
                <a:spcPts val="800"/>
              </a:spcAft>
            </a:pPr>
            <a:r>
              <a:rPr lang="en-GB" sz="1800" dirty="0">
                <a:effectLst/>
              </a:rPr>
              <a:t>So how could a reduction possibly simulate the random oracle while simulating the security game?</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14</a:t>
            </a:fld>
            <a:endParaRPr lang="en-GB"/>
          </a:p>
        </p:txBody>
      </p:sp>
    </p:spTree>
    <p:extLst>
      <p:ext uri="{BB962C8B-B14F-4D97-AF65-F5344CB8AC3E}">
        <p14:creationId xmlns:p14="http://schemas.microsoft.com/office/powerpoint/2010/main" val="351164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more convenient way to define the oracle box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is to have it generate random outputs ‘on-the-fly’, as needed. </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From the point of view of the parties interacting with the oracle, this is completely identical to oracle access to a random function, but this can be carried out in the real world (and by reductions)!</a:t>
            </a:r>
          </a:p>
        </p:txBody>
      </p:sp>
      <p:sp>
        <p:nvSpPr>
          <p:cNvPr id="4" name="Slide Number Placeholder 3"/>
          <p:cNvSpPr>
            <a:spLocks noGrp="1"/>
          </p:cNvSpPr>
          <p:nvPr>
            <p:ph type="sldNum" sz="quarter" idx="5"/>
          </p:nvPr>
        </p:nvSpPr>
        <p:spPr/>
        <p:txBody>
          <a:bodyPr/>
          <a:lstStyle/>
          <a:p>
            <a:fld id="{56D83270-395B-4DDA-94C1-3AA2C01DA2C2}" type="slidenum">
              <a:rPr lang="en-GB" smtClean="0"/>
              <a:t>15</a:t>
            </a:fld>
            <a:endParaRPr lang="en-GB"/>
          </a:p>
        </p:txBody>
      </p:sp>
    </p:spTree>
    <p:extLst>
      <p:ext uri="{BB962C8B-B14F-4D97-AF65-F5344CB8AC3E}">
        <p14:creationId xmlns:p14="http://schemas.microsoft.com/office/powerpoint/2010/main" val="168091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ROM allows many tricks that help us reason about security:</a:t>
            </a:r>
          </a:p>
          <a:p>
            <a:pP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attacker has virtually no knowledge about the used random oracle values unless it actually queries the oracle, explicitly. We (trying to do a reduction) see all queries, which means we see all inputs the attacker is interested in. (We’ll see an example where this is already enough for us to solve the underlying problem P in the use cases part.)</a:t>
            </a:r>
          </a:p>
          <a:p>
            <a:pP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But what’s more, we can even pick the output values as we please (provided they have a random-looking distribution)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which can help us </a:t>
            </a:r>
          </a:p>
          <a:p>
            <a:pPr marL="285750" indent="-285750">
              <a:lnSpc>
                <a:spcPct val="107000"/>
              </a:lnSpc>
              <a:spcAft>
                <a:spcPts val="800"/>
              </a:spcAft>
              <a:buFontTx/>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trick the attacker into helping us out (by, e.g., planting our own challenge in a way such that the attacker solves it by winning its security game), or </a:t>
            </a:r>
          </a:p>
          <a:p>
            <a:pPr marL="285750" indent="-285750">
              <a:lnSpc>
                <a:spcPct val="107000"/>
              </a:lnSpc>
              <a:spcAft>
                <a:spcPts val="800"/>
              </a:spcAft>
              <a:buFontTx/>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simulate A’ security game without actually possessing the secret knowledge we would need to do so!</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16</a:t>
            </a:fld>
            <a:endParaRPr lang="en-GB"/>
          </a:p>
        </p:txBody>
      </p:sp>
    </p:spTree>
    <p:extLst>
      <p:ext uri="{BB962C8B-B14F-4D97-AF65-F5344CB8AC3E}">
        <p14:creationId xmlns:p14="http://schemas.microsoft.com/office/powerpoint/2010/main" val="164779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17</a:t>
            </a:fld>
            <a:endParaRPr lang="en-GB"/>
          </a:p>
        </p:txBody>
      </p:sp>
    </p:spTree>
    <p:extLst>
      <p:ext uri="{BB962C8B-B14F-4D97-AF65-F5344CB8AC3E}">
        <p14:creationId xmlns:p14="http://schemas.microsoft.com/office/powerpoint/2010/main" val="233541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18</a:t>
            </a:fld>
            <a:endParaRPr lang="en-GB"/>
          </a:p>
        </p:txBody>
      </p:sp>
    </p:spTree>
    <p:extLst>
      <p:ext uri="{BB962C8B-B14F-4D97-AF65-F5344CB8AC3E}">
        <p14:creationId xmlns:p14="http://schemas.microsoft.com/office/powerpoint/2010/main" val="299077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examples that actually matter in practice next!</a:t>
            </a:r>
          </a:p>
        </p:txBody>
      </p:sp>
      <p:sp>
        <p:nvSpPr>
          <p:cNvPr id="4" name="Slide Number Placeholder 3"/>
          <p:cNvSpPr>
            <a:spLocks noGrp="1"/>
          </p:cNvSpPr>
          <p:nvPr>
            <p:ph type="sldNum" sz="quarter" idx="5"/>
          </p:nvPr>
        </p:nvSpPr>
        <p:spPr/>
        <p:txBody>
          <a:bodyPr/>
          <a:lstStyle/>
          <a:p>
            <a:fld id="{56D83270-395B-4DDA-94C1-3AA2C01DA2C2}" type="slidenum">
              <a:rPr lang="en-GB" smtClean="0"/>
              <a:t>19</a:t>
            </a:fld>
            <a:endParaRPr lang="en-GB"/>
          </a:p>
        </p:txBody>
      </p:sp>
    </p:spTree>
    <p:extLst>
      <p:ext uri="{BB962C8B-B14F-4D97-AF65-F5344CB8AC3E}">
        <p14:creationId xmlns:p14="http://schemas.microsoft.com/office/powerpoint/2010/main" val="276709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NIST’s standardisation process for post-quantum secure crypto, a lot of the designs made use of two generic design recipes.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These recipes (Fiat-Shamir and the FO transformation) use the random oracle model as a proof heuristic.</a:t>
            </a:r>
          </a:p>
        </p:txBody>
      </p:sp>
      <p:sp>
        <p:nvSpPr>
          <p:cNvPr id="4" name="Slide Number Placeholder 3"/>
          <p:cNvSpPr>
            <a:spLocks noGrp="1"/>
          </p:cNvSpPr>
          <p:nvPr>
            <p:ph type="sldNum" sz="quarter" idx="5"/>
          </p:nvPr>
        </p:nvSpPr>
        <p:spPr/>
        <p:txBody>
          <a:bodyPr/>
          <a:lstStyle/>
          <a:p>
            <a:fld id="{56D83270-395B-4DDA-94C1-3AA2C01DA2C2}" type="slidenum">
              <a:rPr lang="en-GB" smtClean="0"/>
              <a:t>20</a:t>
            </a:fld>
            <a:endParaRPr lang="en-GB"/>
          </a:p>
        </p:txBody>
      </p:sp>
    </p:spTree>
    <p:extLst>
      <p:ext uri="{BB962C8B-B14F-4D97-AF65-F5344CB8AC3E}">
        <p14:creationId xmlns:p14="http://schemas.microsoft.com/office/powerpoint/2010/main" val="391977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Actually, Kyber etc. don’t do public-key encryption, but </a:t>
            </a:r>
            <a:r>
              <a:rPr lang="en-GB" sz="6000" dirty="0">
                <a:solidFill>
                  <a:srgbClr val="358374"/>
                </a:solidFill>
                <a:effectLst/>
                <a:latin typeface="Calibri" panose="020F0502020204030204" pitchFamily="34" charset="0"/>
                <a:ea typeface="Times New Roman" panose="02020603050405020304" pitchFamily="18" charset="0"/>
                <a:cs typeface="Times New Roman" panose="02020603050405020304" pitchFamily="18" charset="0"/>
              </a:rPr>
              <a:t>‘k</a:t>
            </a:r>
            <a:r>
              <a:rPr lang="en-GB" sz="6000" dirty="0">
                <a:solidFill>
                  <a:srgbClr val="358374"/>
                </a:solidFill>
              </a:rPr>
              <a:t>ey encapsulation’, a mechanism to transport symmetric keys.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6000" dirty="0">
                <a:solidFill>
                  <a:srgbClr val="358374"/>
                </a:solidFill>
                <a:effectLst/>
                <a:latin typeface="Calibri" panose="020F0502020204030204" pitchFamily="34" charset="0"/>
                <a:ea typeface="Times New Roman" panose="02020603050405020304" pitchFamily="18" charset="0"/>
                <a:cs typeface="Times New Roman" panose="02020603050405020304" pitchFamily="18" charset="0"/>
              </a:rPr>
              <a:t>Why?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Symmetric encryption is way more efficient than asymmetric encryption.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Using Kyber key encapsulation just at the beginning to establish a symmetric key, we can resort to symmetric encryption afterwards!</a:t>
            </a:r>
          </a:p>
        </p:txBody>
      </p:sp>
      <p:sp>
        <p:nvSpPr>
          <p:cNvPr id="4" name="Slide Number Placeholder 3"/>
          <p:cNvSpPr>
            <a:spLocks noGrp="1"/>
          </p:cNvSpPr>
          <p:nvPr>
            <p:ph type="sldNum" sz="quarter" idx="5"/>
          </p:nvPr>
        </p:nvSpPr>
        <p:spPr/>
        <p:txBody>
          <a:bodyPr/>
          <a:lstStyle/>
          <a:p>
            <a:fld id="{56D83270-395B-4DDA-94C1-3AA2C01DA2C2}" type="slidenum">
              <a:rPr lang="en-GB" smtClean="0"/>
              <a:t>21</a:t>
            </a:fld>
            <a:endParaRPr lang="en-GB"/>
          </a:p>
        </p:txBody>
      </p:sp>
    </p:spTree>
    <p:extLst>
      <p:ext uri="{BB962C8B-B14F-4D97-AF65-F5344CB8AC3E}">
        <p14:creationId xmlns:p14="http://schemas.microsoft.com/office/powerpoint/2010/main" val="355511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 already saw a  bit about how Kyber does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ModuleLWE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encryption on Monday. Now, how do we get key encapsulation? This is precisely what FO does: It takes a PKE scheme and turns it into a key encapsulation mechanism.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22</a:t>
            </a:fld>
            <a:endParaRPr lang="en-GB"/>
          </a:p>
        </p:txBody>
      </p:sp>
    </p:spTree>
    <p:extLst>
      <p:ext uri="{BB962C8B-B14F-4D97-AF65-F5344CB8AC3E}">
        <p14:creationId xmlns:p14="http://schemas.microsoft.com/office/powerpoint/2010/main" val="325248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83270-395B-4DDA-94C1-3AA2C01DA2C2}" type="slidenum">
              <a:rPr lang="en-GB" smtClean="0"/>
              <a:t>3</a:t>
            </a:fld>
            <a:endParaRPr lang="en-GB"/>
          </a:p>
        </p:txBody>
      </p:sp>
    </p:spTree>
    <p:extLst>
      <p:ext uri="{BB962C8B-B14F-4D97-AF65-F5344CB8AC3E}">
        <p14:creationId xmlns:p14="http://schemas.microsoft.com/office/powerpoint/2010/main" val="20978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Let’s first specify our security goal: For now, we’re happy with IND-CPA security, i.e., if an attacker cannot defer information about the transmitted symmetric key from the message (or ‘encapsulation’) that Alice sent to Bob. We define this as an indistinguishability game where A gets the message and either the real or a random key, and has to determine which key it got.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This isn’t the strong security goal we would usually ask for (and that was envisioned by NIST), but it is a good starting point because it allows us to first look at a simpler version of FO.</a:t>
            </a:r>
          </a:p>
        </p:txBody>
      </p:sp>
      <p:sp>
        <p:nvSpPr>
          <p:cNvPr id="4" name="Slide Number Placeholder 3"/>
          <p:cNvSpPr>
            <a:spLocks noGrp="1"/>
          </p:cNvSpPr>
          <p:nvPr>
            <p:ph type="sldNum" sz="quarter" idx="5"/>
          </p:nvPr>
        </p:nvSpPr>
        <p:spPr/>
        <p:txBody>
          <a:bodyPr/>
          <a:lstStyle/>
          <a:p>
            <a:fld id="{56D83270-395B-4DDA-94C1-3AA2C01DA2C2}" type="slidenum">
              <a:rPr lang="en-GB" smtClean="0"/>
              <a:t>23</a:t>
            </a:fld>
            <a:endParaRPr lang="en-GB"/>
          </a:p>
        </p:txBody>
      </p:sp>
    </p:spTree>
    <p:extLst>
      <p:ext uri="{BB962C8B-B14F-4D97-AF65-F5344CB8AC3E}">
        <p14:creationId xmlns:p14="http://schemas.microsoft.com/office/powerpoint/2010/main" val="1931347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Let’s next determine what we get from the PKE ingredient: For our purposes, it will already be enough if the PKE scheme is one-way, meaning that it is hard for an attacker to invert the encryption of a random message.</a:t>
            </a:r>
          </a:p>
        </p:txBody>
      </p:sp>
      <p:sp>
        <p:nvSpPr>
          <p:cNvPr id="4" name="Slide Number Placeholder 3"/>
          <p:cNvSpPr>
            <a:spLocks noGrp="1"/>
          </p:cNvSpPr>
          <p:nvPr>
            <p:ph type="sldNum" sz="quarter" idx="5"/>
          </p:nvPr>
        </p:nvSpPr>
        <p:spPr/>
        <p:txBody>
          <a:bodyPr/>
          <a:lstStyle/>
          <a:p>
            <a:fld id="{56D83270-395B-4DDA-94C1-3AA2C01DA2C2}" type="slidenum">
              <a:rPr lang="en-GB" smtClean="0"/>
              <a:t>24</a:t>
            </a:fld>
            <a:endParaRPr lang="en-GB"/>
          </a:p>
        </p:txBody>
      </p:sp>
    </p:spTree>
    <p:extLst>
      <p:ext uri="{BB962C8B-B14F-4D97-AF65-F5344CB8AC3E}">
        <p14:creationId xmlns:p14="http://schemas.microsoft.com/office/powerpoint/2010/main" val="427075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 we have an encryption scheme for which encryptions of random messages are hard to invert. How can we use it to send over a symmetric key?</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Can’t we just pick a random message, encrypt it and use it as the symmetric key?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that case, the key indistinguishability attacker would get an encryption together with a key that is either the originating plaintext or a random one.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But we might be having a deterministic encryption scheme on our hands (think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McEliece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For deterministic schemes, it is super easy to distinguish the key from random – the attacker can simply encrypt the plaintext it got as the key and see whether this yields the ciphertext!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(Actually, we’ll soon see that to achieve stronger security, we’ll want to modify the encryption algorithm in a way that makes it deterministic. So this problem will even apply to schemes that weren’t originally deterministic.)</a:t>
            </a:r>
          </a:p>
        </p:txBody>
      </p:sp>
      <p:sp>
        <p:nvSpPr>
          <p:cNvPr id="4" name="Slide Number Placeholder 3"/>
          <p:cNvSpPr>
            <a:spLocks noGrp="1"/>
          </p:cNvSpPr>
          <p:nvPr>
            <p:ph type="sldNum" sz="quarter" idx="5"/>
          </p:nvPr>
        </p:nvSpPr>
        <p:spPr/>
        <p:txBody>
          <a:bodyPr/>
          <a:lstStyle/>
          <a:p>
            <a:fld id="{56D83270-395B-4DDA-94C1-3AA2C01DA2C2}" type="slidenum">
              <a:rPr lang="en-GB" smtClean="0"/>
              <a:t>25</a:t>
            </a:fld>
            <a:endParaRPr lang="en-GB"/>
          </a:p>
        </p:txBody>
      </p:sp>
    </p:spTree>
    <p:extLst>
      <p:ext uri="{BB962C8B-B14F-4D97-AF65-F5344CB8AC3E}">
        <p14:creationId xmlns:p14="http://schemas.microsoft.com/office/powerpoint/2010/main" val="4215837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Instead, we’ll derive the key from the plaintext in a way for which we hope that is sufficiently random-looking.</a:t>
            </a:r>
          </a:p>
        </p:txBody>
      </p:sp>
      <p:sp>
        <p:nvSpPr>
          <p:cNvPr id="4" name="Slide Number Placeholder 3"/>
          <p:cNvSpPr>
            <a:spLocks noGrp="1"/>
          </p:cNvSpPr>
          <p:nvPr>
            <p:ph type="sldNum" sz="quarter" idx="5"/>
          </p:nvPr>
        </p:nvSpPr>
        <p:spPr/>
        <p:txBody>
          <a:bodyPr/>
          <a:lstStyle/>
          <a:p>
            <a:fld id="{56D83270-395B-4DDA-94C1-3AA2C01DA2C2}" type="slidenum">
              <a:rPr lang="en-GB" smtClean="0"/>
              <a:t>26</a:t>
            </a:fld>
            <a:endParaRPr lang="en-GB"/>
          </a:p>
        </p:txBody>
      </p:sp>
    </p:spTree>
    <p:extLst>
      <p:ext uri="{BB962C8B-B14F-4D97-AF65-F5344CB8AC3E}">
        <p14:creationId xmlns:p14="http://schemas.microsoft.com/office/powerpoint/2010/main" val="317171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27</a:t>
            </a:fld>
            <a:endParaRPr lang="en-GB"/>
          </a:p>
        </p:txBody>
      </p:sp>
    </p:spTree>
    <p:extLst>
      <p:ext uri="{BB962C8B-B14F-4D97-AF65-F5344CB8AC3E}">
        <p14:creationId xmlns:p14="http://schemas.microsoft.com/office/powerpoint/2010/main" val="920170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28</a:t>
            </a:fld>
            <a:endParaRPr lang="en-GB"/>
          </a:p>
        </p:txBody>
      </p:sp>
    </p:spTree>
    <p:extLst>
      <p:ext uri="{BB962C8B-B14F-4D97-AF65-F5344CB8AC3E}">
        <p14:creationId xmlns:p14="http://schemas.microsoft.com/office/powerpoint/2010/main" val="338287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29</a:t>
            </a:fld>
            <a:endParaRPr lang="en-GB"/>
          </a:p>
        </p:txBody>
      </p:sp>
    </p:spTree>
    <p:extLst>
      <p:ext uri="{BB962C8B-B14F-4D97-AF65-F5344CB8AC3E}">
        <p14:creationId xmlns:p14="http://schemas.microsoft.com/office/powerpoint/2010/main" val="2425584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 we’ve seen at the beginning of the talk, chosen-ciphertext attacks actually are a huge deal in practice. This is why we’d rather have that the key encapsulation is also secure against this stronger class of attacker.</a:t>
            </a:r>
          </a:p>
        </p:txBody>
      </p:sp>
      <p:sp>
        <p:nvSpPr>
          <p:cNvPr id="4" name="Slide Number Placeholder 3"/>
          <p:cNvSpPr>
            <a:spLocks noGrp="1"/>
          </p:cNvSpPr>
          <p:nvPr>
            <p:ph type="sldNum" sz="quarter" idx="5"/>
          </p:nvPr>
        </p:nvSpPr>
        <p:spPr/>
        <p:txBody>
          <a:bodyPr/>
          <a:lstStyle/>
          <a:p>
            <a:fld id="{56D83270-395B-4DDA-94C1-3AA2C01DA2C2}" type="slidenum">
              <a:rPr lang="en-GB" smtClean="0"/>
              <a:t>30</a:t>
            </a:fld>
            <a:endParaRPr lang="en-GB"/>
          </a:p>
        </p:txBody>
      </p:sp>
    </p:spTree>
    <p:extLst>
      <p:ext uri="{BB962C8B-B14F-4D97-AF65-F5344CB8AC3E}">
        <p14:creationId xmlns:p14="http://schemas.microsoft.com/office/powerpoint/2010/main" val="2234486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31</a:t>
            </a:fld>
            <a:endParaRPr lang="en-GB"/>
          </a:p>
        </p:txBody>
      </p:sp>
    </p:spTree>
    <p:extLst>
      <p:ext uri="{BB962C8B-B14F-4D97-AF65-F5344CB8AC3E}">
        <p14:creationId xmlns:p14="http://schemas.microsoft.com/office/powerpoint/2010/main" val="302681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32</a:t>
            </a:fld>
            <a:endParaRPr lang="en-GB"/>
          </a:p>
        </p:txBody>
      </p:sp>
    </p:spTree>
    <p:extLst>
      <p:ext uri="{BB962C8B-B14F-4D97-AF65-F5344CB8AC3E}">
        <p14:creationId xmlns:p14="http://schemas.microsoft.com/office/powerpoint/2010/main" val="157069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Matt Green explained the meaning of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Bleichenbacher’s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attack for crypto very nicely*. To summarise two major aspects: The attack was</a:t>
            </a:r>
            <a:endParaRPr lang="en-GB" dirty="0"/>
          </a:p>
          <a:p>
            <a:pPr marL="171450" indent="-171450">
              <a:buFont typeface="Arial" panose="020B0604020202020204" pitchFamily="34" charset="0"/>
              <a:buChar char="•"/>
            </a:pPr>
            <a:r>
              <a:rPr lang="en-GB" dirty="0"/>
              <a:t>pretty bad: it concerned the SSL protocol in use by thousands of web servers and used to, e.g., encrypt credit card numbers.</a:t>
            </a:r>
            <a:endParaRPr lang="en-GB" sz="1200" dirty="0">
              <a:effectLst/>
              <a:latin typeface="+mn-lt"/>
              <a:ea typeface="+mn-ea"/>
              <a:cs typeface="+mn-cs"/>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somewhat out of the blue: it’s an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adaptive-chosen ciphertext attack. I think that back then, very few people would have expected that they might turn out to be dangerous in practice.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Tx/>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 avoid bad-and-unexpected attacks, it’s good to check rigorously whether cryptosystems actually meet the expected security requirements.</a:t>
            </a:r>
          </a:p>
          <a:p>
            <a:pPr marL="0" indent="0">
              <a:lnSpc>
                <a:spcPct val="107000"/>
              </a:lnSpc>
              <a:spcAft>
                <a:spcPts val="800"/>
              </a:spcAft>
              <a:buFontTx/>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https://blog.cryptographyengineering.com/2011/11/02/what-is-random-oracle-model-and-why/</a:t>
            </a:r>
          </a:p>
        </p:txBody>
      </p:sp>
      <p:sp>
        <p:nvSpPr>
          <p:cNvPr id="4" name="Slide Number Placeholder 3"/>
          <p:cNvSpPr>
            <a:spLocks noGrp="1"/>
          </p:cNvSpPr>
          <p:nvPr>
            <p:ph type="sldNum" sz="quarter" idx="5"/>
          </p:nvPr>
        </p:nvSpPr>
        <p:spPr/>
        <p:txBody>
          <a:bodyPr/>
          <a:lstStyle/>
          <a:p>
            <a:fld id="{56D83270-395B-4DDA-94C1-3AA2C01DA2C2}" type="slidenum">
              <a:rPr lang="en-GB" smtClean="0"/>
              <a:t>4</a:t>
            </a:fld>
            <a:endParaRPr lang="en-GB"/>
          </a:p>
        </p:txBody>
      </p:sp>
    </p:spTree>
    <p:extLst>
      <p:ext uri="{BB962C8B-B14F-4D97-AF65-F5344CB8AC3E}">
        <p14:creationId xmlns:p14="http://schemas.microsoft.com/office/powerpoint/2010/main" val="399000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 do something that might look very, very stupid at first: we’ll alter the encryption process such that it is turned deterministic!</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Why isn’t this a complete catastrophe? Because it can be shown that the encryption is still hard to invert and the key is still hidden by the hash function.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(Good thing that we didn’t use the plaintext as the key!)</a:t>
            </a:r>
          </a:p>
        </p:txBody>
      </p:sp>
      <p:sp>
        <p:nvSpPr>
          <p:cNvPr id="4" name="Slide Number Placeholder 3"/>
          <p:cNvSpPr>
            <a:spLocks noGrp="1"/>
          </p:cNvSpPr>
          <p:nvPr>
            <p:ph type="sldNum" sz="quarter" idx="5"/>
          </p:nvPr>
        </p:nvSpPr>
        <p:spPr/>
        <p:txBody>
          <a:bodyPr/>
          <a:lstStyle/>
          <a:p>
            <a:fld id="{56D83270-395B-4DDA-94C1-3AA2C01DA2C2}" type="slidenum">
              <a:rPr lang="en-GB" smtClean="0"/>
              <a:t>33</a:t>
            </a:fld>
            <a:endParaRPr lang="en-GB"/>
          </a:p>
        </p:txBody>
      </p:sp>
    </p:spTree>
    <p:extLst>
      <p:ext uri="{BB962C8B-B14F-4D97-AF65-F5344CB8AC3E}">
        <p14:creationId xmlns:p14="http://schemas.microsoft.com/office/powerpoint/2010/main" val="28304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Let’s additionally alter how Bob reacts to the ciphertext: Because encryption is now deterministic, Bob can make a sanity check on the ciphertext by re-encrypting the decryption result and checking whether this results in the ciphertext he received.</a:t>
            </a:r>
          </a:p>
        </p:txBody>
      </p:sp>
      <p:sp>
        <p:nvSpPr>
          <p:cNvPr id="4" name="Slide Number Placeholder 3"/>
          <p:cNvSpPr>
            <a:spLocks noGrp="1"/>
          </p:cNvSpPr>
          <p:nvPr>
            <p:ph type="sldNum" sz="quarter" idx="5"/>
          </p:nvPr>
        </p:nvSpPr>
        <p:spPr/>
        <p:txBody>
          <a:bodyPr/>
          <a:lstStyle/>
          <a:p>
            <a:fld id="{56D83270-395B-4DDA-94C1-3AA2C01DA2C2}" type="slidenum">
              <a:rPr lang="en-GB" smtClean="0"/>
              <a:t>34</a:t>
            </a:fld>
            <a:endParaRPr lang="en-GB"/>
          </a:p>
        </p:txBody>
      </p:sp>
    </p:spTree>
    <p:extLst>
      <p:ext uri="{BB962C8B-B14F-4D97-AF65-F5344CB8AC3E}">
        <p14:creationId xmlns:p14="http://schemas.microsoft.com/office/powerpoint/2010/main" val="2813920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Glossing over one detail*, this is the idea: Say A asks for the key belonging to a ciphertext c’ and A already knows the plaintext m’ belonging to c’. Then </a:t>
                </a:r>
                <a:r>
                  <a:rPr lang="en-GB" sz="1800" dirty="0">
                    <a:solidFill>
                      <a:schemeClr val="tx1"/>
                    </a:solidFill>
                    <a:effectLst/>
                    <a:latin typeface="Calibri" panose="020F0502020204030204" pitchFamily="34" charset="0"/>
                    <a:cs typeface="Times New Roman" panose="02020603050405020304" pitchFamily="18" charset="0"/>
                  </a:rPr>
                  <a:t>the resulting key </a:t>
                </a:r>
                <a14:m>
                  <m:oMath xmlns:m="http://schemas.openxmlformats.org/officeDocument/2006/math">
                    <m:r>
                      <m:rPr>
                        <m:sty m:val="p"/>
                      </m:rPr>
                      <a:rPr lang="en-US" sz="1800" dirty="0" smtClean="0">
                        <a:latin typeface="Cambria Math" panose="02040503050406030204" pitchFamily="18" charset="0"/>
                      </a:rPr>
                      <m:t>H</m:t>
                    </m:r>
                    <m:r>
                      <m:rPr>
                        <m:sty m:val="p"/>
                      </m:rPr>
                      <a:rPr lang="de-DE" sz="1800" dirty="0">
                        <a:latin typeface="Cambria Math" panose="02040503050406030204" pitchFamily="18" charset="0"/>
                      </a:rPr>
                      <m:t>ash</m:t>
                    </m:r>
                    <m:r>
                      <a:rPr lang="de-DE" sz="1800" b="0" i="0" dirty="0" smtClean="0">
                        <a:latin typeface="Cambria Math" panose="02040503050406030204" pitchFamily="18" charset="0"/>
                      </a:rPr>
                      <m:t>(</m:t>
                    </m:r>
                    <m:r>
                      <m:rPr>
                        <m:nor/>
                      </m:rPr>
                      <a:rPr lang="en-GB" sz="1800" dirty="0" smtClean="0">
                        <a:solidFill>
                          <a:schemeClr val="tx1"/>
                        </a:solidFill>
                        <a:effectLst/>
                        <a:latin typeface="Calibri" panose="020F0502020204030204" pitchFamily="34" charset="0"/>
                        <a:cs typeface="Times New Roman" panose="02020603050405020304" pitchFamily="18" charset="0"/>
                      </a:rPr>
                      <m:t>m</m:t>
                    </m:r>
                    <m:r>
                      <m:rPr>
                        <m:nor/>
                      </m:rPr>
                      <a:rPr lang="en-GB" sz="1800" dirty="0" smtClean="0">
                        <a:solidFill>
                          <a:schemeClr val="tx1"/>
                        </a:solidFill>
                        <a:effectLst/>
                        <a:latin typeface="Calibri" panose="020F0502020204030204" pitchFamily="34" charset="0"/>
                        <a:cs typeface="Times New Roman" panose="02020603050405020304" pitchFamily="18" charset="0"/>
                      </a:rPr>
                      <m:t>’</m:t>
                    </m:r>
                    <m:r>
                      <a:rPr lang="de-DE" sz="1800" b="0" i="0" dirty="0" smtClean="0">
                        <a:latin typeface="Cambria Math" panose="02040503050406030204" pitchFamily="18" charset="0"/>
                      </a:rPr>
                      <m:t>)</m:t>
                    </m:r>
                  </m:oMath>
                </a14:m>
                <a:r>
                  <a:rPr lang="en-GB" sz="1800" dirty="0">
                    <a:solidFill>
                      <a:schemeClr val="tx1"/>
                    </a:solidFill>
                    <a:effectLst/>
                    <a:latin typeface="Calibri" panose="020F0502020204030204" pitchFamily="34" charset="0"/>
                    <a:cs typeface="Times New Roman" panose="02020603050405020304" pitchFamily="18" charset="0"/>
                  </a:rPr>
                  <a:t> is kind of old news - the attacker could have gotten it without talking to the decryption oracle at all!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chemeClr val="tx1"/>
                    </a:solidFill>
                  </a:rPr>
                  <a:t>Could the attacker actually craft a useful ciphertext without knowing its plaintext? Not if we use the random oracle heuristic - the decryption oracle will not respond </a:t>
                </a:r>
                <a:r>
                  <a:rPr lang="en-GB" sz="1800" dirty="0">
                    <a:solidFill>
                      <a:schemeClr val="tx1"/>
                    </a:solidFill>
                    <a:effectLst/>
                    <a:latin typeface="Calibri" panose="020F0502020204030204" pitchFamily="34" charset="0"/>
                    <a:cs typeface="Times New Roman" panose="02020603050405020304" pitchFamily="18" charset="0"/>
                  </a:rPr>
                  <a:t>unless the ciphertext was built using the plaintext hash as randomness, which the attacker cannot find without knowing the plaintext.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*If the encryption scheme does not carry enough entropy, it might be easy to compute a valid ciphertext without having to ask </a:t>
                </a:r>
                <a14:m>
                  <m:oMath xmlns:m="http://schemas.openxmlformats.org/officeDocument/2006/math">
                    <m:sSup>
                      <m:sSupPr>
                        <m:ctrlPr>
                          <a:rPr lang="de-DE" sz="1800" b="0" i="1" dirty="0" smtClean="0">
                            <a:solidFill>
                              <a:schemeClr val="tx1"/>
                            </a:solidFill>
                            <a:latin typeface="Cambria Math" panose="02040503050406030204" pitchFamily="18" charset="0"/>
                          </a:rPr>
                        </m:ctrlPr>
                      </m:sSupPr>
                      <m:e>
                        <m:r>
                          <m:rPr>
                            <m:sty m:val="p"/>
                          </m:rPr>
                          <a:rPr lang="en-US" sz="1800" dirty="0" smtClean="0">
                            <a:solidFill>
                              <a:schemeClr val="tx1"/>
                            </a:solidFill>
                            <a:latin typeface="Cambria Math" panose="02040503050406030204" pitchFamily="18" charset="0"/>
                          </a:rPr>
                          <m:t>H</m:t>
                        </m:r>
                        <m:r>
                          <m:rPr>
                            <m:sty m:val="p"/>
                          </m:rPr>
                          <a:rPr lang="de-DE" sz="1800" dirty="0">
                            <a:solidFill>
                              <a:schemeClr val="tx1"/>
                            </a:solidFill>
                            <a:latin typeface="Cambria Math" panose="02040503050406030204" pitchFamily="18" charset="0"/>
                          </a:rPr>
                          <m:t>ash</m:t>
                        </m:r>
                      </m:e>
                      <m:sup>
                        <m:r>
                          <a:rPr lang="de-DE" sz="1800" b="0" i="0" dirty="0" smtClean="0">
                            <a:solidFill>
                              <a:schemeClr val="tx1"/>
                            </a:solidFill>
                            <a:latin typeface="Cambria Math" panose="02040503050406030204" pitchFamily="18" charset="0"/>
                          </a:rPr>
                          <m:t>′</m:t>
                        </m:r>
                      </m:sup>
                    </m:sSup>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for the right </a:t>
                </a:r>
                <a:r>
                  <a:rPr lang="en-US" sz="1800" dirty="0"/>
                  <a:t>randomness. So we better make</a:t>
                </a:r>
                <a:r>
                  <a:rPr lang="en-US" sz="1800" baseline="0" dirty="0"/>
                  <a:t> sure that the scheme has enough entropy.</a:t>
                </a:r>
                <a:endParaRPr lang="en-GB" sz="1800" dirty="0">
                  <a:solidFill>
                    <a:schemeClr val="tx1"/>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I’m glossing over one detail*, but this is the main idea: </a:t>
                </a:r>
                <a:r>
                  <a:rPr lang="en-GB" sz="1800" dirty="0">
                    <a:solidFill>
                      <a:schemeClr val="tx1"/>
                    </a:solidFill>
                  </a:rPr>
                  <a:t>The decryption oracle will only output something useful</a:t>
                </a:r>
                <a:r>
                  <a:rPr lang="en-GB" sz="1800" dirty="0">
                    <a:solidFill>
                      <a:schemeClr val="tx1"/>
                    </a:solidFill>
                    <a:effectLst/>
                    <a:latin typeface="Calibri" panose="020F0502020204030204" pitchFamily="34" charset="0"/>
                    <a:cs typeface="Times New Roman" panose="02020603050405020304" pitchFamily="18" charset="0"/>
                  </a:rPr>
                  <a:t> if the ciphertext is well-formed, meaning it was built by computing Encrypt(m’) with randomness Hash’(m’) for some plaintext m’. But then A must have queried the oracle for Hash’ on m’, meaning it must already know m’. But then, the resulting key </a:t>
                </a:r>
                <a:r>
                  <a:rPr lang="en-US" sz="1800" i="0" dirty="0">
                    <a:latin typeface="Cambria Math" panose="02040503050406030204" pitchFamily="18" charset="0"/>
                  </a:rPr>
                  <a:t>H</a:t>
                </a:r>
                <a:r>
                  <a:rPr lang="de-DE" sz="1800" i="0" dirty="0">
                    <a:latin typeface="Cambria Math" panose="02040503050406030204" pitchFamily="18" charset="0"/>
                  </a:rPr>
                  <a:t>ash</a:t>
                </a:r>
                <a:r>
                  <a:rPr lang="de-DE" sz="1800" b="0" i="0" dirty="0">
                    <a:latin typeface="Cambria Math" panose="02040503050406030204" pitchFamily="18" charset="0"/>
                  </a:rPr>
                  <a:t>(</a:t>
                </a:r>
                <a:r>
                  <a:rPr lang="en-GB" sz="1800" b="0" i="0" dirty="0">
                    <a:solidFill>
                      <a:schemeClr val="tx1"/>
                    </a:solidFill>
                    <a:effectLst/>
                    <a:latin typeface="Cambria Math" panose="02040503050406030204" pitchFamily="18" charset="0"/>
                  </a:rPr>
                  <a:t>"</a:t>
                </a:r>
                <a:r>
                  <a:rPr lang="en-GB" sz="1800" i="0" dirty="0">
                    <a:solidFill>
                      <a:schemeClr val="tx1"/>
                    </a:solidFill>
                    <a:effectLst/>
                    <a:latin typeface="Cambria Math" panose="02040503050406030204" pitchFamily="18" charset="0"/>
                    <a:cs typeface="Times New Roman" panose="02020603050405020304" pitchFamily="18" charset="0"/>
                  </a:rPr>
                  <a:t>m’</a:t>
                </a:r>
                <a:r>
                  <a:rPr lang="de-DE" sz="1800" b="0" i="0" dirty="0">
                    <a:solidFill>
                      <a:schemeClr val="tx1"/>
                    </a:solidFill>
                    <a:effectLst/>
                    <a:latin typeface="Cambria Math" panose="02040503050406030204" pitchFamily="18" charset="0"/>
                    <a:cs typeface="Times New Roman" panose="02020603050405020304" pitchFamily="18" charset="0"/>
                  </a:rPr>
                  <a:t>"</a:t>
                </a:r>
                <a:r>
                  <a:rPr lang="de-DE" sz="1800" b="0" i="0" dirty="0">
                    <a:latin typeface="Cambria Math" panose="02040503050406030204" pitchFamily="18" charset="0"/>
                  </a:rPr>
                  <a:t>)</a:t>
                </a:r>
                <a:r>
                  <a:rPr lang="en-GB" sz="1800" dirty="0">
                    <a:solidFill>
                      <a:schemeClr val="tx1"/>
                    </a:solidFill>
                    <a:effectLst/>
                    <a:latin typeface="Calibri" panose="020F0502020204030204" pitchFamily="34" charset="0"/>
                    <a:cs typeface="Times New Roman" panose="02020603050405020304" pitchFamily="18" charset="0"/>
                  </a:rPr>
                  <a:t> is kind of old news - the attacker could have found without even talking to the decryption oracle!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Detail: If the encryption scheme does not carry enough entropy, it might be easy to compute a valid ciphertext without having to ask </a:t>
                </a:r>
                <a:r>
                  <a:rPr lang="en-US" sz="1800" i="0" dirty="0">
                    <a:solidFill>
                      <a:schemeClr val="tx1"/>
                    </a:solidFill>
                    <a:latin typeface="Cambria Math" panose="02040503050406030204" pitchFamily="18" charset="0"/>
                  </a:rPr>
                  <a:t>H</a:t>
                </a:r>
                <a:r>
                  <a:rPr lang="de-DE" sz="1800" i="0" dirty="0">
                    <a:solidFill>
                      <a:schemeClr val="tx1"/>
                    </a:solidFill>
                    <a:latin typeface="Cambria Math" panose="02040503050406030204" pitchFamily="18" charset="0"/>
                  </a:rPr>
                  <a:t>ash</a:t>
                </a:r>
                <a:r>
                  <a:rPr lang="de-DE" sz="1800" b="0" i="0" dirty="0">
                    <a:solidFill>
                      <a:schemeClr val="tx1"/>
                    </a:solidFill>
                    <a:latin typeface="Cambria Math" panose="02040503050406030204" pitchFamily="18"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for the right </a:t>
                </a:r>
                <a:r>
                  <a:rPr lang="en-US" sz="1800" dirty="0"/>
                  <a:t>randomness</a:t>
                </a:r>
                <a:endParaRPr lang="en-GB" sz="1800" dirty="0">
                  <a:solidFill>
                    <a:schemeClr val="tx1"/>
                  </a:solidFill>
                </a:endParaRPr>
              </a:p>
            </p:txBody>
          </p:sp>
        </mc:Fallback>
      </mc:AlternateContent>
      <p:sp>
        <p:nvSpPr>
          <p:cNvPr id="4" name="Slide Number Placeholder 3"/>
          <p:cNvSpPr>
            <a:spLocks noGrp="1"/>
          </p:cNvSpPr>
          <p:nvPr>
            <p:ph type="sldNum" sz="quarter" idx="5"/>
          </p:nvPr>
        </p:nvSpPr>
        <p:spPr/>
        <p:txBody>
          <a:bodyPr/>
          <a:lstStyle/>
          <a:p>
            <a:fld id="{56D83270-395B-4DDA-94C1-3AA2C01DA2C2}" type="slidenum">
              <a:rPr lang="en-GB" smtClean="0"/>
              <a:t>35</a:t>
            </a:fld>
            <a:endParaRPr lang="en-GB"/>
          </a:p>
        </p:txBody>
      </p:sp>
    </p:spTree>
    <p:extLst>
      <p:ext uri="{BB962C8B-B14F-4D97-AF65-F5344CB8AC3E}">
        <p14:creationId xmlns:p14="http://schemas.microsoft.com/office/powerpoint/2010/main" val="359939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short answer is: Because we don’t yet know a better solution to generically achieve security against chosen ciphertext attacks. </a:t>
            </a:r>
            <a:r>
              <a:rPr lang="en-GB"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36</a:t>
            </a:fld>
            <a:endParaRPr lang="en-GB"/>
          </a:p>
        </p:txBody>
      </p:sp>
    </p:spTree>
    <p:extLst>
      <p:ext uri="{BB962C8B-B14F-4D97-AF65-F5344CB8AC3E}">
        <p14:creationId xmlns:p14="http://schemas.microsoft.com/office/powerpoint/2010/main" val="284802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37</a:t>
            </a:fld>
            <a:endParaRPr lang="en-GB"/>
          </a:p>
        </p:txBody>
      </p:sp>
    </p:spTree>
    <p:extLst>
      <p:ext uri="{BB962C8B-B14F-4D97-AF65-F5344CB8AC3E}">
        <p14:creationId xmlns:p14="http://schemas.microsoft.com/office/powerpoint/2010/main" val="4192097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This is the main simulation idea, although I’m glossing over some details here.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(Detail 1: We assume that if </a:t>
                </a:r>
                <a14:m>
                  <m:oMath xmlns:m="http://schemas.openxmlformats.org/officeDocument/2006/math">
                    <m:r>
                      <a:rPr lang="de-DE" sz="1800" i="1" smtClean="0">
                        <a:solidFill>
                          <a:srgbClr val="358374"/>
                        </a:solidFill>
                        <a:latin typeface="Cambria Math" panose="02040503050406030204" pitchFamily="18" charset="0"/>
                      </a:rPr>
                      <m:t>𝑚</m:t>
                    </m:r>
                    <m:r>
                      <a:rPr lang="de-DE" sz="1800" b="0" i="1" smtClean="0">
                        <a:solidFill>
                          <a:srgbClr val="358374"/>
                        </a:solidFill>
                        <a:latin typeface="Cambria Math" panose="02040503050406030204" pitchFamily="18" charset="0"/>
                      </a:rPr>
                      <m:t>′</m:t>
                    </m:r>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encrypts to </a:t>
                </a:r>
                <a14:m>
                  <m:oMath xmlns:m="http://schemas.openxmlformats.org/officeDocument/2006/math">
                    <m:r>
                      <a:rPr lang="de-DE" sz="1800" i="1" smtClean="0">
                        <a:latin typeface="Cambria Math" panose="02040503050406030204" pitchFamily="18" charset="0"/>
                      </a:rPr>
                      <m:t>𝑐</m:t>
                    </m:r>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then </a:t>
                </a:r>
                <a14:m>
                  <m:oMath xmlns:m="http://schemas.openxmlformats.org/officeDocument/2006/math">
                    <m:r>
                      <a:rPr lang="de-DE" sz="1800" i="1" smtClean="0">
                        <a:latin typeface="Cambria Math" panose="02040503050406030204" pitchFamily="18" charset="0"/>
                      </a:rPr>
                      <m:t>𝑐</m:t>
                    </m:r>
                  </m:oMath>
                </a14:m>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will also decrypt</a:t>
                </a:r>
                <a:r>
                  <a:rPr lang="en-GB" sz="1800" baseline="0" dirty="0">
                    <a:effectLst/>
                    <a:latin typeface="Calibri" panose="020F0502020204030204" pitchFamily="34" charset="0"/>
                    <a:ea typeface="Times New Roman" panose="02020603050405020304" pitchFamily="18" charset="0"/>
                    <a:cs typeface="Times New Roman" panose="02020603050405020304" pitchFamily="18" charset="0"/>
                  </a:rPr>
                  <a:t> to </a:t>
                </a:r>
                <a14:m>
                  <m:oMath xmlns:m="http://schemas.openxmlformats.org/officeDocument/2006/math">
                    <m:r>
                      <a:rPr lang="de-DE" sz="1800" i="1" smtClean="0">
                        <a:solidFill>
                          <a:srgbClr val="358374"/>
                        </a:solidFill>
                        <a:latin typeface="Cambria Math" panose="02040503050406030204" pitchFamily="18" charset="0"/>
                      </a:rPr>
                      <m:t>𝑚</m:t>
                    </m:r>
                    <m:r>
                      <a:rPr lang="de-DE" sz="1800" b="0" i="1" smtClean="0">
                        <a:solidFill>
                          <a:srgbClr val="358374"/>
                        </a:solidFill>
                        <a:latin typeface="Cambria Math" panose="02040503050406030204" pitchFamily="18" charset="0"/>
                      </a:rPr>
                      <m:t>′</m:t>
                    </m:r>
                  </m:oMath>
                </a14:m>
                <a:r>
                  <a:rPr lang="en-GB" sz="1800" baseline="0" dirty="0">
                    <a:effectLst/>
                    <a:latin typeface="Calibri" panose="020F0502020204030204" pitchFamily="34" charset="0"/>
                    <a:ea typeface="Times New Roman" panose="02020603050405020304" pitchFamily="18" charset="0"/>
                    <a:cs typeface="Times New Roman" panose="02020603050405020304" pitchFamily="18" charset="0"/>
                  </a:rPr>
                  <a:t>. We need to adapt this reasoning a bit if the encryption scheme exhibits decryption failures. Detail 2: For completeness, we would also need to take care of the case where the attacker queried </a:t>
                </a:r>
                <a14:m>
                  <m:oMath xmlns:m="http://schemas.openxmlformats.org/officeDocument/2006/math">
                    <m:r>
                      <m:rPr>
                        <m:nor/>
                      </m:rPr>
                      <a:rPr lang="de-DE" sz="1800" i="1" dirty="0" smtClean="0">
                        <a:solidFill>
                          <a:srgbClr val="F16722"/>
                        </a:solidFill>
                      </a:rPr>
                      <m:t>H</m:t>
                    </m:r>
                    <m:r>
                      <a:rPr lang="de-DE" sz="1800" dirty="0">
                        <a:latin typeface="Cambria Math" panose="02040503050406030204" pitchFamily="18" charset="0"/>
                      </a:rPr>
                      <m:t>(</m:t>
                    </m:r>
                    <m:r>
                      <a:rPr lang="de-DE" sz="1800" i="1">
                        <a:solidFill>
                          <a:srgbClr val="358374"/>
                        </a:solidFill>
                        <a:latin typeface="Cambria Math" panose="02040503050406030204" pitchFamily="18" charset="0"/>
                      </a:rPr>
                      <m:t>𝑚</m:t>
                    </m:r>
                    <m:r>
                      <a:rPr lang="de-DE" sz="1800" b="0" i="1" smtClean="0">
                        <a:solidFill>
                          <a:srgbClr val="358374"/>
                        </a:solidFill>
                        <a:latin typeface="Cambria Math" panose="02040503050406030204" pitchFamily="18" charset="0"/>
                      </a:rPr>
                      <m:t>′</m:t>
                    </m:r>
                    <m:r>
                      <a:rPr lang="de-DE" sz="1800" dirty="0">
                        <a:latin typeface="Cambria Math" panose="02040503050406030204" pitchFamily="18" charset="0"/>
                      </a:rPr>
                      <m:t>)</m:t>
                    </m:r>
                  </m:oMath>
                </a14:m>
                <a:r>
                  <a:rPr lang="en-US" sz="1800" dirty="0"/>
                  <a:t>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before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querying the decryption oracle on c, but that can be done quite easily.)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I’m glossing over some details* here, but this is the main simulation idea.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Detail 1: We assume that if </a:t>
                </a:r>
                <a:r>
                  <a:rPr lang="de-DE" sz="1800" i="0">
                    <a:solidFill>
                      <a:srgbClr val="358374"/>
                    </a:solidFill>
                    <a:latin typeface="Cambria Math" panose="02040503050406030204" pitchFamily="18" charset="0"/>
                  </a:rPr>
                  <a:t>𝑚</a:t>
                </a:r>
                <a:r>
                  <a:rPr lang="de-DE" sz="1800" b="0" i="0">
                    <a:solidFill>
                      <a:srgbClr val="358374"/>
                    </a:solidFill>
                    <a:latin typeface="Cambria Math" panose="02040503050406030204" pitchFamily="18"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encrypts to </a:t>
                </a:r>
                <a:r>
                  <a:rPr lang="de-DE" sz="1800" i="0">
                    <a:latin typeface="Cambria Math" panose="02040503050406030204" pitchFamily="18" charset="0"/>
                  </a:rPr>
                  <a:t>𝑐</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then </a:t>
                </a:r>
                <a:r>
                  <a:rPr lang="de-DE" sz="1800" i="0">
                    <a:latin typeface="Cambria Math" panose="02040503050406030204" pitchFamily="18" charset="0"/>
                  </a:rPr>
                  <a:t>𝑐</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will also decrypt</a:t>
                </a:r>
                <a:r>
                  <a:rPr lang="en-GB" sz="1800" baseline="0" dirty="0">
                    <a:effectLst/>
                    <a:latin typeface="Calibri" panose="020F0502020204030204" pitchFamily="34" charset="0"/>
                    <a:ea typeface="Times New Roman" panose="02020603050405020304" pitchFamily="18" charset="0"/>
                    <a:cs typeface="Times New Roman" panose="02020603050405020304" pitchFamily="18" charset="0"/>
                  </a:rPr>
                  <a:t> to </a:t>
                </a:r>
                <a:r>
                  <a:rPr lang="de-DE" sz="1800" i="0">
                    <a:solidFill>
                      <a:srgbClr val="358374"/>
                    </a:solidFill>
                    <a:latin typeface="Cambria Math" panose="02040503050406030204" pitchFamily="18" charset="0"/>
                  </a:rPr>
                  <a:t>𝑚</a:t>
                </a:r>
                <a:r>
                  <a:rPr lang="de-DE" sz="1800" b="0" i="0">
                    <a:solidFill>
                      <a:srgbClr val="358374"/>
                    </a:solidFill>
                    <a:latin typeface="Cambria Math" panose="02040503050406030204" pitchFamily="18" charset="0"/>
                  </a:rPr>
                  <a:t>′</a:t>
                </a:r>
                <a:r>
                  <a:rPr lang="en-GB" sz="1800" baseline="0" dirty="0">
                    <a:effectLst/>
                    <a:latin typeface="Calibri" panose="020F0502020204030204" pitchFamily="34" charset="0"/>
                    <a:ea typeface="Times New Roman" panose="02020603050405020304" pitchFamily="18" charset="0"/>
                    <a:cs typeface="Times New Roman" panose="02020603050405020304" pitchFamily="18" charset="0"/>
                  </a:rPr>
                  <a:t>. We need to adapt this a bit if the encryption scheme exhibits decryption failures.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aseline="0" dirty="0">
                    <a:effectLst/>
                    <a:latin typeface="Calibri" panose="020F0502020204030204" pitchFamily="34" charset="0"/>
                    <a:ea typeface="Times New Roman" panose="02020603050405020304" pitchFamily="18" charset="0"/>
                    <a:cs typeface="Times New Roman" panose="02020603050405020304" pitchFamily="18" charset="0"/>
                  </a:rPr>
                  <a:t>Detail 2: We need to additionally take care of the case where the attacker already did query </a:t>
                </a:r>
                <a:r>
                  <a:rPr lang="de-DE" sz="1800" i="0" dirty="0">
                    <a:solidFill>
                      <a:srgbClr val="F16722"/>
                    </a:solidFill>
                    <a:latin typeface="Cambria Math" panose="02040503050406030204" pitchFamily="18" charset="0"/>
                  </a:rPr>
                  <a:t>"H"</a:t>
                </a:r>
                <a:r>
                  <a:rPr lang="de-DE" sz="1800" i="0" dirty="0">
                    <a:latin typeface="Cambria Math" panose="02040503050406030204" pitchFamily="18" charset="0"/>
                  </a:rPr>
                  <a:t>(</a:t>
                </a:r>
                <a:r>
                  <a:rPr lang="de-DE" sz="1800" i="0">
                    <a:solidFill>
                      <a:srgbClr val="358374"/>
                    </a:solidFill>
                    <a:latin typeface="Cambria Math" panose="02040503050406030204" pitchFamily="18" charset="0"/>
                  </a:rPr>
                  <a:t>𝑚</a:t>
                </a:r>
                <a:r>
                  <a:rPr lang="de-DE" sz="1800" b="0" i="0">
                    <a:solidFill>
                      <a:srgbClr val="358374"/>
                    </a:solidFill>
                    <a:latin typeface="Cambria Math" panose="02040503050406030204" pitchFamily="18" charset="0"/>
                  </a:rPr>
                  <a:t>′</a:t>
                </a:r>
                <a:r>
                  <a:rPr lang="de-DE" sz="1800" i="0" dirty="0">
                    <a:latin typeface="Cambria Math" panose="02040503050406030204" pitchFamily="18" charset="0"/>
                  </a:rPr>
                  <a:t>)</a:t>
                </a:r>
                <a:r>
                  <a:rPr lang="en-US" sz="1800" dirty="0"/>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before querying the decryption oracle on c.</a:t>
                </a:r>
              </a:p>
            </p:txBody>
          </p:sp>
        </mc:Fallback>
      </mc:AlternateContent>
      <p:sp>
        <p:nvSpPr>
          <p:cNvPr id="4" name="Slide Number Placeholder 3"/>
          <p:cNvSpPr>
            <a:spLocks noGrp="1"/>
          </p:cNvSpPr>
          <p:nvPr>
            <p:ph type="sldNum" sz="quarter" idx="5"/>
          </p:nvPr>
        </p:nvSpPr>
        <p:spPr/>
        <p:txBody>
          <a:bodyPr/>
          <a:lstStyle/>
          <a:p>
            <a:fld id="{56D83270-395B-4DDA-94C1-3AA2C01DA2C2}" type="slidenum">
              <a:rPr lang="en-GB" smtClean="0"/>
              <a:t>38</a:t>
            </a:fld>
            <a:endParaRPr lang="en-GB"/>
          </a:p>
        </p:txBody>
      </p:sp>
    </p:spTree>
    <p:extLst>
      <p:ext uri="{BB962C8B-B14F-4D97-AF65-F5344CB8AC3E}">
        <p14:creationId xmlns:p14="http://schemas.microsoft.com/office/powerpoint/2010/main" val="319984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39</a:t>
            </a:fld>
            <a:endParaRPr lang="en-GB"/>
          </a:p>
        </p:txBody>
      </p:sp>
    </p:spTree>
    <p:extLst>
      <p:ext uri="{BB962C8B-B14F-4D97-AF65-F5344CB8AC3E}">
        <p14:creationId xmlns:p14="http://schemas.microsoft.com/office/powerpoint/2010/main" val="3752762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40</a:t>
            </a:fld>
            <a:endParaRPr lang="en-GB"/>
          </a:p>
        </p:txBody>
      </p:sp>
    </p:spTree>
    <p:extLst>
      <p:ext uri="{BB962C8B-B14F-4D97-AF65-F5344CB8AC3E}">
        <p14:creationId xmlns:p14="http://schemas.microsoft.com/office/powerpoint/2010/main" val="1533110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45"/>
              </a:spcAft>
            </a:pPr>
            <a:r>
              <a:rPr lang="en-GB" sz="1900" dirty="0">
                <a:latin typeface="Calibri" panose="020F0502020204030204" pitchFamily="34" charset="0"/>
                <a:ea typeface="Times New Roman" panose="02020603050405020304" pitchFamily="18" charset="0"/>
                <a:cs typeface="Times New Roman" panose="02020603050405020304" pitchFamily="18" charset="0"/>
              </a:rPr>
              <a:t>We already heard about how science advances towards quantum computing, and how Shor famously showed in 1994 that sufficiently powerful </a:t>
            </a:r>
            <a:r>
              <a:rPr lang="en-GB" sz="1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quantum computers </a:t>
            </a:r>
            <a:r>
              <a:rPr lang="en-GB" sz="1900" dirty="0">
                <a:latin typeface="Calibri" panose="020F0502020204030204" pitchFamily="34" charset="0"/>
                <a:ea typeface="Times New Roman" panose="02020603050405020304" pitchFamily="18" charset="0"/>
                <a:cs typeface="Times New Roman" panose="02020603050405020304" pitchFamily="18" charset="0"/>
              </a:rPr>
              <a:t>have the potential to break the discrete logarithm problem and prime factorisation. </a:t>
            </a:r>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42</a:t>
            </a:fld>
            <a:endParaRPr lang="en-GB" dirty="0"/>
          </a:p>
        </p:txBody>
      </p:sp>
    </p:spTree>
    <p:extLst>
      <p:ext uri="{BB962C8B-B14F-4D97-AF65-F5344CB8AC3E}">
        <p14:creationId xmlns:p14="http://schemas.microsoft.com/office/powerpoint/2010/main" val="1450538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45"/>
              </a:spcAft>
            </a:pPr>
            <a:r>
              <a:rPr lang="en-GB" sz="1900" dirty="0">
                <a:latin typeface="Calibri" panose="020F0502020204030204" pitchFamily="34" charset="0"/>
                <a:ea typeface="Times New Roman" panose="02020603050405020304" pitchFamily="18" charset="0"/>
                <a:cs typeface="Times New Roman" panose="02020603050405020304" pitchFamily="18" charset="0"/>
              </a:rPr>
              <a:t>It is not clear when sufficiently powerful quantum computers will arrive, but major players invest heavily in this area and communicate that they are making steady progress. More importantly, this ‘future potential’ actually concerns today’s data since attackers can simply record communicated data and exploit it after obtaining a quantum computer.</a:t>
            </a:r>
            <a:endParaRPr lang="en-GB" sz="1900" dirty="0">
              <a:solidFill>
                <a:srgbClr val="FF0000"/>
              </a:solidFill>
            </a:endParaRPr>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43</a:t>
            </a:fld>
            <a:endParaRPr lang="en-GB" dirty="0"/>
          </a:p>
        </p:txBody>
      </p:sp>
    </p:spTree>
    <p:extLst>
      <p:ext uri="{BB962C8B-B14F-4D97-AF65-F5344CB8AC3E}">
        <p14:creationId xmlns:p14="http://schemas.microsoft.com/office/powerpoint/2010/main" val="402448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83270-395B-4DDA-94C1-3AA2C01DA2C2}" type="slidenum">
              <a:rPr lang="en-GB" smtClean="0"/>
              <a:t>5</a:t>
            </a:fld>
            <a:endParaRPr lang="en-GB"/>
          </a:p>
        </p:txBody>
      </p:sp>
    </p:spTree>
    <p:extLst>
      <p:ext uri="{BB962C8B-B14F-4D97-AF65-F5344CB8AC3E}">
        <p14:creationId xmlns:p14="http://schemas.microsoft.com/office/powerpoint/2010/main" val="2507883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900" dirty="0">
                <a:latin typeface="Calibri" panose="020F0502020204030204" pitchFamily="34" charset="0"/>
                <a:ea typeface="Times New Roman" panose="02020603050405020304" pitchFamily="18" charset="0"/>
                <a:cs typeface="Times New Roman" panose="02020603050405020304" pitchFamily="18" charset="0"/>
              </a:rPr>
              <a:t>Sometimes, the problems simply are no </a:t>
            </a:r>
            <a:r>
              <a:rPr lang="en-GB" sz="1900" dirty="0" err="1">
                <a:latin typeface="Calibri" panose="020F0502020204030204" pitchFamily="34" charset="0"/>
                <a:ea typeface="Times New Roman" panose="02020603050405020304" pitchFamily="18" charset="0"/>
                <a:cs typeface="Times New Roman" panose="02020603050405020304" pitchFamily="18" charset="0"/>
              </a:rPr>
              <a:t>plug’n’play</a:t>
            </a:r>
            <a:r>
              <a:rPr lang="en-GB" sz="1900" dirty="0">
                <a:latin typeface="Calibri" panose="020F0502020204030204" pitchFamily="34" charset="0"/>
                <a:ea typeface="Times New Roman" panose="02020603050405020304" pitchFamily="18" charset="0"/>
                <a:cs typeface="Times New Roman" panose="02020603050405020304" pitchFamily="18" charset="0"/>
              </a:rPr>
              <a:t> replacements, sometimes, at least our security reasoning is not applicable. </a:t>
            </a:r>
          </a:p>
          <a:p>
            <a:r>
              <a:rPr lang="en-GB" sz="1900" dirty="0">
                <a:latin typeface="Calibri" panose="020F0502020204030204" pitchFamily="34" charset="0"/>
                <a:ea typeface="Times New Roman" panose="02020603050405020304" pitchFamily="18" charset="0"/>
                <a:cs typeface="Times New Roman" panose="02020603050405020304" pitchFamily="18" charset="0"/>
              </a:rPr>
              <a:t>Here are some prominent examples: lattice-based schemes exhibit decryption failures (that were not considered in original security proofs), and we do not know any nice counterparts for DH that can be plugged into solutions for access control protocols.</a:t>
            </a:r>
          </a:p>
          <a:p>
            <a:r>
              <a:rPr lang="en-GB" sz="1900" dirty="0">
                <a:latin typeface="Calibri" panose="020F0502020204030204" pitchFamily="34" charset="0"/>
                <a:ea typeface="Times New Roman" panose="02020603050405020304" pitchFamily="18" charset="0"/>
                <a:cs typeface="Times New Roman" panose="02020603050405020304" pitchFamily="18" charset="0"/>
              </a:rPr>
              <a:t>Also we’ll see in a few slides that the whole ROM methodology needed to be revised altogether </a:t>
            </a:r>
            <a:r>
              <a:rPr lang="en-GB" sz="1900"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44</a:t>
            </a:fld>
            <a:endParaRPr lang="en-GB" dirty="0"/>
          </a:p>
        </p:txBody>
      </p:sp>
    </p:spTree>
    <p:extLst>
      <p:ext uri="{BB962C8B-B14F-4D97-AF65-F5344CB8AC3E}">
        <p14:creationId xmlns:p14="http://schemas.microsoft.com/office/powerpoint/2010/main" val="1524301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CC0000"/>
                </a:solidFill>
              </a:rPr>
              <a:t>Post-quantum cryptography </a:t>
            </a:r>
            <a:r>
              <a:rPr lang="en-US" sz="1800" dirty="0"/>
              <a:t>or </a:t>
            </a:r>
            <a:r>
              <a:rPr lang="en-US" sz="1800" dirty="0">
                <a:solidFill>
                  <a:srgbClr val="CC0000"/>
                </a:solidFill>
              </a:rPr>
              <a:t>quantum-safe cryptography </a:t>
            </a:r>
            <a:r>
              <a:rPr lang="en-US" sz="1800" dirty="0"/>
              <a:t>studies quantum attackers, trying to break crypto running on classical machines.</a:t>
            </a:r>
          </a:p>
          <a:p>
            <a:pPr>
              <a:lnSpc>
                <a:spcPct val="107000"/>
              </a:lnSpc>
              <a:spcAft>
                <a:spcPts val="800"/>
              </a:spcAft>
            </a:pPr>
            <a:endParaRPr lang="en-US" sz="1800" dirty="0"/>
          </a:p>
          <a:p>
            <a:pPr>
              <a:lnSpc>
                <a:spcPct val="107000"/>
              </a:lnSpc>
              <a:spcAft>
                <a:spcPts val="800"/>
              </a:spcAft>
            </a:pPr>
            <a:r>
              <a:rPr lang="en-US" sz="1800" dirty="0"/>
              <a:t>But now, attackers can look up the description of a hash function on Wikipedia, then run it on their quantum computer!</a:t>
            </a:r>
          </a:p>
          <a:p>
            <a:pPr>
              <a:lnSpc>
                <a:spcPct val="107000"/>
              </a:lnSpc>
              <a:spcAft>
                <a:spcPts val="800"/>
              </a:spcAft>
            </a:pPr>
            <a:endParaRPr lang="en-US" sz="1800" dirty="0"/>
          </a:p>
          <a:p>
            <a:pPr>
              <a:lnSpc>
                <a:spcPct val="107000"/>
              </a:lnSpc>
              <a:spcAft>
                <a:spcPts val="800"/>
              </a:spcAft>
            </a:pPr>
            <a:r>
              <a:rPr lang="en-US" sz="1800" dirty="0"/>
              <a:t>How do we model this?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45</a:t>
            </a:fld>
            <a:endParaRPr lang="en-GB"/>
          </a:p>
        </p:txBody>
      </p:sp>
    </p:spTree>
    <p:extLst>
      <p:ext uri="{BB962C8B-B14F-4D97-AF65-F5344CB8AC3E}">
        <p14:creationId xmlns:p14="http://schemas.microsoft.com/office/powerpoint/2010/main" val="3470988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You might already have heard someone say something about quantum bits in the vein of ‘classical bits are either 0 or 1, but quantum bits are (a little bit of) both`. Let’s look at what this means.</a:t>
            </a:r>
          </a:p>
        </p:txBody>
      </p:sp>
      <p:sp>
        <p:nvSpPr>
          <p:cNvPr id="4" name="Slide Number Placeholder 3"/>
          <p:cNvSpPr>
            <a:spLocks noGrp="1"/>
          </p:cNvSpPr>
          <p:nvPr>
            <p:ph type="sldNum" sz="quarter" idx="5"/>
          </p:nvPr>
        </p:nvSpPr>
        <p:spPr/>
        <p:txBody>
          <a:bodyPr/>
          <a:lstStyle/>
          <a:p>
            <a:fld id="{56D83270-395B-4DDA-94C1-3AA2C01DA2C2}" type="slidenum">
              <a:rPr lang="en-GB" smtClean="0"/>
              <a:t>46</a:t>
            </a:fld>
            <a:endParaRPr lang="en-GB"/>
          </a:p>
        </p:txBody>
      </p:sp>
    </p:spTree>
    <p:extLst>
      <p:ext uri="{BB962C8B-B14F-4D97-AF65-F5344CB8AC3E}">
        <p14:creationId xmlns:p14="http://schemas.microsoft.com/office/powerpoint/2010/main" val="433317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Quantum bits can definitely be in a state that directly corresponds to 0…</a:t>
            </a:r>
          </a:p>
        </p:txBody>
      </p:sp>
      <p:sp>
        <p:nvSpPr>
          <p:cNvPr id="4" name="Slide Number Placeholder 3"/>
          <p:cNvSpPr>
            <a:spLocks noGrp="1"/>
          </p:cNvSpPr>
          <p:nvPr>
            <p:ph type="sldNum" sz="quarter" idx="5"/>
          </p:nvPr>
        </p:nvSpPr>
        <p:spPr/>
        <p:txBody>
          <a:bodyPr/>
          <a:lstStyle/>
          <a:p>
            <a:fld id="{56D83270-395B-4DDA-94C1-3AA2C01DA2C2}" type="slidenum">
              <a:rPr lang="en-GB" smtClean="0"/>
              <a:t>47</a:t>
            </a:fld>
            <a:endParaRPr lang="en-GB"/>
          </a:p>
        </p:txBody>
      </p:sp>
    </p:spTree>
    <p:extLst>
      <p:ext uri="{BB962C8B-B14F-4D97-AF65-F5344CB8AC3E}">
        <p14:creationId xmlns:p14="http://schemas.microsoft.com/office/powerpoint/2010/main" val="4131031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…or 1, …</a:t>
            </a:r>
          </a:p>
        </p:txBody>
      </p:sp>
      <p:sp>
        <p:nvSpPr>
          <p:cNvPr id="4" name="Slide Number Placeholder 3"/>
          <p:cNvSpPr>
            <a:spLocks noGrp="1"/>
          </p:cNvSpPr>
          <p:nvPr>
            <p:ph type="sldNum" sz="quarter" idx="5"/>
          </p:nvPr>
        </p:nvSpPr>
        <p:spPr/>
        <p:txBody>
          <a:bodyPr/>
          <a:lstStyle/>
          <a:p>
            <a:fld id="{56D83270-395B-4DDA-94C1-3AA2C01DA2C2}" type="slidenum">
              <a:rPr lang="en-GB" smtClean="0"/>
              <a:t>48</a:t>
            </a:fld>
            <a:endParaRPr lang="en-GB"/>
          </a:p>
        </p:txBody>
      </p:sp>
    </p:spTree>
    <p:extLst>
      <p:ext uri="{BB962C8B-B14F-4D97-AF65-F5344CB8AC3E}">
        <p14:creationId xmlns:p14="http://schemas.microsoft.com/office/powerpoint/2010/main" val="3902217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but in principle, they can be any linear combination of those two states that adheres to the rules given on the slide. For any non-trivial combination (= neither purely 0/1), we say that we have a superposition of 0 and 1.</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On the next slide, we will see how we can a) derive classical bits from quantum bits by measuring, and b) understand the alpha-coefficients as the probability that the respective classical bit happens through measurement.</a:t>
            </a:r>
          </a:p>
        </p:txBody>
      </p:sp>
      <p:sp>
        <p:nvSpPr>
          <p:cNvPr id="4" name="Slide Number Placeholder 3"/>
          <p:cNvSpPr>
            <a:spLocks noGrp="1"/>
          </p:cNvSpPr>
          <p:nvPr>
            <p:ph type="sldNum" sz="quarter" idx="5"/>
          </p:nvPr>
        </p:nvSpPr>
        <p:spPr/>
        <p:txBody>
          <a:bodyPr/>
          <a:lstStyle/>
          <a:p>
            <a:fld id="{56D83270-395B-4DDA-94C1-3AA2C01DA2C2}" type="slidenum">
              <a:rPr lang="en-GB" smtClean="0"/>
              <a:t>49</a:t>
            </a:fld>
            <a:endParaRPr lang="en-GB"/>
          </a:p>
        </p:txBody>
      </p:sp>
    </p:spTree>
    <p:extLst>
      <p:ext uri="{BB962C8B-B14F-4D97-AF65-F5344CB8AC3E}">
        <p14:creationId xmlns:p14="http://schemas.microsoft.com/office/powerpoint/2010/main" val="3993362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There exist many other ways of measuring a quantum bit than the one given on this slide which is called ‘measuring in the computational basis’.</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For today, however, let’s only consider this one as it will be the only one we’ll need.</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For this measurement, the alpha-coefficients directly correspond to the probability of the (classical) measurement outcome.</a:t>
            </a:r>
          </a:p>
        </p:txBody>
      </p:sp>
      <p:sp>
        <p:nvSpPr>
          <p:cNvPr id="4" name="Slide Number Placeholder 3"/>
          <p:cNvSpPr>
            <a:spLocks noGrp="1"/>
          </p:cNvSpPr>
          <p:nvPr>
            <p:ph type="sldNum" sz="quarter" idx="5"/>
          </p:nvPr>
        </p:nvSpPr>
        <p:spPr/>
        <p:txBody>
          <a:bodyPr/>
          <a:lstStyle/>
          <a:p>
            <a:fld id="{56D83270-395B-4DDA-94C1-3AA2C01DA2C2}" type="slidenum">
              <a:rPr lang="en-GB" smtClean="0"/>
              <a:t>50</a:t>
            </a:fld>
            <a:endParaRPr lang="en-GB"/>
          </a:p>
        </p:txBody>
      </p:sp>
    </p:spTree>
    <p:extLst>
      <p:ext uri="{BB962C8B-B14F-4D97-AF65-F5344CB8AC3E}">
        <p14:creationId xmlns:p14="http://schemas.microsoft.com/office/powerpoint/2010/main" val="1797248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51</a:t>
            </a:fld>
            <a:endParaRPr lang="en-GB"/>
          </a:p>
        </p:txBody>
      </p:sp>
    </p:spTree>
    <p:extLst>
      <p:ext uri="{BB962C8B-B14F-4D97-AF65-F5344CB8AC3E}">
        <p14:creationId xmlns:p14="http://schemas.microsoft.com/office/powerpoint/2010/main" val="33521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52</a:t>
            </a:fld>
            <a:endParaRPr lang="en-GB"/>
          </a:p>
        </p:txBody>
      </p:sp>
    </p:spTree>
    <p:extLst>
      <p:ext uri="{BB962C8B-B14F-4D97-AF65-F5344CB8AC3E}">
        <p14:creationId xmlns:p14="http://schemas.microsoft.com/office/powerpoint/2010/main" val="1322349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Just one qubit isn’t very exciting, though, so I’ll quickly introduce how we model quantum bitstrings: we take as the ‘base states’ all possible bitstrings of the respective length, and the possible quantum bitstrings are the linear combinations of these base states.</a:t>
            </a: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(Putting this in slightly more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mathy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terms, we could say that we get our qubit string description by combining our reasoning about single qubits with using the tensor product.)</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coefficient requirements and the effects of measuring are similar in spirit to the single-qubit-case: The squared norm of all coefficients must add up to 1 (so we have a nice probability distribution), and measuring results in a classical bitstring exactly with the probability implied by the ‘probability coefficient’.</a:t>
            </a:r>
          </a:p>
        </p:txBody>
      </p:sp>
      <p:sp>
        <p:nvSpPr>
          <p:cNvPr id="4" name="Slide Number Placeholder 3"/>
          <p:cNvSpPr>
            <a:spLocks noGrp="1"/>
          </p:cNvSpPr>
          <p:nvPr>
            <p:ph type="sldNum" sz="quarter" idx="5"/>
          </p:nvPr>
        </p:nvSpPr>
        <p:spPr/>
        <p:txBody>
          <a:bodyPr/>
          <a:lstStyle/>
          <a:p>
            <a:fld id="{56D83270-395B-4DDA-94C1-3AA2C01DA2C2}" type="slidenum">
              <a:rPr lang="en-GB" smtClean="0"/>
              <a:t>53</a:t>
            </a:fld>
            <a:endParaRPr lang="en-GB"/>
          </a:p>
        </p:txBody>
      </p:sp>
    </p:spTree>
    <p:extLst>
      <p:ext uri="{BB962C8B-B14F-4D97-AF65-F5344CB8AC3E}">
        <p14:creationId xmlns:p14="http://schemas.microsoft.com/office/powerpoint/2010/main" val="388819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 can have many different meanings, e.g., compare security against chosen plaintext attacks with security against chosen ciphertext attacks. </a:t>
            </a:r>
          </a:p>
          <a:p>
            <a:r>
              <a:rPr lang="en-GB" dirty="0"/>
              <a:t>We want to be very precise about what we mean by security to avoid that designs are plugged in at places where they do not offer the protection that actually would be needed.</a:t>
            </a:r>
          </a:p>
          <a:p>
            <a:endParaRPr lang="en-GB" dirty="0"/>
          </a:p>
          <a:p>
            <a:r>
              <a:rPr lang="en-GB" dirty="0"/>
              <a:t>On the right-hand side, you see part of a key exchange security model. They can look a bit involved at first and come in many different flavours, but this just stresses that we can be very precise about which kinds of breaking points have been considered.</a:t>
            </a:r>
          </a:p>
        </p:txBody>
      </p:sp>
      <p:sp>
        <p:nvSpPr>
          <p:cNvPr id="4" name="Slide Number Placeholder 3"/>
          <p:cNvSpPr>
            <a:spLocks noGrp="1"/>
          </p:cNvSpPr>
          <p:nvPr>
            <p:ph type="sldNum" sz="quarter" idx="5"/>
          </p:nvPr>
        </p:nvSpPr>
        <p:spPr/>
        <p:txBody>
          <a:bodyPr/>
          <a:lstStyle/>
          <a:p>
            <a:fld id="{56D83270-395B-4DDA-94C1-3AA2C01DA2C2}" type="slidenum">
              <a:rPr lang="en-GB" smtClean="0"/>
              <a:t>6</a:t>
            </a:fld>
            <a:endParaRPr lang="en-GB"/>
          </a:p>
        </p:txBody>
      </p:sp>
    </p:spTree>
    <p:extLst>
      <p:ext uri="{BB962C8B-B14F-4D97-AF65-F5344CB8AC3E}">
        <p14:creationId xmlns:p14="http://schemas.microsoft.com/office/powerpoint/2010/main" val="537782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54</a:t>
            </a:fld>
            <a:endParaRPr lang="en-GB"/>
          </a:p>
        </p:txBody>
      </p:sp>
    </p:spTree>
    <p:extLst>
      <p:ext uri="{BB962C8B-B14F-4D97-AF65-F5344CB8AC3E}">
        <p14:creationId xmlns:p14="http://schemas.microsoft.com/office/powerpoint/2010/main" val="153667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55</a:t>
            </a:fld>
            <a:endParaRPr lang="en-GB"/>
          </a:p>
        </p:txBody>
      </p:sp>
    </p:spTree>
    <p:extLst>
      <p:ext uri="{BB962C8B-B14F-4D97-AF65-F5344CB8AC3E}">
        <p14:creationId xmlns:p14="http://schemas.microsoft.com/office/powerpoint/2010/main" val="2715874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56</a:t>
            </a:fld>
            <a:endParaRPr lang="en-GB"/>
          </a:p>
        </p:txBody>
      </p:sp>
    </p:spTree>
    <p:extLst>
      <p:ext uri="{BB962C8B-B14F-4D97-AF65-F5344CB8AC3E}">
        <p14:creationId xmlns:p14="http://schemas.microsoft.com/office/powerpoint/2010/main" val="3613894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 formalise the oracle in a quantum-accessible (and hence unitary) way,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Boneh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et al had the great idea to describe it as a gate that works on an input register (register X) and an output register (register Y) at the same time, by XORing the oracle value f(x) into the output register.</a:t>
            </a:r>
          </a:p>
        </p:txBody>
      </p:sp>
      <p:sp>
        <p:nvSpPr>
          <p:cNvPr id="4" name="Slide Number Placeholder 3"/>
          <p:cNvSpPr>
            <a:spLocks noGrp="1"/>
          </p:cNvSpPr>
          <p:nvPr>
            <p:ph type="sldNum" sz="quarter" idx="5"/>
          </p:nvPr>
        </p:nvSpPr>
        <p:spPr/>
        <p:txBody>
          <a:bodyPr/>
          <a:lstStyle/>
          <a:p>
            <a:fld id="{56D83270-395B-4DDA-94C1-3AA2C01DA2C2}" type="slidenum">
              <a:rPr lang="en-GB" smtClean="0"/>
              <a:t>57</a:t>
            </a:fld>
            <a:endParaRPr lang="en-GB"/>
          </a:p>
        </p:txBody>
      </p:sp>
    </p:spTree>
    <p:extLst>
      <p:ext uri="{BB962C8B-B14F-4D97-AF65-F5344CB8AC3E}">
        <p14:creationId xmlns:p14="http://schemas.microsoft.com/office/powerpoint/2010/main" val="1834318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58</a:t>
            </a:fld>
            <a:endParaRPr lang="en-GB"/>
          </a:p>
        </p:txBody>
      </p:sp>
    </p:spTree>
    <p:extLst>
      <p:ext uri="{BB962C8B-B14F-4D97-AF65-F5344CB8AC3E}">
        <p14:creationId xmlns:p14="http://schemas.microsoft.com/office/powerpoint/2010/main" val="961803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While this is a nice solution to the question how we would even model an RO in a quantum-accessible way,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Boneh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et al already observed that this we’ll still have to solve several arising challenges, to be discussed on the following four slides.</a:t>
            </a:r>
          </a:p>
        </p:txBody>
      </p:sp>
      <p:sp>
        <p:nvSpPr>
          <p:cNvPr id="4" name="Slide Number Placeholder 3"/>
          <p:cNvSpPr>
            <a:spLocks noGrp="1"/>
          </p:cNvSpPr>
          <p:nvPr>
            <p:ph type="sldNum" sz="quarter" idx="5"/>
          </p:nvPr>
        </p:nvSpPr>
        <p:spPr/>
        <p:txBody>
          <a:bodyPr/>
          <a:lstStyle/>
          <a:p>
            <a:fld id="{56D83270-395B-4DDA-94C1-3AA2C01DA2C2}" type="slidenum">
              <a:rPr lang="en-GB" smtClean="0"/>
              <a:t>59</a:t>
            </a:fld>
            <a:endParaRPr lang="en-GB"/>
          </a:p>
        </p:txBody>
      </p:sp>
    </p:spTree>
    <p:extLst>
      <p:ext uri="{BB962C8B-B14F-4D97-AF65-F5344CB8AC3E}">
        <p14:creationId xmlns:p14="http://schemas.microsoft.com/office/powerpoint/2010/main" val="947869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60</a:t>
            </a:fld>
            <a:endParaRPr lang="en-GB"/>
          </a:p>
        </p:txBody>
      </p:sp>
    </p:spTree>
    <p:extLst>
      <p:ext uri="{BB962C8B-B14F-4D97-AF65-F5344CB8AC3E}">
        <p14:creationId xmlns:p14="http://schemas.microsoft.com/office/powerpoint/2010/main" val="1395438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61</a:t>
            </a:fld>
            <a:endParaRPr lang="en-GB"/>
          </a:p>
        </p:txBody>
      </p:sp>
    </p:spTree>
    <p:extLst>
      <p:ext uri="{BB962C8B-B14F-4D97-AF65-F5344CB8AC3E}">
        <p14:creationId xmlns:p14="http://schemas.microsoft.com/office/powerpoint/2010/main" val="3287274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62</a:t>
            </a:fld>
            <a:endParaRPr lang="en-GB"/>
          </a:p>
        </p:txBody>
      </p:sp>
    </p:spTree>
    <p:extLst>
      <p:ext uri="{BB962C8B-B14F-4D97-AF65-F5344CB8AC3E}">
        <p14:creationId xmlns:p14="http://schemas.microsoft.com/office/powerpoint/2010/main" val="2434966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63</a:t>
            </a:fld>
            <a:endParaRPr lang="en-GB"/>
          </a:p>
        </p:txBody>
      </p:sp>
    </p:spTree>
    <p:extLst>
      <p:ext uri="{BB962C8B-B14F-4D97-AF65-F5344CB8AC3E}">
        <p14:creationId xmlns:p14="http://schemas.microsoft.com/office/powerpoint/2010/main" val="197219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83270-395B-4DDA-94C1-3AA2C01DA2C2}" type="slidenum">
              <a:rPr lang="en-GB" smtClean="0"/>
              <a:t>9</a:t>
            </a:fld>
            <a:endParaRPr lang="en-GB"/>
          </a:p>
        </p:txBody>
      </p:sp>
    </p:spTree>
    <p:extLst>
      <p:ext uri="{BB962C8B-B14F-4D97-AF65-F5344CB8AC3E}">
        <p14:creationId xmlns:p14="http://schemas.microsoft.com/office/powerpoint/2010/main" val="26103004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64</a:t>
            </a:fld>
            <a:endParaRPr lang="en-GB"/>
          </a:p>
        </p:txBody>
      </p:sp>
    </p:spTree>
    <p:extLst>
      <p:ext uri="{BB962C8B-B14F-4D97-AF65-F5344CB8AC3E}">
        <p14:creationId xmlns:p14="http://schemas.microsoft.com/office/powerpoint/2010/main" val="2187219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65</a:t>
            </a:fld>
            <a:endParaRPr lang="en-GB"/>
          </a:p>
        </p:txBody>
      </p:sp>
    </p:spTree>
    <p:extLst>
      <p:ext uri="{BB962C8B-B14F-4D97-AF65-F5344CB8AC3E}">
        <p14:creationId xmlns:p14="http://schemas.microsoft.com/office/powerpoint/2010/main" val="151731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66</a:t>
            </a:fld>
            <a:endParaRPr lang="en-GB"/>
          </a:p>
        </p:txBody>
      </p:sp>
    </p:spTree>
    <p:extLst>
      <p:ext uri="{BB962C8B-B14F-4D97-AF65-F5344CB8AC3E}">
        <p14:creationId xmlns:p14="http://schemas.microsoft.com/office/powerpoint/2010/main" val="136075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67</a:t>
            </a:fld>
            <a:endParaRPr lang="en-GB"/>
          </a:p>
        </p:txBody>
      </p:sp>
    </p:spTree>
    <p:extLst>
      <p:ext uri="{BB962C8B-B14F-4D97-AF65-F5344CB8AC3E}">
        <p14:creationId xmlns:p14="http://schemas.microsoft.com/office/powerpoint/2010/main" val="3047076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68</a:t>
            </a:fld>
            <a:endParaRPr lang="en-GB"/>
          </a:p>
        </p:txBody>
      </p:sp>
    </p:spTree>
    <p:extLst>
      <p:ext uri="{BB962C8B-B14F-4D97-AF65-F5344CB8AC3E}">
        <p14:creationId xmlns:p14="http://schemas.microsoft.com/office/powerpoint/2010/main" val="7740511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D83270-395B-4DDA-94C1-3AA2C01DA2C2}" type="slidenum">
              <a:rPr lang="en-GB" smtClean="0"/>
              <a:t>69</a:t>
            </a:fld>
            <a:endParaRPr lang="en-GB"/>
          </a:p>
        </p:txBody>
      </p:sp>
    </p:spTree>
    <p:extLst>
      <p:ext uri="{BB962C8B-B14F-4D97-AF65-F5344CB8AC3E}">
        <p14:creationId xmlns:p14="http://schemas.microsoft.com/office/powerpoint/2010/main" val="31140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can soak up huge amounts of time and energy to analyse emerging new designs.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Therefore it is nice if they are ‘reduced’ to one out of a small pool of mathematical problems - then, we can simply focus on attacking just those problems, knowing that our work will apply to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every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scheme that uses them.</a:t>
            </a:r>
          </a:p>
        </p:txBody>
      </p:sp>
      <p:sp>
        <p:nvSpPr>
          <p:cNvPr id="4" name="Slide Number Placeholder 3"/>
          <p:cNvSpPr>
            <a:spLocks noGrp="1"/>
          </p:cNvSpPr>
          <p:nvPr>
            <p:ph type="sldNum" sz="quarter" idx="5"/>
          </p:nvPr>
        </p:nvSpPr>
        <p:spPr/>
        <p:txBody>
          <a:bodyPr/>
          <a:lstStyle/>
          <a:p>
            <a:fld id="{56D83270-395B-4DDA-94C1-3AA2C01DA2C2}" type="slidenum">
              <a:rPr lang="en-GB" smtClean="0"/>
              <a:t>10</a:t>
            </a:fld>
            <a:endParaRPr lang="en-GB"/>
          </a:p>
        </p:txBody>
      </p:sp>
    </p:spTree>
    <p:extLst>
      <p:ext uri="{BB962C8B-B14F-4D97-AF65-F5344CB8AC3E}">
        <p14:creationId xmlns:p14="http://schemas.microsoft.com/office/powerpoint/2010/main" val="49700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D83270-395B-4DDA-94C1-3AA2C01DA2C2}" type="slidenum">
              <a:rPr lang="en-GB" smtClean="0"/>
              <a:t>11</a:t>
            </a:fld>
            <a:endParaRPr lang="en-GB"/>
          </a:p>
        </p:txBody>
      </p:sp>
    </p:spTree>
    <p:extLst>
      <p:ext uri="{BB962C8B-B14F-4D97-AF65-F5344CB8AC3E}">
        <p14:creationId xmlns:p14="http://schemas.microsoft.com/office/powerpoint/2010/main" val="277152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 = m = 6, we have 6*2^6 = 384, and 2^384 is already more functions than we have atoms in the universe.</a:t>
            </a:r>
          </a:p>
        </p:txBody>
      </p:sp>
      <p:sp>
        <p:nvSpPr>
          <p:cNvPr id="4" name="Slide Number Placeholder 3"/>
          <p:cNvSpPr>
            <a:spLocks noGrp="1"/>
          </p:cNvSpPr>
          <p:nvPr>
            <p:ph type="sldNum" sz="quarter" idx="5"/>
          </p:nvPr>
        </p:nvSpPr>
        <p:spPr/>
        <p:txBody>
          <a:bodyPr/>
          <a:lstStyle/>
          <a:p>
            <a:fld id="{56D83270-395B-4DDA-94C1-3AA2C01DA2C2}" type="slidenum">
              <a:rPr lang="en-GB" smtClean="0"/>
              <a:t>12</a:t>
            </a:fld>
            <a:endParaRPr lang="en-GB"/>
          </a:p>
        </p:txBody>
      </p:sp>
    </p:spTree>
    <p:extLst>
      <p:ext uri="{BB962C8B-B14F-4D97-AF65-F5344CB8AC3E}">
        <p14:creationId xmlns:p14="http://schemas.microsoft.com/office/powerpoint/2010/main" val="361794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B5D9-0252-4172-8FDA-A95A13E2FF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A8D7AD-8C9D-4AB7-9838-8A31F8E1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0E2059-61D0-4DD9-BD81-972962A80691}"/>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5" name="Footer Placeholder 4">
            <a:extLst>
              <a:ext uri="{FF2B5EF4-FFF2-40B4-BE49-F238E27FC236}">
                <a16:creationId xmlns:a16="http://schemas.microsoft.com/office/drawing/2014/main" id="{64373BB9-8463-48C9-B93E-27E876DFD7D0}"/>
              </a:ext>
            </a:extLst>
          </p:cNvPr>
          <p:cNvSpPr>
            <a:spLocks noGrp="1"/>
          </p:cNvSpPr>
          <p:nvPr>
            <p:ph type="ftr" sz="quarter" idx="11"/>
          </p:nvPr>
        </p:nvSpPr>
        <p:spPr/>
        <p:txBody>
          <a:bodyPr/>
          <a:lstStyle/>
          <a:p>
            <a:r>
              <a:rPr lang="en-US"/>
              <a:t>Provable security and the quantum ROM - K. Hövelmanns</a:t>
            </a:r>
            <a:endParaRPr lang="en-GB"/>
          </a:p>
        </p:txBody>
      </p:sp>
      <p:sp>
        <p:nvSpPr>
          <p:cNvPr id="6" name="Slide Number Placeholder 5">
            <a:extLst>
              <a:ext uri="{FF2B5EF4-FFF2-40B4-BE49-F238E27FC236}">
                <a16:creationId xmlns:a16="http://schemas.microsoft.com/office/drawing/2014/main" id="{80E4AE5F-EE7B-445B-8D0C-A1DA85589A89}"/>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12068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D3E2-E68C-4F98-8D25-8A9085F8AC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AD7A49-924F-48A8-83A7-2F0C9EB3E6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230B846-D4D7-49AA-9CD8-2D61C8BC09A1}"/>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5" name="Footer Placeholder 4">
            <a:extLst>
              <a:ext uri="{FF2B5EF4-FFF2-40B4-BE49-F238E27FC236}">
                <a16:creationId xmlns:a16="http://schemas.microsoft.com/office/drawing/2014/main" id="{283E4114-2470-4EEC-BC01-4F3222A7F105}"/>
              </a:ext>
            </a:extLst>
          </p:cNvPr>
          <p:cNvSpPr>
            <a:spLocks noGrp="1"/>
          </p:cNvSpPr>
          <p:nvPr>
            <p:ph type="ftr" sz="quarter" idx="11"/>
          </p:nvPr>
        </p:nvSpPr>
        <p:spPr/>
        <p:txBody>
          <a:bodyPr/>
          <a:lstStyle/>
          <a:p>
            <a:r>
              <a:rPr lang="en-US"/>
              <a:t>Provable security and the quantum ROM - K. Hövelmanns</a:t>
            </a:r>
            <a:endParaRPr lang="en-GB"/>
          </a:p>
        </p:txBody>
      </p:sp>
      <p:sp>
        <p:nvSpPr>
          <p:cNvPr id="6" name="Slide Number Placeholder 5">
            <a:extLst>
              <a:ext uri="{FF2B5EF4-FFF2-40B4-BE49-F238E27FC236}">
                <a16:creationId xmlns:a16="http://schemas.microsoft.com/office/drawing/2014/main" id="{3C456329-1CD0-403C-A74C-CD3CD9D94293}"/>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180703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DE20B-7FEE-4E84-A1B8-D0D1CCFBC9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646F17-3D4C-477D-A8B0-E460EF6A68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25B1E-D051-4ECF-8E22-82028B9B0D28}"/>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5" name="Footer Placeholder 4">
            <a:extLst>
              <a:ext uri="{FF2B5EF4-FFF2-40B4-BE49-F238E27FC236}">
                <a16:creationId xmlns:a16="http://schemas.microsoft.com/office/drawing/2014/main" id="{3F2FC841-43EB-4A55-AAB5-962016FA1D3B}"/>
              </a:ext>
            </a:extLst>
          </p:cNvPr>
          <p:cNvSpPr>
            <a:spLocks noGrp="1"/>
          </p:cNvSpPr>
          <p:nvPr>
            <p:ph type="ftr" sz="quarter" idx="11"/>
          </p:nvPr>
        </p:nvSpPr>
        <p:spPr/>
        <p:txBody>
          <a:bodyPr/>
          <a:lstStyle/>
          <a:p>
            <a:r>
              <a:rPr lang="en-US"/>
              <a:t>Provable security and the quantum ROM - K. Hövelmanns</a:t>
            </a:r>
            <a:endParaRPr lang="en-GB"/>
          </a:p>
        </p:txBody>
      </p:sp>
      <p:sp>
        <p:nvSpPr>
          <p:cNvPr id="6" name="Slide Number Placeholder 5">
            <a:extLst>
              <a:ext uri="{FF2B5EF4-FFF2-40B4-BE49-F238E27FC236}">
                <a16:creationId xmlns:a16="http://schemas.microsoft.com/office/drawing/2014/main" id="{29C996C2-C630-4291-804F-2B84EEC1A622}"/>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255192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 text - 1/2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8000" y="782400"/>
            <a:ext cx="4800000" cy="976317"/>
          </a:xfrm>
        </p:spPr>
        <p:txBody>
          <a:bodyPr/>
          <a:lstStyle>
            <a:lvl1pPr>
              <a:lnSpc>
                <a:spcPct val="100000"/>
              </a:lnSpc>
              <a:defRPr sz="260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1007534" y="1727201"/>
            <a:ext cx="4798484" cy="3911600"/>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r>
              <a:rPr lang="en-US"/>
              <a:t>30/11/2022</a:t>
            </a:r>
            <a:endParaRPr lang="en-GB" dirty="0"/>
          </a:p>
        </p:txBody>
      </p:sp>
      <p:sp>
        <p:nvSpPr>
          <p:cNvPr id="6" name="Footer Placeholder 5"/>
          <p:cNvSpPr>
            <a:spLocks noGrp="1"/>
          </p:cNvSpPr>
          <p:nvPr>
            <p:ph type="ftr" sz="quarter" idx="11"/>
          </p:nvPr>
        </p:nvSpPr>
        <p:spPr/>
        <p:txBody>
          <a:bodyPr/>
          <a:lstStyle/>
          <a:p>
            <a:r>
              <a:rPr lang="en-US"/>
              <a:t>Provable security and the quantum ROM - K. Hövelmanns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afbeelding 9"/>
          <p:cNvSpPr>
            <a:spLocks noGrp="1"/>
          </p:cNvSpPr>
          <p:nvPr>
            <p:ph type="pic" sz="quarter" idx="13" hasCustomPrompt="1"/>
          </p:nvPr>
        </p:nvSpPr>
        <p:spPr>
          <a:xfrm>
            <a:off x="6286501" y="0"/>
            <a:ext cx="5905500" cy="6089651"/>
          </a:xfrm>
        </p:spPr>
        <p:txBody>
          <a:bodyPr/>
          <a:lstStyle>
            <a:lvl1pPr>
              <a:defRPr/>
            </a:lvl1pPr>
          </a:lstStyle>
          <a:p>
            <a:r>
              <a:rPr lang="en-GB" dirty="0"/>
              <a:t>Click to insert image</a:t>
            </a:r>
          </a:p>
        </p:txBody>
      </p:sp>
    </p:spTree>
    <p:extLst>
      <p:ext uri="{BB962C8B-B14F-4D97-AF65-F5344CB8AC3E}">
        <p14:creationId xmlns:p14="http://schemas.microsoft.com/office/powerpoint/2010/main" val="45437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AE96-032F-4454-8AF8-4FACD64D3F20}"/>
              </a:ext>
            </a:extLst>
          </p:cNvPr>
          <p:cNvSpPr>
            <a:spLocks noGrp="1"/>
          </p:cNvSpPr>
          <p:nvPr>
            <p:ph type="title"/>
          </p:nvPr>
        </p:nvSpPr>
        <p:spPr/>
        <p:txBody>
          <a:bodyPr/>
          <a:lstStyle/>
          <a:p>
            <a:r>
              <a:rPr lang="en-GB" noProof="0" dirty="0"/>
              <a:t>Click to edit Master title style</a:t>
            </a:r>
          </a:p>
        </p:txBody>
      </p:sp>
      <p:sp>
        <p:nvSpPr>
          <p:cNvPr id="3" name="Content Placeholder 2">
            <a:extLst>
              <a:ext uri="{FF2B5EF4-FFF2-40B4-BE49-F238E27FC236}">
                <a16:creationId xmlns:a16="http://schemas.microsoft.com/office/drawing/2014/main" id="{1D6E9732-BE88-4C7A-A60B-913A2F5D9775}"/>
              </a:ext>
            </a:extLst>
          </p:cNvPr>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264F1398-E257-45A1-9250-5646F9B35F51}"/>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5" name="Footer Placeholder 4">
            <a:extLst>
              <a:ext uri="{FF2B5EF4-FFF2-40B4-BE49-F238E27FC236}">
                <a16:creationId xmlns:a16="http://schemas.microsoft.com/office/drawing/2014/main" id="{91CEBFC3-4975-43DA-BEFE-C7A7D953C3FA}"/>
              </a:ext>
            </a:extLst>
          </p:cNvPr>
          <p:cNvSpPr>
            <a:spLocks noGrp="1"/>
          </p:cNvSpPr>
          <p:nvPr>
            <p:ph type="ftr" sz="quarter" idx="11"/>
          </p:nvPr>
        </p:nvSpPr>
        <p:spPr>
          <a:xfrm>
            <a:off x="7239000" y="6356350"/>
            <a:ext cx="4114800" cy="365125"/>
          </a:xfrm>
        </p:spPr>
        <p:txBody>
          <a:bodyPr/>
          <a:lstStyle/>
          <a:p>
            <a:r>
              <a:rPr lang="en-US"/>
              <a:t>Provable security and the quantum ROM - K. Hövelmanns</a:t>
            </a:r>
            <a:endParaRPr lang="en-GB"/>
          </a:p>
        </p:txBody>
      </p:sp>
    </p:spTree>
    <p:extLst>
      <p:ext uri="{BB962C8B-B14F-4D97-AF65-F5344CB8AC3E}">
        <p14:creationId xmlns:p14="http://schemas.microsoft.com/office/powerpoint/2010/main" val="25804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BB80-5245-40DE-BC87-24AE88A363FC}"/>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Text Placeholder 2">
            <a:extLst>
              <a:ext uri="{FF2B5EF4-FFF2-40B4-BE49-F238E27FC236}">
                <a16:creationId xmlns:a16="http://schemas.microsoft.com/office/drawing/2014/main" id="{44E953D3-3DC0-47F3-BB87-0ABFF48BA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Date Placeholder 3">
            <a:extLst>
              <a:ext uri="{FF2B5EF4-FFF2-40B4-BE49-F238E27FC236}">
                <a16:creationId xmlns:a16="http://schemas.microsoft.com/office/drawing/2014/main" id="{C7C3069E-2DD3-4241-A67C-045AB629EF53}"/>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5" name="Footer Placeholder 4">
            <a:extLst>
              <a:ext uri="{FF2B5EF4-FFF2-40B4-BE49-F238E27FC236}">
                <a16:creationId xmlns:a16="http://schemas.microsoft.com/office/drawing/2014/main" id="{1B55937A-B3A7-42F1-9BDF-5254B1143E0F}"/>
              </a:ext>
            </a:extLst>
          </p:cNvPr>
          <p:cNvSpPr>
            <a:spLocks noGrp="1"/>
          </p:cNvSpPr>
          <p:nvPr>
            <p:ph type="ftr" sz="quarter" idx="11"/>
          </p:nvPr>
        </p:nvSpPr>
        <p:spPr/>
        <p:txBody>
          <a:bodyPr/>
          <a:lstStyle/>
          <a:p>
            <a:r>
              <a:rPr lang="en-US" noProof="0"/>
              <a:t>Provable security and the quantum ROM - K. Hövelmanns</a:t>
            </a:r>
            <a:endParaRPr lang="en-GB" noProof="0"/>
          </a:p>
        </p:txBody>
      </p:sp>
      <p:sp>
        <p:nvSpPr>
          <p:cNvPr id="6" name="Slide Number Placeholder 5">
            <a:extLst>
              <a:ext uri="{FF2B5EF4-FFF2-40B4-BE49-F238E27FC236}">
                <a16:creationId xmlns:a16="http://schemas.microsoft.com/office/drawing/2014/main" id="{D717CFA8-FA80-4D9A-8096-98E96FEC1A13}"/>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48551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D97A-F097-4D13-A7B0-2281FEA39042}"/>
              </a:ext>
            </a:extLst>
          </p:cNvPr>
          <p:cNvSpPr>
            <a:spLocks noGrp="1"/>
          </p:cNvSpPr>
          <p:nvPr>
            <p:ph type="title"/>
          </p:nvPr>
        </p:nvSpPr>
        <p:spPr/>
        <p:txBody>
          <a:bodyPr/>
          <a:lstStyle/>
          <a:p>
            <a:r>
              <a:rPr lang="en-GB" noProof="0"/>
              <a:t>Click to edit Master title style</a:t>
            </a:r>
          </a:p>
        </p:txBody>
      </p:sp>
      <p:sp>
        <p:nvSpPr>
          <p:cNvPr id="3" name="Content Placeholder 2">
            <a:extLst>
              <a:ext uri="{FF2B5EF4-FFF2-40B4-BE49-F238E27FC236}">
                <a16:creationId xmlns:a16="http://schemas.microsoft.com/office/drawing/2014/main" id="{B1C707D8-3412-4850-A950-F54A8D7A4799}"/>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D47A41B6-4B25-4517-AF5E-2BC1D28DA4B6}"/>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e Placeholder 4">
            <a:extLst>
              <a:ext uri="{FF2B5EF4-FFF2-40B4-BE49-F238E27FC236}">
                <a16:creationId xmlns:a16="http://schemas.microsoft.com/office/drawing/2014/main" id="{83FC1D8F-715D-4619-853D-F9B062DB67C5}"/>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6" name="Footer Placeholder 5">
            <a:extLst>
              <a:ext uri="{FF2B5EF4-FFF2-40B4-BE49-F238E27FC236}">
                <a16:creationId xmlns:a16="http://schemas.microsoft.com/office/drawing/2014/main" id="{4129787F-5D4D-4D31-8083-2AD61CAFF2A2}"/>
              </a:ext>
            </a:extLst>
          </p:cNvPr>
          <p:cNvSpPr>
            <a:spLocks noGrp="1"/>
          </p:cNvSpPr>
          <p:nvPr>
            <p:ph type="ftr" sz="quarter" idx="11"/>
          </p:nvPr>
        </p:nvSpPr>
        <p:spPr/>
        <p:txBody>
          <a:bodyPr/>
          <a:lstStyle/>
          <a:p>
            <a:r>
              <a:rPr lang="en-US"/>
              <a:t>Provable security and the quantum ROM - K. Hövelmanns</a:t>
            </a:r>
            <a:endParaRPr lang="en-GB"/>
          </a:p>
        </p:txBody>
      </p:sp>
      <p:sp>
        <p:nvSpPr>
          <p:cNvPr id="7" name="Slide Number Placeholder 6">
            <a:extLst>
              <a:ext uri="{FF2B5EF4-FFF2-40B4-BE49-F238E27FC236}">
                <a16:creationId xmlns:a16="http://schemas.microsoft.com/office/drawing/2014/main" id="{FE2B8940-B262-46D2-A046-4D11C8C382BE}"/>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37574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7B88-B850-4F5F-8DAC-2AF8E59B43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12E16F-2D4C-44CA-A92D-235D3F211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40059-E026-427E-8013-3AF1CE50A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121FF0-BA44-4473-9BF3-F187AD6F8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4C149-AFDB-4802-9789-889CDBEF92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E8B602-AD06-41A8-A7F6-E6175381D85F}"/>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8" name="Footer Placeholder 7">
            <a:extLst>
              <a:ext uri="{FF2B5EF4-FFF2-40B4-BE49-F238E27FC236}">
                <a16:creationId xmlns:a16="http://schemas.microsoft.com/office/drawing/2014/main" id="{94504C93-A710-4BA4-A8B9-CE2490CAC5AC}"/>
              </a:ext>
            </a:extLst>
          </p:cNvPr>
          <p:cNvSpPr>
            <a:spLocks noGrp="1"/>
          </p:cNvSpPr>
          <p:nvPr>
            <p:ph type="ftr" sz="quarter" idx="11"/>
          </p:nvPr>
        </p:nvSpPr>
        <p:spPr/>
        <p:txBody>
          <a:bodyPr/>
          <a:lstStyle/>
          <a:p>
            <a:r>
              <a:rPr lang="en-US"/>
              <a:t>Provable security and the quantum ROM - K. Hövelmanns</a:t>
            </a:r>
            <a:endParaRPr lang="en-GB"/>
          </a:p>
        </p:txBody>
      </p:sp>
      <p:sp>
        <p:nvSpPr>
          <p:cNvPr id="9" name="Slide Number Placeholder 8">
            <a:extLst>
              <a:ext uri="{FF2B5EF4-FFF2-40B4-BE49-F238E27FC236}">
                <a16:creationId xmlns:a16="http://schemas.microsoft.com/office/drawing/2014/main" id="{12647ED5-82E8-4581-B5F3-57F51F7F3D38}"/>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47290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BD61-640F-44B2-9148-B223FDB3A6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6AF9FC-D74B-466B-B139-01EE099778E5}"/>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4" name="Footer Placeholder 3">
            <a:extLst>
              <a:ext uri="{FF2B5EF4-FFF2-40B4-BE49-F238E27FC236}">
                <a16:creationId xmlns:a16="http://schemas.microsoft.com/office/drawing/2014/main" id="{D48284AA-55B1-4815-B680-D2F6CCC43D13}"/>
              </a:ext>
            </a:extLst>
          </p:cNvPr>
          <p:cNvSpPr>
            <a:spLocks noGrp="1"/>
          </p:cNvSpPr>
          <p:nvPr>
            <p:ph type="ftr" sz="quarter" idx="11"/>
          </p:nvPr>
        </p:nvSpPr>
        <p:spPr/>
        <p:txBody>
          <a:bodyPr/>
          <a:lstStyle/>
          <a:p>
            <a:r>
              <a:rPr lang="en-US"/>
              <a:t>Provable security and the quantum ROM - K. Hövelmanns</a:t>
            </a:r>
            <a:endParaRPr lang="en-GB"/>
          </a:p>
        </p:txBody>
      </p:sp>
      <p:sp>
        <p:nvSpPr>
          <p:cNvPr id="5" name="Slide Number Placeholder 4">
            <a:extLst>
              <a:ext uri="{FF2B5EF4-FFF2-40B4-BE49-F238E27FC236}">
                <a16:creationId xmlns:a16="http://schemas.microsoft.com/office/drawing/2014/main" id="{BBDA17D0-DF33-49C8-9619-1207416AB4C3}"/>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290177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EB6C7-775A-4355-9E47-DB9E0C8B3B15}"/>
              </a:ext>
            </a:extLst>
          </p:cNvPr>
          <p:cNvSpPr>
            <a:spLocks noGrp="1"/>
          </p:cNvSpPr>
          <p:nvPr>
            <p:ph type="dt" sz="half" idx="10"/>
          </p:nvPr>
        </p:nvSpPr>
        <p:spPr>
          <a:xfrm>
            <a:off x="838200" y="6356350"/>
            <a:ext cx="2743200" cy="365125"/>
          </a:xfrm>
          <a:prstGeom prst="rect">
            <a:avLst/>
          </a:prstGeom>
        </p:spPr>
        <p:txBody>
          <a:bodyPr/>
          <a:lstStyle/>
          <a:p>
            <a:r>
              <a:rPr lang="en-US" noProof="0"/>
              <a:t>30/11/2022</a:t>
            </a:r>
            <a:endParaRPr lang="en-GB" noProof="0"/>
          </a:p>
        </p:txBody>
      </p:sp>
      <p:sp>
        <p:nvSpPr>
          <p:cNvPr id="3" name="Footer Placeholder 2">
            <a:extLst>
              <a:ext uri="{FF2B5EF4-FFF2-40B4-BE49-F238E27FC236}">
                <a16:creationId xmlns:a16="http://schemas.microsoft.com/office/drawing/2014/main" id="{E3FD3447-6E69-4DDD-A93C-EA4F777A82F1}"/>
              </a:ext>
            </a:extLst>
          </p:cNvPr>
          <p:cNvSpPr>
            <a:spLocks noGrp="1"/>
          </p:cNvSpPr>
          <p:nvPr>
            <p:ph type="ftr" sz="quarter" idx="11"/>
          </p:nvPr>
        </p:nvSpPr>
        <p:spPr/>
        <p:txBody>
          <a:bodyPr/>
          <a:lstStyle/>
          <a:p>
            <a:r>
              <a:rPr lang="en-US" noProof="0"/>
              <a:t>Provable security and the quantum ROM - K. Hövelmanns</a:t>
            </a:r>
            <a:endParaRPr lang="en-GB" noProof="0"/>
          </a:p>
        </p:txBody>
      </p:sp>
      <p:sp>
        <p:nvSpPr>
          <p:cNvPr id="4" name="Slide Number Placeholder 3">
            <a:extLst>
              <a:ext uri="{FF2B5EF4-FFF2-40B4-BE49-F238E27FC236}">
                <a16:creationId xmlns:a16="http://schemas.microsoft.com/office/drawing/2014/main" id="{B087989D-2B01-4083-A083-CD26A0AFA581}"/>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210041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C764-A00E-4F92-A713-2969894F6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E6FC0B-22FF-4877-A042-852DDA719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99DC1E-D4CD-4E2D-99F0-EDB359696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8F5B0-38DD-4218-BCBA-E5556D5FB564}"/>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6" name="Footer Placeholder 5">
            <a:extLst>
              <a:ext uri="{FF2B5EF4-FFF2-40B4-BE49-F238E27FC236}">
                <a16:creationId xmlns:a16="http://schemas.microsoft.com/office/drawing/2014/main" id="{61A62C2B-636E-411D-ABD5-72070D120AC2}"/>
              </a:ext>
            </a:extLst>
          </p:cNvPr>
          <p:cNvSpPr>
            <a:spLocks noGrp="1"/>
          </p:cNvSpPr>
          <p:nvPr>
            <p:ph type="ftr" sz="quarter" idx="11"/>
          </p:nvPr>
        </p:nvSpPr>
        <p:spPr/>
        <p:txBody>
          <a:bodyPr/>
          <a:lstStyle/>
          <a:p>
            <a:r>
              <a:rPr lang="en-US"/>
              <a:t>Provable security and the quantum ROM - K. Hövelmanns</a:t>
            </a:r>
            <a:endParaRPr lang="en-GB"/>
          </a:p>
        </p:txBody>
      </p:sp>
      <p:sp>
        <p:nvSpPr>
          <p:cNvPr id="7" name="Slide Number Placeholder 6">
            <a:extLst>
              <a:ext uri="{FF2B5EF4-FFF2-40B4-BE49-F238E27FC236}">
                <a16:creationId xmlns:a16="http://schemas.microsoft.com/office/drawing/2014/main" id="{464D055E-FE17-41AE-B956-AA1D90AE3E68}"/>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417081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3733-F1D2-4A23-B9A9-C1F4BAE76B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7BADFD-441E-4C99-90A1-D98A86C2A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8DE7D6-8FD1-4F7E-AA90-316B2B968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71EAE-2250-4A7F-86D9-F256071F149E}"/>
              </a:ext>
            </a:extLst>
          </p:cNvPr>
          <p:cNvSpPr>
            <a:spLocks noGrp="1"/>
          </p:cNvSpPr>
          <p:nvPr>
            <p:ph type="dt" sz="half" idx="10"/>
          </p:nvPr>
        </p:nvSpPr>
        <p:spPr>
          <a:xfrm>
            <a:off x="838200" y="6356350"/>
            <a:ext cx="2743200" cy="365125"/>
          </a:xfrm>
          <a:prstGeom prst="rect">
            <a:avLst/>
          </a:prstGeom>
        </p:spPr>
        <p:txBody>
          <a:bodyPr/>
          <a:lstStyle/>
          <a:p>
            <a:r>
              <a:rPr lang="en-US"/>
              <a:t>30/11/2022</a:t>
            </a:r>
            <a:endParaRPr lang="en-GB"/>
          </a:p>
        </p:txBody>
      </p:sp>
      <p:sp>
        <p:nvSpPr>
          <p:cNvPr id="6" name="Footer Placeholder 5">
            <a:extLst>
              <a:ext uri="{FF2B5EF4-FFF2-40B4-BE49-F238E27FC236}">
                <a16:creationId xmlns:a16="http://schemas.microsoft.com/office/drawing/2014/main" id="{3E6EA713-EB2D-4CA4-937E-9885BEE362BA}"/>
              </a:ext>
            </a:extLst>
          </p:cNvPr>
          <p:cNvSpPr>
            <a:spLocks noGrp="1"/>
          </p:cNvSpPr>
          <p:nvPr>
            <p:ph type="ftr" sz="quarter" idx="11"/>
          </p:nvPr>
        </p:nvSpPr>
        <p:spPr/>
        <p:txBody>
          <a:bodyPr/>
          <a:lstStyle/>
          <a:p>
            <a:r>
              <a:rPr lang="en-US"/>
              <a:t>Provable security and the quantum ROM - K. Hövelmanns</a:t>
            </a:r>
            <a:endParaRPr lang="en-GB"/>
          </a:p>
        </p:txBody>
      </p:sp>
      <p:sp>
        <p:nvSpPr>
          <p:cNvPr id="7" name="Slide Number Placeholder 6">
            <a:extLst>
              <a:ext uri="{FF2B5EF4-FFF2-40B4-BE49-F238E27FC236}">
                <a16:creationId xmlns:a16="http://schemas.microsoft.com/office/drawing/2014/main" id="{6F7A2037-DE35-485B-9D17-F72E73370292}"/>
              </a:ext>
            </a:extLst>
          </p:cNvPr>
          <p:cNvSpPr>
            <a:spLocks noGrp="1"/>
          </p:cNvSpPr>
          <p:nvPr>
            <p:ph type="sldNum" sz="quarter" idx="12"/>
          </p:nvPr>
        </p:nvSpPr>
        <p:spPr/>
        <p:txBody>
          <a:bodyPr/>
          <a:lstStyle/>
          <a:p>
            <a:fld id="{6B4B2682-C525-4C11-A7DD-8939652764FF}" type="slidenum">
              <a:rPr lang="en-GB" smtClean="0"/>
              <a:t>‹#›</a:t>
            </a:fld>
            <a:endParaRPr lang="en-GB"/>
          </a:p>
        </p:txBody>
      </p:sp>
    </p:spTree>
    <p:extLst>
      <p:ext uri="{BB962C8B-B14F-4D97-AF65-F5344CB8AC3E}">
        <p14:creationId xmlns:p14="http://schemas.microsoft.com/office/powerpoint/2010/main" val="326467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56D35-A676-4834-8049-1FE7325AA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66A403-523E-4666-81D6-DDCAC0C7F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1128470-30A9-4817-BA7F-D6C8AD9CE29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Provable security and the quantum ROM - K. Hövelmanns</a:t>
            </a:r>
            <a:endParaRPr lang="en-GB"/>
          </a:p>
        </p:txBody>
      </p:sp>
      <p:sp>
        <p:nvSpPr>
          <p:cNvPr id="6" name="Slide Number Placeholder 5">
            <a:extLst>
              <a:ext uri="{FF2B5EF4-FFF2-40B4-BE49-F238E27FC236}">
                <a16:creationId xmlns:a16="http://schemas.microsoft.com/office/drawing/2014/main" id="{E39DBD50-4A9E-4192-A41B-AC2492AA8B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B2682-C525-4C11-A7DD-8939652764FF}" type="slidenum">
              <a:rPr lang="en-GB" smtClean="0"/>
              <a:t>‹#›</a:t>
            </a:fld>
            <a:endParaRPr lang="en-GB"/>
          </a:p>
        </p:txBody>
      </p:sp>
    </p:spTree>
    <p:extLst>
      <p:ext uri="{BB962C8B-B14F-4D97-AF65-F5344CB8AC3E}">
        <p14:creationId xmlns:p14="http://schemas.microsoft.com/office/powerpoint/2010/main" val="246644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10.png"/><Relationship Id="rId5" Type="http://schemas.openxmlformats.org/officeDocument/2006/relationships/image" Target="../media/image13.png"/><Relationship Id="rId4" Type="http://schemas.openxmlformats.org/officeDocument/2006/relationships/hyperlink" Target="https://surfdrive.surf.nl/files/index.php/s/2rSe2cBEoTILM6F/download" TargetMode="Externa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10.png"/><Relationship Id="rId11" Type="http://schemas.openxmlformats.org/officeDocument/2006/relationships/hyperlink" Target="https://surfdrive.surf.nl/files/index.php/s/2rSe2cBEoTILM6F/download" TargetMode="External"/><Relationship Id="rId5" Type="http://schemas.openxmlformats.org/officeDocument/2006/relationships/image" Target="../media/image13.png"/><Relationship Id="rId10" Type="http://schemas.openxmlformats.org/officeDocument/2006/relationships/image" Target="../media/image19.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10.png"/><Relationship Id="rId11" Type="http://schemas.openxmlformats.org/officeDocument/2006/relationships/image" Target="../media/image25.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3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7.png"/><Relationship Id="rId4" Type="http://schemas.openxmlformats.org/officeDocument/2006/relationships/image" Target="../media/image20.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27.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hyperlink" Target="https://surfdrive.surf.nl/files/index.php/s/2rSe2cBEoTILM6F/download" TargetMode="Externa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30.png"/><Relationship Id="rId4" Type="http://schemas.openxmlformats.org/officeDocument/2006/relationships/image" Target="../media/image41.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430.png"/><Relationship Id="rId4" Type="http://schemas.openxmlformats.org/officeDocument/2006/relationships/image" Target="../media/image41.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44.png"/><Relationship Id="rId12"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30.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70.png"/><Relationship Id="rId18" Type="http://schemas.openxmlformats.org/officeDocument/2006/relationships/image" Target="../media/image43.png"/><Relationship Id="rId3" Type="http://schemas.openxmlformats.org/officeDocument/2006/relationships/image" Target="../media/image51.png"/><Relationship Id="rId21" Type="http://schemas.openxmlformats.org/officeDocument/2006/relationships/image" Target="../media/image54.png"/><Relationship Id="rId7" Type="http://schemas.openxmlformats.org/officeDocument/2006/relationships/image" Target="../media/image42.png"/><Relationship Id="rId17" Type="http://schemas.openxmlformats.org/officeDocument/2006/relationships/image" Target="../media/image380.png"/><Relationship Id="rId2" Type="http://schemas.openxmlformats.org/officeDocument/2006/relationships/notesSlide" Target="../notesSlides/notesSlide21.xml"/><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0.png"/><Relationship Id="rId15" Type="http://schemas.openxmlformats.org/officeDocument/2006/relationships/image" Target="../media/image52.png"/><Relationship Id="rId10" Type="http://schemas.microsoft.com/office/2007/relationships/hdphoto" Target="../media/hdphoto1.wdp"/><Relationship Id="rId19" Type="http://schemas.openxmlformats.org/officeDocument/2006/relationships/image" Target="../media/image53.png"/><Relationship Id="rId4" Type="http://schemas.openxmlformats.org/officeDocument/2006/relationships/image" Target="../media/image340.png"/><Relationship Id="rId9" Type="http://schemas.openxmlformats.org/officeDocument/2006/relationships/image" Target="../media/image44.pn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png"/><Relationship Id="rId18" Type="http://schemas.openxmlformats.org/officeDocument/2006/relationships/image" Target="../media/image63.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62.png"/><Relationship Id="rId2" Type="http://schemas.openxmlformats.org/officeDocument/2006/relationships/notesSlide" Target="../notesSlides/notesSlide22.xml"/><Relationship Id="rId16" Type="http://schemas.openxmlformats.org/officeDocument/2006/relationships/image" Target="../media/image6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2.png"/><Relationship Id="rId5" Type="http://schemas.openxmlformats.org/officeDocument/2006/relationships/image" Target="../media/image44.pn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57.png"/><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4.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61.png"/><Relationship Id="rId2" Type="http://schemas.openxmlformats.org/officeDocument/2006/relationships/notesSlide" Target="../notesSlides/notesSlide23.xml"/><Relationship Id="rId16" Type="http://schemas.openxmlformats.org/officeDocument/2006/relationships/image" Target="../media/image4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2.png"/><Relationship Id="rId5" Type="http://schemas.openxmlformats.org/officeDocument/2006/relationships/image" Target="../media/image44.png"/><Relationship Id="rId15" Type="http://schemas.openxmlformats.org/officeDocument/2006/relationships/image" Target="../media/image60.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57.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6.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67.png"/><Relationship Id="rId9"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9.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70.png"/><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67.png"/><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image" Target="../media/image67.png"/><Relationship Id="rId3" Type="http://schemas.openxmlformats.org/officeDocument/2006/relationships/image" Target="../media/image71.png"/><Relationship Id="rId7" Type="http://schemas.microsoft.com/office/2007/relationships/hdphoto" Target="../media/hdphoto1.wdp"/><Relationship Id="rId12" Type="http://schemas.openxmlformats.org/officeDocument/2006/relationships/image" Target="../media/image470.png"/><Relationship Id="rId2" Type="http://schemas.openxmlformats.org/officeDocument/2006/relationships/notesSlide" Target="../notesSlides/notesSlide26.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png"/><Relationship Id="rId15" Type="http://schemas.openxmlformats.org/officeDocument/2006/relationships/image" Target="../media/image68.png"/><Relationship Id="rId4" Type="http://schemas.openxmlformats.org/officeDocument/2006/relationships/image" Target="../media/image72.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4.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73.png"/><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75.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6.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75.png"/><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680.png"/><Relationship Id="rId13" Type="http://schemas.openxmlformats.org/officeDocument/2006/relationships/image" Target="../media/image43.png"/><Relationship Id="rId3" Type="http://schemas.openxmlformats.org/officeDocument/2006/relationships/image" Target="../media/image51.png"/><Relationship Id="rId7" Type="http://schemas.openxmlformats.org/officeDocument/2006/relationships/image" Target="../media/image42.png"/><Relationship Id="rId12" Type="http://schemas.openxmlformats.org/officeDocument/2006/relationships/image" Target="../media/image70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1.wdp"/><Relationship Id="rId5" Type="http://schemas.openxmlformats.org/officeDocument/2006/relationships/image" Target="../media/image690.png"/><Relationship Id="rId10" Type="http://schemas.openxmlformats.org/officeDocument/2006/relationships/image" Target="../media/image44.png"/><Relationship Id="rId4" Type="http://schemas.openxmlformats.org/officeDocument/2006/relationships/image" Target="../media/image670.png"/><Relationship Id="rId9" Type="http://schemas.openxmlformats.org/officeDocument/2006/relationships/image" Target="../media/image45.png"/><Relationship Id="rId14" Type="http://schemas.openxmlformats.org/officeDocument/2006/relationships/image" Target="../media/image710.png"/></Relationships>
</file>

<file path=ppt/slides/_rels/slide34.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41.png"/><Relationship Id="rId3" Type="http://schemas.openxmlformats.org/officeDocument/2006/relationships/image" Target="../media/image51.png"/><Relationship Id="rId7" Type="http://schemas.openxmlformats.org/officeDocument/2006/relationships/image" Target="../media/image720.png"/><Relationship Id="rId12" Type="http://schemas.openxmlformats.org/officeDocument/2006/relationships/image" Target="../media/image690.png"/><Relationship Id="rId17" Type="http://schemas.openxmlformats.org/officeDocument/2006/relationships/image" Target="../media/image43.png"/><Relationship Id="rId2" Type="http://schemas.openxmlformats.org/officeDocument/2006/relationships/notesSlide" Target="../notesSlides/notesSlide31.xml"/><Relationship Id="rId16" Type="http://schemas.openxmlformats.org/officeDocument/2006/relationships/image" Target="../media/image700.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70.png"/><Relationship Id="rId5" Type="http://schemas.openxmlformats.org/officeDocument/2006/relationships/image" Target="../media/image44.png"/><Relationship Id="rId15" Type="http://schemas.openxmlformats.org/officeDocument/2006/relationships/image" Target="../media/image680.png"/><Relationship Id="rId10" Type="http://schemas.openxmlformats.org/officeDocument/2006/relationships/image" Target="../media/image750.png"/><Relationship Id="rId4" Type="http://schemas.openxmlformats.org/officeDocument/2006/relationships/image" Target="../media/image45.png"/><Relationship Id="rId9" Type="http://schemas.openxmlformats.org/officeDocument/2006/relationships/image" Target="../media/image740.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41.png"/><Relationship Id="rId18" Type="http://schemas.openxmlformats.org/officeDocument/2006/relationships/image" Target="../media/image77.png"/><Relationship Id="rId3" Type="http://schemas.openxmlformats.org/officeDocument/2006/relationships/image" Target="../media/image51.png"/><Relationship Id="rId21" Type="http://schemas.openxmlformats.org/officeDocument/2006/relationships/image" Target="../media/image80.png"/><Relationship Id="rId7" Type="http://schemas.openxmlformats.org/officeDocument/2006/relationships/image" Target="../media/image720.png"/><Relationship Id="rId12" Type="http://schemas.openxmlformats.org/officeDocument/2006/relationships/image" Target="../media/image690.png"/><Relationship Id="rId17" Type="http://schemas.openxmlformats.org/officeDocument/2006/relationships/image" Target="../media/image43.png"/><Relationship Id="rId2" Type="http://schemas.openxmlformats.org/officeDocument/2006/relationships/notesSlide" Target="../notesSlides/notesSlide32.xml"/><Relationship Id="rId16" Type="http://schemas.openxmlformats.org/officeDocument/2006/relationships/image" Target="../media/image700.png"/><Relationship Id="rId20" Type="http://schemas.openxmlformats.org/officeDocument/2006/relationships/image" Target="../media/image79.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70.png"/><Relationship Id="rId5" Type="http://schemas.openxmlformats.org/officeDocument/2006/relationships/image" Target="../media/image44.png"/><Relationship Id="rId15" Type="http://schemas.openxmlformats.org/officeDocument/2006/relationships/image" Target="../media/image680.png"/><Relationship Id="rId10" Type="http://schemas.openxmlformats.org/officeDocument/2006/relationships/image" Target="../media/image750.png"/><Relationship Id="rId19" Type="http://schemas.openxmlformats.org/officeDocument/2006/relationships/image" Target="../media/image78.png"/><Relationship Id="rId4" Type="http://schemas.openxmlformats.org/officeDocument/2006/relationships/image" Target="../media/image45.png"/><Relationship Id="rId9" Type="http://schemas.openxmlformats.org/officeDocument/2006/relationships/image" Target="../media/image740.png"/><Relationship Id="rId1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41.png"/><Relationship Id="rId18" Type="http://schemas.openxmlformats.org/officeDocument/2006/relationships/image" Target="../media/image88.png"/><Relationship Id="rId3" Type="http://schemas.openxmlformats.org/officeDocument/2006/relationships/image" Target="../media/image51.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43.png"/><Relationship Id="rId2" Type="http://schemas.openxmlformats.org/officeDocument/2006/relationships/notesSlide" Target="../notesSlides/notesSlide33.xml"/><Relationship Id="rId16" Type="http://schemas.openxmlformats.org/officeDocument/2006/relationships/image" Target="../media/image60.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5.png"/><Relationship Id="rId5" Type="http://schemas.openxmlformats.org/officeDocument/2006/relationships/image" Target="../media/image44.png"/><Relationship Id="rId15" Type="http://schemas.openxmlformats.org/officeDocument/2006/relationships/image" Target="../media/image87.png"/><Relationship Id="rId10" Type="http://schemas.openxmlformats.org/officeDocument/2006/relationships/image" Target="../media/image84.png"/><Relationship Id="rId4" Type="http://schemas.openxmlformats.org/officeDocument/2006/relationships/image" Target="../media/image45.png"/><Relationship Id="rId9" Type="http://schemas.openxmlformats.org/officeDocument/2006/relationships/image" Target="../media/image83.png"/><Relationship Id="rId14" Type="http://schemas.openxmlformats.org/officeDocument/2006/relationships/image" Target="../media/image42.png"/></Relationships>
</file>

<file path=ppt/slides/_rels/slide37.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89.png"/><Relationship Id="rId12" Type="http://schemas.openxmlformats.org/officeDocument/2006/relationships/image" Target="../media/image75.png"/><Relationship Id="rId2" Type="http://schemas.openxmlformats.org/officeDocument/2006/relationships/notesSlide" Target="../notesSlides/notesSlide34.xml"/><Relationship Id="rId16" Type="http://schemas.openxmlformats.org/officeDocument/2006/relationships/image" Target="../media/image4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70.png"/><Relationship Id="rId5" Type="http://schemas.openxmlformats.org/officeDocument/2006/relationships/image" Target="../media/image44.png"/><Relationship Id="rId15" Type="http://schemas.openxmlformats.org/officeDocument/2006/relationships/image" Target="../media/image50.png"/><Relationship Id="rId4" Type="http://schemas.openxmlformats.org/officeDocument/2006/relationships/image" Target="../media/image45.png"/><Relationship Id="rId14" Type="http://schemas.openxmlformats.org/officeDocument/2006/relationships/image" Target="../media/image68.png"/></Relationships>
</file>

<file path=ppt/slides/_rels/slide38.xml.rels><?xml version="1.0" encoding="UTF-8" standalone="yes"?>
<Relationships xmlns="http://schemas.openxmlformats.org/package/2006/relationships"><Relationship Id="rId8" Type="http://schemas.openxmlformats.org/officeDocument/2006/relationships/image" Target="../media/image820.png"/><Relationship Id="rId13" Type="http://schemas.openxmlformats.org/officeDocument/2006/relationships/image" Target="../media/image43.png"/><Relationship Id="rId3" Type="http://schemas.openxmlformats.org/officeDocument/2006/relationships/image" Target="../media/image51.png"/><Relationship Id="rId7" Type="http://schemas.openxmlformats.org/officeDocument/2006/relationships/image" Target="../media/image720.png"/><Relationship Id="rId12" Type="http://schemas.openxmlformats.org/officeDocument/2006/relationships/image" Target="../media/image83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1.png"/><Relationship Id="rId5" Type="http://schemas.openxmlformats.org/officeDocument/2006/relationships/image" Target="../media/image44.png"/><Relationship Id="rId10" Type="http://schemas.openxmlformats.org/officeDocument/2006/relationships/image" Target="../media/image750.png"/><Relationship Id="rId4" Type="http://schemas.openxmlformats.org/officeDocument/2006/relationships/image" Target="../media/image45.png"/><Relationship Id="rId9" Type="http://schemas.openxmlformats.org/officeDocument/2006/relationships/image" Target="../media/image740.png"/><Relationship Id="rId1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0.png"/><Relationship Id="rId4" Type="http://schemas.openxmlformats.org/officeDocument/2006/relationships/image" Target="../media/image93.png"/><Relationship Id="rId9" Type="http://schemas.openxmlformats.org/officeDocument/2006/relationships/hyperlink" Target="https://www.google.com/imgres?imgurl=https%3A%2F%2Fquantum-internet.team%2Fwp-content%2Fuploads%2Fsites%2F3%2F2022%2F08%2FQDNL_Logo-e1661266202751.png%3Ft%3D1661266202&amp;tbnid=5CCY5pGUjFtgCM&amp;vet=12ahUKEwjxoYento7_AhWa_rsIHcM8Dt0QMygCegUIARCzAQ..i&amp;imgrefurl=https%3A%2F%2Fquantum-internet.team%2Fqdnl%2F&amp;docid=HhqLGqhmeslGrM&amp;w=177&amp;h=140&amp;q=quantum%20delta&amp;client=firefox-b-d&amp;ved=2ahUKEwjxoYento7_AhWa_rsIHcM8Dt0QMygCegUIARCzAQ"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google.com/imgres?imgurl=https%3A%2F%2Fquantum-internet.team%2Fwp-content%2Fuploads%2Fsites%2F3%2F2022%2F08%2FQDNL_Logo-e1661266202751.png%3Ft%3D1661266202&amp;tbnid=5CCY5pGUjFtgCM&amp;vet=12ahUKEwjxoYento7_AhWa_rsIHcM8Dt0QMygCegUIARCzAQ..i&amp;imgrefurl=https%3A%2F%2Fquantum-internet.team%2Fqdnl%2F&amp;docid=HhqLGqhmeslGrM&amp;w=177&amp;h=140&amp;q=quantum%20delta&amp;client=firefox-b-d&amp;ved=2ahUKEwjxoYento7_AhWa_rsIHcM8Dt0QMygCegUIARCzAQ" TargetMode="External"/><Relationship Id="rId3" Type="http://schemas.openxmlformats.org/officeDocument/2006/relationships/image" Target="../media/image93.png"/><Relationship Id="rId7" Type="http://schemas.openxmlformats.org/officeDocument/2006/relationships/image" Target="../media/image99.sv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97.svg"/><Relationship Id="rId10" Type="http://schemas.openxmlformats.org/officeDocument/2006/relationships/image" Target="../media/image101.png"/><Relationship Id="rId4" Type="http://schemas.openxmlformats.org/officeDocument/2006/relationships/image" Target="../media/image96.png"/><Relationship Id="rId9"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98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2.png"/><Relationship Id="rId4" Type="http://schemas.openxmlformats.org/officeDocument/2006/relationships/image" Target="../media/image103.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51.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50.png"/><Relationship Id="rId7" Type="http://schemas.openxmlformats.org/officeDocument/2006/relationships/image" Target="../media/image109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70.png"/><Relationship Id="rId4" Type="http://schemas.openxmlformats.org/officeDocument/2006/relationships/image" Target="../media/image1060.png"/></Relationships>
</file>

<file path=ppt/slides/_rels/slide52.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50.png"/><Relationship Id="rId7" Type="http://schemas.openxmlformats.org/officeDocument/2006/relationships/image" Target="../media/image110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70.png"/><Relationship Id="rId4" Type="http://schemas.openxmlformats.org/officeDocument/2006/relationships/image" Target="../media/image1060.png"/></Relationships>
</file>

<file path=ppt/slides/_rels/slide5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130.png"/><Relationship Id="rId4" Type="http://schemas.openxmlformats.org/officeDocument/2006/relationships/image" Target="../media/image1120.png"/></Relationships>
</file>

<file path=ppt/slides/_rels/slide5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0.png"/><Relationship Id="rId7" Type="http://schemas.openxmlformats.org/officeDocument/2006/relationships/image" Target="../media/image11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5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2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1.png"/><Relationship Id="rId5" Type="http://schemas.openxmlformats.org/officeDocument/2006/relationships/image" Target="../media/image126.png"/><Relationship Id="rId10" Type="http://schemas.openxmlformats.org/officeDocument/2006/relationships/image" Target="../media/image130.png"/><Relationship Id="rId4" Type="http://schemas.openxmlformats.org/officeDocument/2006/relationships/image" Target="../media/image125.png"/><Relationship Id="rId9"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3.png"/><Relationship Id="rId3" Type="http://schemas.openxmlformats.org/officeDocument/2006/relationships/image" Target="../media/image124.png"/><Relationship Id="rId7" Type="http://schemas.openxmlformats.org/officeDocument/2006/relationships/image" Target="../media/image126.png"/><Relationship Id="rId12" Type="http://schemas.openxmlformats.org/officeDocument/2006/relationships/image" Target="../media/image132.png"/><Relationship Id="rId17" Type="http://schemas.openxmlformats.org/officeDocument/2006/relationships/image" Target="../media/image123.png"/><Relationship Id="rId2" Type="http://schemas.openxmlformats.org/officeDocument/2006/relationships/notesSlide" Target="../notesSlides/notesSlide54.xml"/><Relationship Id="rId16"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20.png"/><Relationship Id="rId5" Type="http://schemas.openxmlformats.org/officeDocument/2006/relationships/image" Target="../media/image131.png"/><Relationship Id="rId15" Type="http://schemas.openxmlformats.org/officeDocument/2006/relationships/image" Target="../media/image135.png"/><Relationship Id="rId10" Type="http://schemas.openxmlformats.org/officeDocument/2006/relationships/image" Target="../media/image129.png"/><Relationship Id="rId4" Type="http://schemas.openxmlformats.org/officeDocument/2006/relationships/image" Target="../media/image130.png"/><Relationship Id="rId9" Type="http://schemas.openxmlformats.org/officeDocument/2006/relationships/image" Target="../media/image128.png"/><Relationship Id="rId14" Type="http://schemas.openxmlformats.org/officeDocument/2006/relationships/image" Target="../media/image134.png"/></Relationships>
</file>

<file path=ppt/slides/_rels/slide59.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3.png"/><Relationship Id="rId18" Type="http://schemas.openxmlformats.org/officeDocument/2006/relationships/image" Target="../media/image139.png"/><Relationship Id="rId3" Type="http://schemas.openxmlformats.org/officeDocument/2006/relationships/image" Target="../media/image124.png"/><Relationship Id="rId21" Type="http://schemas.openxmlformats.org/officeDocument/2006/relationships/image" Target="../media/image123.png"/><Relationship Id="rId7" Type="http://schemas.openxmlformats.org/officeDocument/2006/relationships/image" Target="../media/image126.png"/><Relationship Id="rId12" Type="http://schemas.openxmlformats.org/officeDocument/2006/relationships/image" Target="../media/image132.png"/><Relationship Id="rId17" Type="http://schemas.openxmlformats.org/officeDocument/2006/relationships/image" Target="../media/image138.png"/><Relationship Id="rId2" Type="http://schemas.openxmlformats.org/officeDocument/2006/relationships/notesSlide" Target="../notesSlides/notesSlide55.xml"/><Relationship Id="rId16" Type="http://schemas.openxmlformats.org/officeDocument/2006/relationships/image" Target="../media/image137.png"/><Relationship Id="rId20"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20.png"/><Relationship Id="rId5" Type="http://schemas.openxmlformats.org/officeDocument/2006/relationships/image" Target="../media/image131.png"/><Relationship Id="rId15" Type="http://schemas.openxmlformats.org/officeDocument/2006/relationships/image" Target="../media/image135.png"/><Relationship Id="rId10" Type="http://schemas.openxmlformats.org/officeDocument/2006/relationships/image" Target="../media/image129.png"/><Relationship Id="rId19" Type="http://schemas.openxmlformats.org/officeDocument/2006/relationships/image" Target="../media/image140.png"/><Relationship Id="rId4" Type="http://schemas.openxmlformats.org/officeDocument/2006/relationships/image" Target="../media/image130.png"/><Relationship Id="rId9" Type="http://schemas.openxmlformats.org/officeDocument/2006/relationships/image" Target="../media/image128.png"/><Relationship Id="rId14" Type="http://schemas.openxmlformats.org/officeDocument/2006/relationships/image" Target="../media/image13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41.png"/></Relationships>
</file>

<file path=ppt/slides/_rels/slide61.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3.png"/><Relationship Id="rId12" Type="http://schemas.openxmlformats.org/officeDocument/2006/relationships/image" Target="../media/image64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2.png"/><Relationship Id="rId15" Type="http://schemas.openxmlformats.org/officeDocument/2006/relationships/image" Target="../media/image150.png"/><Relationship Id="rId10" Type="http://schemas.openxmlformats.org/officeDocument/2006/relationships/image" Target="../media/image44.png"/><Relationship Id="rId4" Type="http://schemas.openxmlformats.org/officeDocument/2006/relationships/image" Target="../media/image142.png"/><Relationship Id="rId9" Type="http://schemas.openxmlformats.org/officeDocument/2006/relationships/image" Target="../media/image45.png"/><Relationship Id="rId14" Type="http://schemas.openxmlformats.org/officeDocument/2006/relationships/image" Target="../media/image149.png"/></Relationships>
</file>

<file path=ppt/slides/_rels/slide6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3.png"/><Relationship Id="rId3" Type="http://schemas.openxmlformats.org/officeDocument/2006/relationships/image" Target="../media/image146.png"/><Relationship Id="rId7" Type="http://schemas.openxmlformats.org/officeDocument/2006/relationships/image" Target="../media/image151.png"/><Relationship Id="rId12"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2.png"/><Relationship Id="rId15" Type="http://schemas.openxmlformats.org/officeDocument/2006/relationships/image" Target="../media/image155.png"/><Relationship Id="rId10" Type="http://schemas.openxmlformats.org/officeDocument/2006/relationships/image" Target="../media/image44.png"/><Relationship Id="rId4" Type="http://schemas.openxmlformats.org/officeDocument/2006/relationships/image" Target="../media/image147.png"/><Relationship Id="rId9" Type="http://schemas.openxmlformats.org/officeDocument/2006/relationships/image" Target="../media/image45.png"/><Relationship Id="rId14" Type="http://schemas.openxmlformats.org/officeDocument/2006/relationships/image" Target="../media/image154.png"/></Relationships>
</file>

<file path=ppt/slides/_rels/slide63.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10" Type="http://schemas.openxmlformats.org/officeDocument/2006/relationships/image" Target="../media/image1530.png"/><Relationship Id="rId4" Type="http://schemas.openxmlformats.org/officeDocument/2006/relationships/image" Target="../media/image12.png"/><Relationship Id="rId9" Type="http://schemas.openxmlformats.org/officeDocument/2006/relationships/image" Target="../media/image158.png"/></Relationships>
</file>

<file path=ppt/slides/_rels/slide64.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8" Type="http://schemas.openxmlformats.org/officeDocument/2006/relationships/image" Target="../media/image1540.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8" Type="http://schemas.openxmlformats.org/officeDocument/2006/relationships/image" Target="../media/image1550.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8" Type="http://schemas.openxmlformats.org/officeDocument/2006/relationships/image" Target="../media/image1550.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47.png"/><Relationship Id="rId7" Type="http://schemas.openxmlformats.org/officeDocument/2006/relationships/image" Target="../media/image15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0.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6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A76B-A99B-435B-9ABB-8CE472DD6E72}"/>
              </a:ext>
            </a:extLst>
          </p:cNvPr>
          <p:cNvSpPr>
            <a:spLocks noGrp="1"/>
          </p:cNvSpPr>
          <p:nvPr>
            <p:ph type="ctrTitle"/>
          </p:nvPr>
        </p:nvSpPr>
        <p:spPr>
          <a:xfrm>
            <a:off x="1524000" y="1970902"/>
            <a:ext cx="9144000" cy="1530106"/>
          </a:xfrm>
        </p:spPr>
        <p:txBody>
          <a:bodyPr>
            <a:normAutofit fontScale="90000"/>
          </a:bodyPr>
          <a:lstStyle/>
          <a:p>
            <a:r>
              <a:rPr lang="en-US" dirty="0">
                <a:solidFill>
                  <a:srgbClr val="358374"/>
                </a:solidFill>
              </a:rPr>
              <a:t>Provable security and the quantum random oracle model</a:t>
            </a:r>
            <a:endParaRPr lang="en-GB" dirty="0">
              <a:solidFill>
                <a:srgbClr val="358374"/>
              </a:solidFill>
            </a:endParaRPr>
          </a:p>
        </p:txBody>
      </p:sp>
      <p:sp>
        <p:nvSpPr>
          <p:cNvPr id="3" name="Subtitle 2">
            <a:extLst>
              <a:ext uri="{FF2B5EF4-FFF2-40B4-BE49-F238E27FC236}">
                <a16:creationId xmlns:a16="http://schemas.microsoft.com/office/drawing/2014/main" id="{BDF1D128-9F59-4D4B-8B73-51A0B66C58D9}"/>
              </a:ext>
            </a:extLst>
          </p:cNvPr>
          <p:cNvSpPr>
            <a:spLocks noGrp="1"/>
          </p:cNvSpPr>
          <p:nvPr>
            <p:ph type="subTitle" idx="1"/>
          </p:nvPr>
        </p:nvSpPr>
        <p:spPr>
          <a:xfrm>
            <a:off x="1524000" y="3760758"/>
            <a:ext cx="9144000" cy="1655762"/>
          </a:xfrm>
        </p:spPr>
        <p:txBody>
          <a:bodyPr>
            <a:normAutofit fontScale="85000" lnSpcReduction="20000"/>
          </a:bodyPr>
          <a:lstStyle/>
          <a:p>
            <a:r>
              <a:rPr lang="en-US" sz="2600" dirty="0"/>
              <a:t> Summer school on Real-World Crypto and Privacy 2023</a:t>
            </a:r>
            <a:endParaRPr lang="en-GB" sz="2600" dirty="0"/>
          </a:p>
          <a:p>
            <a:endParaRPr lang="en-GB" sz="1100" dirty="0"/>
          </a:p>
          <a:p>
            <a:r>
              <a:rPr lang="en-GB" sz="3100" dirty="0"/>
              <a:t>Kathrin Hövelmanns</a:t>
            </a:r>
          </a:p>
          <a:p>
            <a:endParaRPr lang="en-GB" dirty="0"/>
          </a:p>
          <a:p>
            <a:r>
              <a:rPr lang="en-GB" sz="1800" dirty="0"/>
              <a:t>June 9th, 2023</a:t>
            </a:r>
          </a:p>
          <a:p>
            <a:endParaRPr lang="en-GB" sz="1800" dirty="0"/>
          </a:p>
        </p:txBody>
      </p:sp>
      <p:pic>
        <p:nvPicPr>
          <p:cNvPr id="8" name="Picture 7" descr="Logo, company name&#10;&#10;Description automatically generated">
            <a:extLst>
              <a:ext uri="{FF2B5EF4-FFF2-40B4-BE49-F238E27FC236}">
                <a16:creationId xmlns:a16="http://schemas.microsoft.com/office/drawing/2014/main" id="{85A7B0B2-C510-45EA-B650-0B29801CB59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032" b="21925"/>
          <a:stretch/>
        </p:blipFill>
        <p:spPr>
          <a:xfrm>
            <a:off x="729000" y="5756564"/>
            <a:ext cx="2644588" cy="779318"/>
          </a:xfrm>
          <a:prstGeom prst="rect">
            <a:avLst/>
          </a:prstGeom>
        </p:spPr>
      </p:pic>
      <p:pic>
        <p:nvPicPr>
          <p:cNvPr id="15" name="Picture 14" descr="A picture containing drawing, clipart, art, graphics&#10;&#10;Description automatically generated">
            <a:extLst>
              <a:ext uri="{FF2B5EF4-FFF2-40B4-BE49-F238E27FC236}">
                <a16:creationId xmlns:a16="http://schemas.microsoft.com/office/drawing/2014/main" id="{C01F9702-8F98-981D-5489-B9CC9CB64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3675598"/>
            <a:ext cx="2883604" cy="2720176"/>
          </a:xfrm>
          <a:prstGeom prst="rect">
            <a:avLst/>
          </a:prstGeom>
        </p:spPr>
      </p:pic>
    </p:spTree>
    <p:extLst>
      <p:ext uri="{BB962C8B-B14F-4D97-AF65-F5344CB8AC3E}">
        <p14:creationId xmlns:p14="http://schemas.microsoft.com/office/powerpoint/2010/main" val="78687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8348EBA-3904-A833-92FA-AF356A1E108F}"/>
              </a:ext>
            </a:extLst>
          </p:cNvPr>
          <p:cNvSpPr/>
          <p:nvPr/>
        </p:nvSpPr>
        <p:spPr>
          <a:xfrm>
            <a:off x="6064421" y="4857919"/>
            <a:ext cx="2577637" cy="1227412"/>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5C25BB2-871B-840E-0839-A53860C0CFAE}"/>
              </a:ext>
            </a:extLst>
          </p:cNvPr>
          <p:cNvSpPr txBox="1"/>
          <p:nvPr/>
        </p:nvSpPr>
        <p:spPr>
          <a:xfrm>
            <a:off x="6064421" y="4849795"/>
            <a:ext cx="2577637" cy="1015663"/>
          </a:xfrm>
          <a:prstGeom prst="rect">
            <a:avLst/>
          </a:prstGeom>
          <a:noFill/>
        </p:spPr>
        <p:txBody>
          <a:bodyPr wrap="square">
            <a:spAutoFit/>
          </a:bodyPr>
          <a:lstStyle/>
          <a:p>
            <a:pPr algn="ctr"/>
            <a:r>
              <a:rPr lang="en-US" sz="2000" dirty="0">
                <a:solidFill>
                  <a:srgbClr val="358374"/>
                </a:solidFill>
              </a:rPr>
              <a:t>Use P-instance</a:t>
            </a:r>
          </a:p>
          <a:p>
            <a:pPr algn="ctr"/>
            <a:r>
              <a:rPr lang="en-US" sz="2000" dirty="0">
                <a:solidFill>
                  <a:srgbClr val="358374"/>
                </a:solidFill>
              </a:rPr>
              <a:t>to simulate security game</a:t>
            </a:r>
            <a:endParaRPr lang="en-GB" sz="2000" dirty="0">
              <a:solidFill>
                <a:srgbClr val="358374"/>
              </a:solidFill>
            </a:endParaRP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US" sz="4400" dirty="0">
                <a:solidFill>
                  <a:srgbClr val="358374"/>
                </a:solidFill>
              </a:rPr>
              <a:t>Security ‘proofs’</a:t>
            </a:r>
            <a:endParaRPr lang="en-GB" dirty="0">
              <a:solidFill>
                <a:srgbClr val="358374"/>
              </a:solidFill>
            </a:endParaRP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4" y="1628384"/>
            <a:ext cx="9663830" cy="1954381"/>
          </a:xfrm>
          <a:prstGeom prst="rect">
            <a:avLst/>
          </a:prstGeom>
          <a:noFill/>
        </p:spPr>
        <p:txBody>
          <a:bodyPr wrap="square" rtlCol="0">
            <a:spAutoFit/>
          </a:bodyPr>
          <a:lstStyle/>
          <a:p>
            <a:pPr>
              <a:spcAft>
                <a:spcPts val="1000"/>
              </a:spcAft>
            </a:pPr>
            <a:r>
              <a:rPr lang="en-GB" sz="2400" dirty="0">
                <a:solidFill>
                  <a:srgbClr val="358374"/>
                </a:solidFill>
              </a:rPr>
              <a:t>Intuition</a:t>
            </a:r>
            <a:r>
              <a:rPr lang="en-GB" sz="2400" dirty="0"/>
              <a:t>: ‘If problem P is hard, then design X is secure’</a:t>
            </a:r>
            <a:endParaRPr lang="en-GB" sz="2400" dirty="0">
              <a:solidFill>
                <a:srgbClr val="358374"/>
              </a:solidFill>
            </a:endParaRPr>
          </a:p>
          <a:p>
            <a:pPr>
              <a:spcAft>
                <a:spcPts val="1000"/>
              </a:spcAft>
            </a:pPr>
            <a:r>
              <a:rPr lang="en-GB" sz="2400" dirty="0">
                <a:solidFill>
                  <a:srgbClr val="358374"/>
                </a:solidFill>
              </a:rPr>
              <a:t>Proof:</a:t>
            </a:r>
            <a:endParaRPr lang="en-GB" sz="2400" dirty="0"/>
          </a:p>
          <a:p>
            <a:pPr marL="457200" indent="-457200">
              <a:spcAft>
                <a:spcPts val="1000"/>
              </a:spcAft>
              <a:buFont typeface="Arial" panose="020B0604020202020204" pitchFamily="34" charset="0"/>
              <a:buChar char="•"/>
            </a:pPr>
            <a:r>
              <a:rPr lang="en-GB" sz="2400" dirty="0"/>
              <a:t>Imagine (black-box) attacker </a:t>
            </a:r>
            <a:r>
              <a:rPr lang="en-GB" sz="2400" i="1" dirty="0">
                <a:solidFill>
                  <a:srgbClr val="358374"/>
                </a:solidFill>
              </a:rPr>
              <a:t>A</a:t>
            </a:r>
            <a:r>
              <a:rPr lang="en-GB" sz="2400" dirty="0"/>
              <a:t>, breaking X in the security game G</a:t>
            </a:r>
            <a:endParaRPr lang="en-GB" sz="2400" dirty="0">
              <a:solidFill>
                <a:schemeClr val="bg1"/>
              </a:solidFill>
            </a:endParaRPr>
          </a:p>
          <a:p>
            <a:pPr marL="457200" indent="-457200">
              <a:spcAft>
                <a:spcPts val="1000"/>
              </a:spcAft>
              <a:buFont typeface="Arial" panose="020B0604020202020204" pitchFamily="34" charset="0"/>
              <a:buChar char="•"/>
            </a:pPr>
            <a:r>
              <a:rPr lang="en-GB" sz="2400" dirty="0"/>
              <a:t>Construct reduction </a:t>
            </a:r>
            <a:r>
              <a:rPr lang="en-GB" sz="2400" i="1" dirty="0">
                <a:solidFill>
                  <a:srgbClr val="358374"/>
                </a:solidFill>
              </a:rPr>
              <a:t>B</a:t>
            </a:r>
            <a:r>
              <a:rPr lang="en-GB" sz="2400" dirty="0"/>
              <a:t> that uses </a:t>
            </a:r>
            <a:r>
              <a:rPr lang="en-GB" sz="2400" i="1" dirty="0">
                <a:solidFill>
                  <a:srgbClr val="358374"/>
                </a:solidFill>
              </a:rPr>
              <a:t>A</a:t>
            </a:r>
            <a:r>
              <a:rPr lang="en-GB" sz="2400" dirty="0"/>
              <a:t> to solve P</a:t>
            </a:r>
          </a:p>
        </p:txBody>
      </p:sp>
      <p:grpSp>
        <p:nvGrpSpPr>
          <p:cNvPr id="44" name="Group 43">
            <a:extLst>
              <a:ext uri="{FF2B5EF4-FFF2-40B4-BE49-F238E27FC236}">
                <a16:creationId xmlns:a16="http://schemas.microsoft.com/office/drawing/2014/main" id="{257E70B8-3D16-72F3-49BF-F49BB19CF8C8}"/>
              </a:ext>
            </a:extLst>
          </p:cNvPr>
          <p:cNvGrpSpPr/>
          <p:nvPr/>
        </p:nvGrpSpPr>
        <p:grpSpPr>
          <a:xfrm>
            <a:off x="9964213" y="4763997"/>
            <a:ext cx="1454868" cy="1564473"/>
            <a:chOff x="9029418" y="4487009"/>
            <a:chExt cx="1454868" cy="1564473"/>
          </a:xfrm>
        </p:grpSpPr>
        <p:pic>
          <p:nvPicPr>
            <p:cNvPr id="45" name="Picture 44" descr="A black and white image of a hacker using a computer&#10;&#10;Description automatically generated with low confidence">
              <a:extLst>
                <a:ext uri="{FF2B5EF4-FFF2-40B4-BE49-F238E27FC236}">
                  <a16:creationId xmlns:a16="http://schemas.microsoft.com/office/drawing/2014/main" id="{C9874AB8-C7D2-723A-AC8E-8E35A7FE6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46" name="TextBox 45">
              <a:extLst>
                <a:ext uri="{FF2B5EF4-FFF2-40B4-BE49-F238E27FC236}">
                  <a16:creationId xmlns:a16="http://schemas.microsoft.com/office/drawing/2014/main" id="{538093B4-1FAD-8F45-3E54-4F3192952C3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50" name="Group 49">
            <a:extLst>
              <a:ext uri="{FF2B5EF4-FFF2-40B4-BE49-F238E27FC236}">
                <a16:creationId xmlns:a16="http://schemas.microsoft.com/office/drawing/2014/main" id="{C1EE6F8B-1383-1772-DB81-E459042B249E}"/>
              </a:ext>
            </a:extLst>
          </p:cNvPr>
          <p:cNvGrpSpPr/>
          <p:nvPr/>
        </p:nvGrpSpPr>
        <p:grpSpPr>
          <a:xfrm>
            <a:off x="8837726" y="5025354"/>
            <a:ext cx="1159354" cy="1091487"/>
            <a:chOff x="7870064" y="4809995"/>
            <a:chExt cx="1159354" cy="1091487"/>
          </a:xfrm>
        </p:grpSpPr>
        <p:cxnSp>
          <p:nvCxnSpPr>
            <p:cNvPr id="51" name="Straight Arrow Connector 50">
              <a:extLst>
                <a:ext uri="{FF2B5EF4-FFF2-40B4-BE49-F238E27FC236}">
                  <a16:creationId xmlns:a16="http://schemas.microsoft.com/office/drawing/2014/main" id="{41EBEE91-66B0-0D3D-F069-9FB6C2744690}"/>
                </a:ext>
              </a:extLst>
            </p:cNvPr>
            <p:cNvCxnSpPr>
              <a:cxnSpLocks/>
            </p:cNvCxnSpPr>
            <p:nvPr/>
          </p:nvCxnSpPr>
          <p:spPr>
            <a:xfrm flipH="1">
              <a:off x="7870064" y="5599012"/>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402B2EA-CD06-3CA9-6212-214D551780FC}"/>
                </a:ext>
              </a:extLst>
            </p:cNvPr>
            <p:cNvGrpSpPr/>
            <p:nvPr/>
          </p:nvGrpSpPr>
          <p:grpSpPr>
            <a:xfrm>
              <a:off x="7870064" y="4809995"/>
              <a:ext cx="1159354" cy="584775"/>
              <a:chOff x="7870064" y="4809995"/>
              <a:chExt cx="1159354" cy="584775"/>
            </a:xfrm>
          </p:grpSpPr>
          <p:sp>
            <p:nvSpPr>
              <p:cNvPr id="54" name="TextBox 53">
                <a:extLst>
                  <a:ext uri="{FF2B5EF4-FFF2-40B4-BE49-F238E27FC236}">
                    <a16:creationId xmlns:a16="http://schemas.microsoft.com/office/drawing/2014/main" id="{EAE081D9-A79C-C674-872B-918A35874131}"/>
                  </a:ext>
                </a:extLst>
              </p:cNvPr>
              <p:cNvSpPr txBox="1"/>
              <p:nvPr/>
            </p:nvSpPr>
            <p:spPr>
              <a:xfrm>
                <a:off x="7870064" y="4809995"/>
                <a:ext cx="1159354" cy="584775"/>
              </a:xfrm>
              <a:prstGeom prst="rect">
                <a:avLst/>
              </a:prstGeom>
              <a:noFill/>
            </p:spPr>
            <p:txBody>
              <a:bodyPr wrap="square" rtlCol="0">
                <a:spAutoFit/>
              </a:bodyPr>
              <a:lstStyle/>
              <a:p>
                <a:pPr algn="ctr"/>
                <a:r>
                  <a:rPr lang="en-GB" sz="1600" dirty="0"/>
                  <a:t>X-instance</a:t>
                </a:r>
              </a:p>
            </p:txBody>
          </p:sp>
          <p:cxnSp>
            <p:nvCxnSpPr>
              <p:cNvPr id="55" name="Straight Arrow Connector 54">
                <a:extLst>
                  <a:ext uri="{FF2B5EF4-FFF2-40B4-BE49-F238E27FC236}">
                    <a16:creationId xmlns:a16="http://schemas.microsoft.com/office/drawing/2014/main" id="{3047D9D1-86F3-3F75-EF8E-5087BB162C46}"/>
                  </a:ext>
                </a:extLst>
              </p:cNvPr>
              <p:cNvCxnSpPr/>
              <p:nvPr/>
            </p:nvCxnSpPr>
            <p:spPr>
              <a:xfrm>
                <a:off x="7870064" y="5077216"/>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EFA0EC87-D256-CF2D-D97D-413B4F6286B0}"/>
                </a:ext>
              </a:extLst>
            </p:cNvPr>
            <p:cNvSpPr txBox="1"/>
            <p:nvPr/>
          </p:nvSpPr>
          <p:spPr>
            <a:xfrm>
              <a:off x="7870064" y="5562928"/>
              <a:ext cx="1159354" cy="338554"/>
            </a:xfrm>
            <a:prstGeom prst="rect">
              <a:avLst/>
            </a:prstGeom>
            <a:noFill/>
          </p:spPr>
          <p:txBody>
            <a:bodyPr wrap="square" rtlCol="0">
              <a:spAutoFit/>
            </a:bodyPr>
            <a:lstStyle/>
            <a:p>
              <a:pPr algn="ctr"/>
              <a:r>
                <a:rPr lang="en-GB" sz="1600" dirty="0"/>
                <a:t>break</a:t>
              </a:r>
            </a:p>
          </p:txBody>
        </p:sp>
      </p:grpSp>
      <p:grpSp>
        <p:nvGrpSpPr>
          <p:cNvPr id="56" name="Group 55">
            <a:extLst>
              <a:ext uri="{FF2B5EF4-FFF2-40B4-BE49-F238E27FC236}">
                <a16:creationId xmlns:a16="http://schemas.microsoft.com/office/drawing/2014/main" id="{141D5036-19B6-4261-0BBC-FFCC2269D0C2}"/>
              </a:ext>
            </a:extLst>
          </p:cNvPr>
          <p:cNvGrpSpPr/>
          <p:nvPr/>
        </p:nvGrpSpPr>
        <p:grpSpPr>
          <a:xfrm>
            <a:off x="5458315" y="4230237"/>
            <a:ext cx="6109472" cy="1998757"/>
            <a:chOff x="7185884" y="4578306"/>
            <a:chExt cx="1334022" cy="1355460"/>
          </a:xfrm>
        </p:grpSpPr>
        <p:sp>
          <p:nvSpPr>
            <p:cNvPr id="57" name="Rectangle: Rounded Corners 56">
              <a:extLst>
                <a:ext uri="{FF2B5EF4-FFF2-40B4-BE49-F238E27FC236}">
                  <a16:creationId xmlns:a16="http://schemas.microsoft.com/office/drawing/2014/main" id="{B9AB5675-E7AF-6332-A610-6A461796FFB9}"/>
                </a:ext>
              </a:extLst>
            </p:cNvPr>
            <p:cNvSpPr/>
            <p:nvPr/>
          </p:nvSpPr>
          <p:spPr>
            <a:xfrm>
              <a:off x="7185884" y="4587218"/>
              <a:ext cx="1334022" cy="1346548"/>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F2593F97-E95B-D08C-4BEF-25E0000AF01E}"/>
                </a:ext>
              </a:extLst>
            </p:cNvPr>
            <p:cNvSpPr txBox="1"/>
            <p:nvPr/>
          </p:nvSpPr>
          <p:spPr>
            <a:xfrm>
              <a:off x="7185884" y="4578306"/>
              <a:ext cx="1334022" cy="322729"/>
            </a:xfrm>
            <a:prstGeom prst="rect">
              <a:avLst/>
            </a:prstGeom>
            <a:noFill/>
          </p:spPr>
          <p:txBody>
            <a:bodyPr wrap="square">
              <a:spAutoFit/>
            </a:bodyPr>
            <a:lstStyle/>
            <a:p>
              <a:pPr algn="ctr"/>
              <a:r>
                <a:rPr lang="en-US" sz="2400" dirty="0">
                  <a:solidFill>
                    <a:srgbClr val="358374"/>
                  </a:solidFill>
                </a:rPr>
                <a:t>Reduction </a:t>
              </a:r>
              <a:r>
                <a:rPr lang="en-US" sz="2400" i="1" dirty="0">
                  <a:solidFill>
                    <a:srgbClr val="358374"/>
                  </a:solidFill>
                </a:rPr>
                <a:t>B</a:t>
              </a:r>
              <a:endParaRPr lang="en-GB" sz="2400" i="1" dirty="0">
                <a:solidFill>
                  <a:srgbClr val="358374"/>
                </a:solidFill>
              </a:endParaRPr>
            </a:p>
          </p:txBody>
        </p:sp>
      </p:grpSp>
      <p:grpSp>
        <p:nvGrpSpPr>
          <p:cNvPr id="59" name="Group 58">
            <a:extLst>
              <a:ext uri="{FF2B5EF4-FFF2-40B4-BE49-F238E27FC236}">
                <a16:creationId xmlns:a16="http://schemas.microsoft.com/office/drawing/2014/main" id="{7BE98821-A11B-02F2-C54A-3B9C49842589}"/>
              </a:ext>
            </a:extLst>
          </p:cNvPr>
          <p:cNvGrpSpPr/>
          <p:nvPr/>
        </p:nvGrpSpPr>
        <p:grpSpPr>
          <a:xfrm>
            <a:off x="2637476" y="5064385"/>
            <a:ext cx="2416733" cy="1091487"/>
            <a:chOff x="8064218" y="4809995"/>
            <a:chExt cx="965200" cy="1091487"/>
          </a:xfrm>
        </p:grpSpPr>
        <p:cxnSp>
          <p:nvCxnSpPr>
            <p:cNvPr id="60" name="Straight Arrow Connector 59">
              <a:extLst>
                <a:ext uri="{FF2B5EF4-FFF2-40B4-BE49-F238E27FC236}">
                  <a16:creationId xmlns:a16="http://schemas.microsoft.com/office/drawing/2014/main" id="{D6E54B48-2D0C-EF10-AEDA-6DAADB926933}"/>
                </a:ext>
              </a:extLst>
            </p:cNvPr>
            <p:cNvCxnSpPr/>
            <p:nvPr/>
          </p:nvCxnSpPr>
          <p:spPr>
            <a:xfrm>
              <a:off x="8064218" y="5077216"/>
              <a:ext cx="965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75A937B-996C-9FF3-C77F-33424424306D}"/>
                </a:ext>
              </a:extLst>
            </p:cNvPr>
            <p:cNvCxnSpPr>
              <a:cxnSpLocks/>
            </p:cNvCxnSpPr>
            <p:nvPr/>
          </p:nvCxnSpPr>
          <p:spPr>
            <a:xfrm flipH="1">
              <a:off x="8064218" y="5599012"/>
              <a:ext cx="965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32C93DE-E187-E1D6-9FEC-F229BEAB627C}"/>
                </a:ext>
              </a:extLst>
            </p:cNvPr>
            <p:cNvSpPr txBox="1"/>
            <p:nvPr/>
          </p:nvSpPr>
          <p:spPr>
            <a:xfrm>
              <a:off x="8064218" y="4809995"/>
              <a:ext cx="965200" cy="338554"/>
            </a:xfrm>
            <a:prstGeom prst="rect">
              <a:avLst/>
            </a:prstGeom>
            <a:noFill/>
          </p:spPr>
          <p:txBody>
            <a:bodyPr wrap="square" rtlCol="0">
              <a:spAutoFit/>
            </a:bodyPr>
            <a:lstStyle/>
            <a:p>
              <a:pPr algn="ctr"/>
              <a:r>
                <a:rPr lang="en-GB" sz="1600" dirty="0"/>
                <a:t>P-instance</a:t>
              </a:r>
            </a:p>
          </p:txBody>
        </p:sp>
        <p:sp>
          <p:nvSpPr>
            <p:cNvPr id="63" name="TextBox 62">
              <a:extLst>
                <a:ext uri="{FF2B5EF4-FFF2-40B4-BE49-F238E27FC236}">
                  <a16:creationId xmlns:a16="http://schemas.microsoft.com/office/drawing/2014/main" id="{D82F3BF3-176E-3CB6-52CA-F27496EE9E06}"/>
                </a:ext>
              </a:extLst>
            </p:cNvPr>
            <p:cNvSpPr txBox="1"/>
            <p:nvPr/>
          </p:nvSpPr>
          <p:spPr>
            <a:xfrm>
              <a:off x="8064218" y="5562928"/>
              <a:ext cx="965200" cy="338554"/>
            </a:xfrm>
            <a:prstGeom prst="rect">
              <a:avLst/>
            </a:prstGeom>
            <a:noFill/>
          </p:spPr>
          <p:txBody>
            <a:bodyPr wrap="square" rtlCol="0">
              <a:spAutoFit/>
            </a:bodyPr>
            <a:lstStyle/>
            <a:p>
              <a:pPr algn="ctr"/>
              <a:r>
                <a:rPr lang="en-GB" sz="1600" dirty="0"/>
                <a:t>Solution for P-instance</a:t>
              </a:r>
            </a:p>
          </p:txBody>
        </p:sp>
      </p:grpSp>
      <p:pic>
        <p:nvPicPr>
          <p:cNvPr id="1025" name="Picture 1">
            <a:extLst>
              <a:ext uri="{FF2B5EF4-FFF2-40B4-BE49-F238E27FC236}">
                <a16:creationId xmlns:a16="http://schemas.microsoft.com/office/drawing/2014/main" id="{1E22F422-B0E6-5402-5EBB-5CCFFADD2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881" y="246656"/>
            <a:ext cx="477202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2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is a random oracle (RO)?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8175229" cy="505010"/>
              </a:xfrm>
              <a:prstGeom prst="rect">
                <a:avLst/>
              </a:prstGeom>
              <a:noFill/>
            </p:spPr>
            <p:txBody>
              <a:bodyPr wrap="square" rtlCol="0">
                <a:spAutoFit/>
              </a:bodyPr>
              <a:lstStyle/>
              <a:p>
                <a:pPr fontAlgn="auto">
                  <a:lnSpc>
                    <a:spcPct val="120000"/>
                  </a:lnSpc>
                  <a:spcAft>
                    <a:spcPts val="0"/>
                  </a:spcAft>
                </a:pPr>
                <a:r>
                  <a:rPr lang="en-GB" sz="2400" dirty="0"/>
                  <a:t>A RO uses a random function</a:t>
                </a:r>
                <a:r>
                  <a:rPr lang="en-US" sz="2400" dirty="0"/>
                  <a:t>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𝑛</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de-DE" sz="2400" b="0" i="1" smtClean="0">
                            <a:latin typeface="Cambria Math" panose="02040503050406030204" pitchFamily="18" charset="0"/>
                          </a:rPr>
                          <m:t>𝑚</m:t>
                        </m:r>
                      </m:sup>
                    </m:sSup>
                  </m:oMath>
                </a14:m>
                <a:endParaRPr lang="en-US" sz="2400" dirty="0"/>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8175229" cy="505010"/>
              </a:xfrm>
              <a:prstGeom prst="rect">
                <a:avLst/>
              </a:prstGeom>
              <a:blipFill>
                <a:blip r:embed="rId3"/>
                <a:stretch>
                  <a:fillRect l="-1119" t="-1205" b="-26506"/>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DCA22ECC-2DE8-0966-9164-7F7CA4839DDC}"/>
              </a:ext>
            </a:extLst>
          </p:cNvPr>
          <p:cNvSpPr txBox="1"/>
          <p:nvPr/>
        </p:nvSpPr>
        <p:spPr>
          <a:xfrm>
            <a:off x="207025" y="6356350"/>
            <a:ext cx="2735056" cy="430887"/>
          </a:xfrm>
          <a:prstGeom prst="rect">
            <a:avLst/>
          </a:prstGeom>
          <a:noFill/>
        </p:spPr>
        <p:txBody>
          <a:bodyPr wrap="square" rtlCol="0">
            <a:spAutoFit/>
          </a:bodyPr>
          <a:lstStyle/>
          <a:p>
            <a:pPr algn="r"/>
            <a:r>
              <a:rPr lang="en-GB" sz="2200" dirty="0"/>
              <a:t>[Slide by </a:t>
            </a:r>
            <a:r>
              <a:rPr lang="en-GB" sz="2200" dirty="0">
                <a:hlinkClick r:id="rId4"/>
              </a:rPr>
              <a:t>C. Schaffner</a:t>
            </a:r>
            <a:r>
              <a:rPr lang="en-GB" sz="2200" dirty="0"/>
              <a:t>]</a:t>
            </a:r>
          </a:p>
        </p:txBody>
      </p:sp>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955B20E2-E5F5-62FA-4426-0ED9727CB143}"/>
                  </a:ext>
                </a:extLst>
              </p:cNvPr>
              <p:cNvGraphicFramePr>
                <a:graphicFrameLocks noGrp="1"/>
              </p:cNvGraphicFramePr>
              <p:nvPr/>
            </p:nvGraphicFramePr>
            <p:xfrm>
              <a:off x="7260180" y="2466030"/>
              <a:ext cx="3424933" cy="2514593"/>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gridCol w="351155">
                      <a:extLst>
                        <a:ext uri="{9D8B030D-6E8A-4147-A177-3AD203B41FA5}">
                          <a16:colId xmlns:a16="http://schemas.microsoft.com/office/drawing/2014/main" val="580109161"/>
                        </a:ext>
                      </a:extLst>
                    </a:gridCol>
                    <a:gridCol w="351155">
                      <a:extLst>
                        <a:ext uri="{9D8B030D-6E8A-4147-A177-3AD203B41FA5}">
                          <a16:colId xmlns:a16="http://schemas.microsoft.com/office/drawing/2014/main" val="2487153268"/>
                        </a:ext>
                      </a:extLst>
                    </a:gridCol>
                    <a:gridCol w="719697">
                      <a:extLst>
                        <a:ext uri="{9D8B030D-6E8A-4147-A177-3AD203B41FA5}">
                          <a16:colId xmlns:a16="http://schemas.microsoft.com/office/drawing/2014/main" val="2449065016"/>
                        </a:ext>
                      </a:extLst>
                    </a:gridCol>
                    <a:gridCol w="376933">
                      <a:extLst>
                        <a:ext uri="{9D8B030D-6E8A-4147-A177-3AD203B41FA5}">
                          <a16:colId xmlns:a16="http://schemas.microsoft.com/office/drawing/2014/main" val="380017992"/>
                        </a:ext>
                      </a:extLst>
                    </a:gridCol>
                  </a:tblGrid>
                  <a:tr h="459214">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𝟎𝟎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0</a:t>
                          </a:r>
                        </a:p>
                      </a:txBody>
                      <a:tcPr/>
                    </a:tc>
                    <a:extLst>
                      <a:ext uri="{0D108BD9-81ED-4DB2-BD59-A6C34878D82A}">
                        <a16:rowId xmlns:a16="http://schemas.microsoft.com/office/drawing/2014/main" val="1301805720"/>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𝟎𝟏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0</a:t>
                          </a:r>
                        </a:p>
                      </a:txBody>
                      <a:tcPr/>
                    </a:tc>
                    <a:extLst>
                      <a:ext uri="{0D108BD9-81ED-4DB2-BD59-A6C34878D82A}">
                        <a16:rowId xmlns:a16="http://schemas.microsoft.com/office/drawing/2014/main" val="3216150376"/>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𝟏𝟎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1</a:t>
                          </a:r>
                        </a:p>
                      </a:txBody>
                      <a:tcPr/>
                    </a:tc>
                    <a:extLst>
                      <a:ext uri="{0D108BD9-81ED-4DB2-BD59-A6C34878D82A}">
                        <a16:rowId xmlns:a16="http://schemas.microsoft.com/office/drawing/2014/main" val="93973644"/>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𝟏𝟏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1</a:t>
                          </a:r>
                        </a:p>
                      </a:txBody>
                      <a:tcPr/>
                    </a:tc>
                    <a:extLst>
                      <a:ext uri="{0D108BD9-81ED-4DB2-BD59-A6C34878D82A}">
                        <a16:rowId xmlns:a16="http://schemas.microsoft.com/office/drawing/2014/main" val="3917519640"/>
                      </a:ext>
                    </a:extLst>
                  </a:tr>
                  <a:tr h="45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solidFill>
                          <a:srgbClr val="358374"/>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m:t>
                                </m:r>
                              </m:oMath>
                            </m:oMathPara>
                          </a14:m>
                          <a:endParaRPr lang="en-US" dirty="0"/>
                        </a:p>
                      </a:txBody>
                      <a:tcPr/>
                    </a:tc>
                    <a:tc>
                      <a:txBody>
                        <a:bodyPr/>
                        <a:lstStyle/>
                        <a:p>
                          <a:endParaRPr lang="en-US" dirty="0"/>
                        </a:p>
                      </a:txBody>
                      <a:tcPr/>
                    </a:tc>
                    <a:extLst>
                      <a:ext uri="{0D108BD9-81ED-4DB2-BD59-A6C34878D82A}">
                        <a16:rowId xmlns:a16="http://schemas.microsoft.com/office/drawing/2014/main" val="1997127099"/>
                      </a:ext>
                    </a:extLst>
                  </a:tr>
                </a:tbl>
              </a:graphicData>
            </a:graphic>
          </p:graphicFrame>
        </mc:Choice>
        <mc:Fallback xmlns="">
          <p:graphicFrame>
            <p:nvGraphicFramePr>
              <p:cNvPr id="24" name="Table 23">
                <a:extLst>
                  <a:ext uri="{FF2B5EF4-FFF2-40B4-BE49-F238E27FC236}">
                    <a16:creationId xmlns:a16="http://schemas.microsoft.com/office/drawing/2014/main" id="{955B20E2-E5F5-62FA-4426-0ED9727CB143}"/>
                  </a:ext>
                </a:extLst>
              </p:cNvPr>
              <p:cNvGraphicFramePr>
                <a:graphicFrameLocks noGrp="1"/>
              </p:cNvGraphicFramePr>
              <p:nvPr/>
            </p:nvGraphicFramePr>
            <p:xfrm>
              <a:off x="7260180" y="2466030"/>
              <a:ext cx="3424933" cy="2514593"/>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gridCol w="351155">
                      <a:extLst>
                        <a:ext uri="{9D8B030D-6E8A-4147-A177-3AD203B41FA5}">
                          <a16:colId xmlns:a16="http://schemas.microsoft.com/office/drawing/2014/main" val="580109161"/>
                        </a:ext>
                      </a:extLst>
                    </a:gridCol>
                    <a:gridCol w="351155">
                      <a:extLst>
                        <a:ext uri="{9D8B030D-6E8A-4147-A177-3AD203B41FA5}">
                          <a16:colId xmlns:a16="http://schemas.microsoft.com/office/drawing/2014/main" val="2487153268"/>
                        </a:ext>
                      </a:extLst>
                    </a:gridCol>
                    <a:gridCol w="719697">
                      <a:extLst>
                        <a:ext uri="{9D8B030D-6E8A-4147-A177-3AD203B41FA5}">
                          <a16:colId xmlns:a16="http://schemas.microsoft.com/office/drawing/2014/main" val="2449065016"/>
                        </a:ext>
                      </a:extLst>
                    </a:gridCol>
                    <a:gridCol w="376933">
                      <a:extLst>
                        <a:ext uri="{9D8B030D-6E8A-4147-A177-3AD203B41FA5}">
                          <a16:colId xmlns:a16="http://schemas.microsoft.com/office/drawing/2014/main" val="380017992"/>
                        </a:ext>
                      </a:extLst>
                    </a:gridCol>
                  </a:tblGrid>
                  <a:tr h="459214">
                    <a:tc>
                      <a:txBody>
                        <a:bodyPr/>
                        <a:lstStyle/>
                        <a:p>
                          <a:endParaRPr lang="en-US"/>
                        </a:p>
                      </a:txBody>
                      <a:tcPr>
                        <a:blipFill>
                          <a:blip r:embed="rId5"/>
                          <a:stretch>
                            <a:fillRect l="-476" t="-6579" r="-169048" b="-447368"/>
                          </a:stretch>
                        </a:blip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endParaRPr lang="en-US"/>
                        </a:p>
                      </a:txBody>
                      <a:tcPr>
                        <a:blipFill>
                          <a:blip r:embed="rId5"/>
                          <a:stretch>
                            <a:fillRect l="-325424" t="-6579" r="-54237" b="-447368"/>
                          </a:stretch>
                        </a:blipFill>
                      </a:tcPr>
                    </a:tc>
                    <a:tc>
                      <a:txBody>
                        <a:bodyPr/>
                        <a:lstStyle/>
                        <a:p>
                          <a:r>
                            <a:rPr lang="en-US" dirty="0"/>
                            <a:t>0</a:t>
                          </a:r>
                        </a:p>
                      </a:txBody>
                      <a:tcPr/>
                    </a:tc>
                    <a:extLst>
                      <a:ext uri="{0D108BD9-81ED-4DB2-BD59-A6C34878D82A}">
                        <a16:rowId xmlns:a16="http://schemas.microsoft.com/office/drawing/2014/main" val="1301805720"/>
                      </a:ext>
                    </a:extLst>
                  </a:tr>
                  <a:tr h="532055">
                    <a:tc>
                      <a:txBody>
                        <a:bodyPr/>
                        <a:lstStyle/>
                        <a:p>
                          <a:endParaRPr lang="en-US"/>
                        </a:p>
                      </a:txBody>
                      <a:tcPr>
                        <a:blipFill>
                          <a:blip r:embed="rId5"/>
                          <a:stretch>
                            <a:fillRect l="-476" t="-93103" r="-169048" b="-290805"/>
                          </a:stretch>
                        </a:blipFill>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endParaRPr lang="en-US"/>
                        </a:p>
                      </a:txBody>
                      <a:tcPr>
                        <a:blipFill>
                          <a:blip r:embed="rId5"/>
                          <a:stretch>
                            <a:fillRect l="-325424" t="-93103" r="-54237" b="-290805"/>
                          </a:stretch>
                        </a:blipFill>
                      </a:tcPr>
                    </a:tc>
                    <a:tc>
                      <a:txBody>
                        <a:bodyPr/>
                        <a:lstStyle/>
                        <a:p>
                          <a:r>
                            <a:rPr lang="en-US" dirty="0"/>
                            <a:t>0</a:t>
                          </a:r>
                        </a:p>
                      </a:txBody>
                      <a:tcPr/>
                    </a:tc>
                    <a:extLst>
                      <a:ext uri="{0D108BD9-81ED-4DB2-BD59-A6C34878D82A}">
                        <a16:rowId xmlns:a16="http://schemas.microsoft.com/office/drawing/2014/main" val="3216150376"/>
                      </a:ext>
                    </a:extLst>
                  </a:tr>
                  <a:tr h="532055">
                    <a:tc>
                      <a:txBody>
                        <a:bodyPr/>
                        <a:lstStyle/>
                        <a:p>
                          <a:endParaRPr lang="en-US"/>
                        </a:p>
                      </a:txBody>
                      <a:tcPr>
                        <a:blipFill>
                          <a:blip r:embed="rId5"/>
                          <a:stretch>
                            <a:fillRect l="-476" t="-190909" r="-169048" b="-187500"/>
                          </a:stretch>
                        </a:blipFill>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endParaRPr lang="en-US"/>
                        </a:p>
                      </a:txBody>
                      <a:tcPr>
                        <a:blipFill>
                          <a:blip r:embed="rId5"/>
                          <a:stretch>
                            <a:fillRect l="-325424" t="-190909" r="-54237" b="-187500"/>
                          </a:stretch>
                        </a:blipFill>
                      </a:tcPr>
                    </a:tc>
                    <a:tc>
                      <a:txBody>
                        <a:bodyPr/>
                        <a:lstStyle/>
                        <a:p>
                          <a:r>
                            <a:rPr lang="en-US" dirty="0"/>
                            <a:t>1</a:t>
                          </a:r>
                        </a:p>
                      </a:txBody>
                      <a:tcPr/>
                    </a:tc>
                    <a:extLst>
                      <a:ext uri="{0D108BD9-81ED-4DB2-BD59-A6C34878D82A}">
                        <a16:rowId xmlns:a16="http://schemas.microsoft.com/office/drawing/2014/main" val="93973644"/>
                      </a:ext>
                    </a:extLst>
                  </a:tr>
                  <a:tr h="532055">
                    <a:tc>
                      <a:txBody>
                        <a:bodyPr/>
                        <a:lstStyle/>
                        <a:p>
                          <a:endParaRPr lang="en-US"/>
                        </a:p>
                      </a:txBody>
                      <a:tcPr>
                        <a:blipFill>
                          <a:blip r:embed="rId5"/>
                          <a:stretch>
                            <a:fillRect l="-476" t="-294253" r="-169048" b="-89655"/>
                          </a:stretch>
                        </a:blip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endParaRPr lang="en-US"/>
                        </a:p>
                      </a:txBody>
                      <a:tcPr>
                        <a:blipFill>
                          <a:blip r:embed="rId5"/>
                          <a:stretch>
                            <a:fillRect l="-325424" t="-294253" r="-54237" b="-89655"/>
                          </a:stretch>
                        </a:blipFill>
                      </a:tcPr>
                    </a:tc>
                    <a:tc>
                      <a:txBody>
                        <a:bodyPr/>
                        <a:lstStyle/>
                        <a:p>
                          <a:r>
                            <a:rPr lang="en-US" dirty="0"/>
                            <a:t>1</a:t>
                          </a:r>
                        </a:p>
                      </a:txBody>
                      <a:tcPr/>
                    </a:tc>
                    <a:extLst>
                      <a:ext uri="{0D108BD9-81ED-4DB2-BD59-A6C34878D82A}">
                        <a16:rowId xmlns:a16="http://schemas.microsoft.com/office/drawing/2014/main" val="3917519640"/>
                      </a:ext>
                    </a:extLst>
                  </a:tr>
                  <a:tr h="459214">
                    <a:tc>
                      <a:txBody>
                        <a:bodyPr/>
                        <a:lstStyle/>
                        <a:p>
                          <a:endParaRPr lang="en-US"/>
                        </a:p>
                      </a:txBody>
                      <a:tcPr>
                        <a:blipFill>
                          <a:blip r:embed="rId5"/>
                          <a:stretch>
                            <a:fillRect l="-476" t="-451316" r="-169048" b="-2632"/>
                          </a:stretch>
                        </a:blip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blipFill>
                          <a:blip r:embed="rId5"/>
                          <a:stretch>
                            <a:fillRect l="-325424" t="-451316" r="-54237" b="-2632"/>
                          </a:stretch>
                        </a:blipFill>
                      </a:tcPr>
                    </a:tc>
                    <a:tc>
                      <a:txBody>
                        <a:bodyPr/>
                        <a:lstStyle/>
                        <a:p>
                          <a:endParaRPr lang="en-US" dirty="0"/>
                        </a:p>
                      </a:txBody>
                      <a:tcPr/>
                    </a:tc>
                    <a:extLst>
                      <a:ext uri="{0D108BD9-81ED-4DB2-BD59-A6C34878D82A}">
                        <a16:rowId xmlns:a16="http://schemas.microsoft.com/office/drawing/2014/main" val="1997127099"/>
                      </a:ext>
                    </a:extLst>
                  </a:tr>
                </a:tbl>
              </a:graphicData>
            </a:graphic>
          </p:graphicFrame>
        </mc:Fallback>
      </mc:AlternateContent>
      <p:grpSp>
        <p:nvGrpSpPr>
          <p:cNvPr id="50" name="Group 49">
            <a:extLst>
              <a:ext uri="{FF2B5EF4-FFF2-40B4-BE49-F238E27FC236}">
                <a16:creationId xmlns:a16="http://schemas.microsoft.com/office/drawing/2014/main" id="{081D159F-40D1-E841-E3D8-132424F25E69}"/>
              </a:ext>
            </a:extLst>
          </p:cNvPr>
          <p:cNvGrpSpPr/>
          <p:nvPr/>
        </p:nvGrpSpPr>
        <p:grpSpPr>
          <a:xfrm>
            <a:off x="7260180" y="1690580"/>
            <a:ext cx="4824285" cy="3811958"/>
            <a:chOff x="7260180" y="2291523"/>
            <a:chExt cx="4824285" cy="3811958"/>
          </a:xfrm>
        </p:grpSpPr>
        <p:sp>
          <p:nvSpPr>
            <p:cNvPr id="36" name="Left Brace 35">
              <a:extLst>
                <a:ext uri="{FF2B5EF4-FFF2-40B4-BE49-F238E27FC236}">
                  <a16:creationId xmlns:a16="http://schemas.microsoft.com/office/drawing/2014/main" id="{8527B8CB-B682-9B55-005D-6D982DA9BBF8}"/>
                </a:ext>
              </a:extLst>
            </p:cNvPr>
            <p:cNvSpPr/>
            <p:nvPr/>
          </p:nvSpPr>
          <p:spPr>
            <a:xfrm rot="10800000">
              <a:off x="10841580" y="3109140"/>
              <a:ext cx="228600" cy="2472425"/>
            </a:xfrm>
            <a:prstGeom prst="leftBrace">
              <a:avLst>
                <a:gd name="adj1" fmla="val 35360"/>
                <a:gd name="adj2" fmla="val 50000"/>
              </a:avLst>
            </a:prstGeom>
            <a:ln w="25400">
              <a:solidFill>
                <a:srgbClr val="3583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E9CE2D3-6A35-3D70-BD6A-B02C0ED22A04}"/>
                    </a:ext>
                  </a:extLst>
                </p:cNvPr>
                <p:cNvSpPr txBox="1"/>
                <p:nvPr/>
              </p:nvSpPr>
              <p:spPr>
                <a:xfrm>
                  <a:off x="11062967" y="4145298"/>
                  <a:ext cx="1021498" cy="400110"/>
                </a:xfrm>
                <a:prstGeom prst="rect">
                  <a:avLst/>
                </a:prstGeom>
                <a:noFill/>
              </p:spPr>
              <p:txBody>
                <a:bodyPr wrap="none" rtlCol="0">
                  <a:spAutoFit/>
                </a:bodyPr>
                <a:lstStyle/>
                <a:p>
                  <a14:m>
                    <m:oMath xmlns:m="http://schemas.openxmlformats.org/officeDocument/2006/math">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2</m:t>
                          </m:r>
                        </m:e>
                        <m:sup>
                          <m:r>
                            <a:rPr lang="en-US" sz="2000" i="1">
                              <a:solidFill>
                                <a:schemeClr val="tx1"/>
                              </a:solidFill>
                              <a:latin typeface="Cambria Math" panose="02040503050406030204" pitchFamily="18" charset="0"/>
                            </a:rPr>
                            <m:t>𝑛</m:t>
                          </m:r>
                        </m:sup>
                      </m:sSup>
                    </m:oMath>
                  </a14:m>
                  <a:r>
                    <a:rPr lang="en-US" sz="2000" dirty="0">
                      <a:solidFill>
                        <a:schemeClr val="tx1"/>
                      </a:solidFill>
                      <a:latin typeface="+mn-lt"/>
                    </a:rPr>
                    <a:t> rows</a:t>
                  </a:r>
                </a:p>
              </p:txBody>
            </p:sp>
          </mc:Choice>
          <mc:Fallback xmlns="">
            <p:sp>
              <p:nvSpPr>
                <p:cNvPr id="44" name="TextBox 43">
                  <a:extLst>
                    <a:ext uri="{FF2B5EF4-FFF2-40B4-BE49-F238E27FC236}">
                      <a16:creationId xmlns:a16="http://schemas.microsoft.com/office/drawing/2014/main" id="{4E9CE2D3-6A35-3D70-BD6A-B02C0ED22A04}"/>
                    </a:ext>
                  </a:extLst>
                </p:cNvPr>
                <p:cNvSpPr txBox="1">
                  <a:spLocks noRot="1" noChangeAspect="1" noMove="1" noResize="1" noEditPoints="1" noAdjustHandles="1" noChangeArrowheads="1" noChangeShapeType="1" noTextEdit="1"/>
                </p:cNvSpPr>
                <p:nvPr/>
              </p:nvSpPr>
              <p:spPr>
                <a:xfrm>
                  <a:off x="11062967" y="4145298"/>
                  <a:ext cx="1021498" cy="400110"/>
                </a:xfrm>
                <a:prstGeom prst="rect">
                  <a:avLst/>
                </a:prstGeom>
                <a:blipFill>
                  <a:blip r:embed="rId6"/>
                  <a:stretch>
                    <a:fillRect t="-7576" r="-5389" b="-25758"/>
                  </a:stretch>
                </a:blipFill>
              </p:spPr>
              <p:txBody>
                <a:bodyPr/>
                <a:lstStyle/>
                <a:p>
                  <a:r>
                    <a:rPr lang="en-GB">
                      <a:noFill/>
                    </a:rPr>
                    <a:t> </a:t>
                  </a:r>
                </a:p>
              </p:txBody>
            </p:sp>
          </mc:Fallback>
        </mc:AlternateContent>
        <p:grpSp>
          <p:nvGrpSpPr>
            <p:cNvPr id="49" name="Group 48">
              <a:extLst>
                <a:ext uri="{FF2B5EF4-FFF2-40B4-BE49-F238E27FC236}">
                  <a16:creationId xmlns:a16="http://schemas.microsoft.com/office/drawing/2014/main" id="{1F11C579-7C3F-AE97-013B-3D2FBEE459EF}"/>
                </a:ext>
              </a:extLst>
            </p:cNvPr>
            <p:cNvGrpSpPr/>
            <p:nvPr/>
          </p:nvGrpSpPr>
          <p:grpSpPr>
            <a:xfrm>
              <a:off x="7260180" y="2291523"/>
              <a:ext cx="3424932" cy="3811958"/>
              <a:chOff x="7260180" y="2291523"/>
              <a:chExt cx="3424932" cy="3811958"/>
            </a:xfrm>
          </p:grpSpPr>
          <p:sp>
            <p:nvSpPr>
              <p:cNvPr id="45" name="Left Brace 44">
                <a:extLst>
                  <a:ext uri="{FF2B5EF4-FFF2-40B4-BE49-F238E27FC236}">
                    <a16:creationId xmlns:a16="http://schemas.microsoft.com/office/drawing/2014/main" id="{31F1B996-F51E-B950-C3F8-583327E17B1C}"/>
                  </a:ext>
                </a:extLst>
              </p:cNvPr>
              <p:cNvSpPr/>
              <p:nvPr/>
            </p:nvSpPr>
            <p:spPr>
              <a:xfrm rot="5400000">
                <a:off x="9458420" y="1687879"/>
                <a:ext cx="247651" cy="2205733"/>
              </a:xfrm>
              <a:prstGeom prst="leftBrace">
                <a:avLst>
                  <a:gd name="adj1" fmla="val 35360"/>
                  <a:gd name="adj2" fmla="val 50000"/>
                </a:avLst>
              </a:prstGeom>
              <a:ln w="25400">
                <a:solidFill>
                  <a:srgbClr val="3583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037DAC4-3C60-1FD7-DAE6-601FD76D7885}"/>
                      </a:ext>
                    </a:extLst>
                  </p:cNvPr>
                  <p:cNvSpPr txBox="1"/>
                  <p:nvPr/>
                </p:nvSpPr>
                <p:spPr>
                  <a:xfrm>
                    <a:off x="9048898" y="2291523"/>
                    <a:ext cx="1337867" cy="400110"/>
                  </a:xfrm>
                  <a:prstGeom prst="rect">
                    <a:avLst/>
                  </a:prstGeom>
                  <a:noFill/>
                </p:spPr>
                <p:txBody>
                  <a:bodyPr wrap="none" rtlCol="0">
                    <a:spAutoFit/>
                  </a:bodyPr>
                  <a:lstStyle/>
                  <a:p>
                    <a14:m>
                      <m:oMath xmlns:m="http://schemas.openxmlformats.org/officeDocument/2006/math">
                        <m:r>
                          <a:rPr lang="de-DE" sz="2000" b="0" i="1" smtClean="0">
                            <a:solidFill>
                              <a:schemeClr val="tx1"/>
                            </a:solidFill>
                            <a:latin typeface="Cambria Math" panose="02040503050406030204" pitchFamily="18" charset="0"/>
                          </a:rPr>
                          <m:t>𝑚</m:t>
                        </m:r>
                      </m:oMath>
                    </a14:m>
                    <a:r>
                      <a:rPr lang="en-US" sz="2000" dirty="0">
                        <a:solidFill>
                          <a:schemeClr val="tx1"/>
                        </a:solidFill>
                        <a:latin typeface="+mn-lt"/>
                      </a:rPr>
                      <a:t> columns</a:t>
                    </a:r>
                  </a:p>
                </p:txBody>
              </p:sp>
            </mc:Choice>
            <mc:Fallback xmlns="">
              <p:sp>
                <p:nvSpPr>
                  <p:cNvPr id="46" name="TextBox 45">
                    <a:extLst>
                      <a:ext uri="{FF2B5EF4-FFF2-40B4-BE49-F238E27FC236}">
                        <a16:creationId xmlns:a16="http://schemas.microsoft.com/office/drawing/2014/main" id="{2037DAC4-3C60-1FD7-DAE6-601FD76D7885}"/>
                      </a:ext>
                    </a:extLst>
                  </p:cNvPr>
                  <p:cNvSpPr txBox="1">
                    <a:spLocks noRot="1" noChangeAspect="1" noMove="1" noResize="1" noEditPoints="1" noAdjustHandles="1" noChangeArrowheads="1" noChangeShapeType="1" noTextEdit="1"/>
                  </p:cNvSpPr>
                  <p:nvPr/>
                </p:nvSpPr>
                <p:spPr>
                  <a:xfrm>
                    <a:off x="9048898" y="2291523"/>
                    <a:ext cx="1337867" cy="400110"/>
                  </a:xfrm>
                  <a:prstGeom prst="rect">
                    <a:avLst/>
                  </a:prstGeom>
                  <a:blipFill>
                    <a:blip r:embed="rId7"/>
                    <a:stretch>
                      <a:fillRect t="-7576" r="-4545"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4C9C40B-E460-8248-DDDE-5AC9138D97B7}"/>
                      </a:ext>
                    </a:extLst>
                  </p:cNvPr>
                  <p:cNvSpPr txBox="1"/>
                  <p:nvPr/>
                </p:nvSpPr>
                <p:spPr>
                  <a:xfrm>
                    <a:off x="7260180" y="5703371"/>
                    <a:ext cx="3424932" cy="400110"/>
                  </a:xfrm>
                  <a:prstGeom prst="rect">
                    <a:avLst/>
                  </a:prstGeom>
                  <a:noFill/>
                </p:spPr>
                <p:txBody>
                  <a:bodyPr wrap="square">
                    <a:spAutoFit/>
                  </a:bodyPr>
                  <a:lstStyle/>
                  <a:p>
                    <a:pPr algn="ctr"/>
                    <a:r>
                      <a:rPr lang="en-US" sz="2000" dirty="0"/>
                      <a:t>Truth table for </a:t>
                    </a:r>
                    <a14:m>
                      <m:oMath xmlns:m="http://schemas.openxmlformats.org/officeDocument/2006/math">
                        <m:r>
                          <a:rPr lang="en-US" sz="2000" i="1" smtClean="0">
                            <a:latin typeface="Cambria Math" panose="02040503050406030204" pitchFamily="18" charset="0"/>
                          </a:rPr>
                          <m:t>𝑓</m:t>
                        </m:r>
                      </m:oMath>
                    </a14:m>
                    <a:endParaRPr lang="en-GB" sz="2000" dirty="0"/>
                  </a:p>
                </p:txBody>
              </p:sp>
            </mc:Choice>
            <mc:Fallback xmlns="">
              <p:sp>
                <p:nvSpPr>
                  <p:cNvPr id="47" name="TextBox 46">
                    <a:extLst>
                      <a:ext uri="{FF2B5EF4-FFF2-40B4-BE49-F238E27FC236}">
                        <a16:creationId xmlns:a16="http://schemas.microsoft.com/office/drawing/2014/main" id="{74C9C40B-E460-8248-DDDE-5AC9138D97B7}"/>
                      </a:ext>
                    </a:extLst>
                  </p:cNvPr>
                  <p:cNvSpPr txBox="1">
                    <a:spLocks noRot="1" noChangeAspect="1" noMove="1" noResize="1" noEditPoints="1" noAdjustHandles="1" noChangeArrowheads="1" noChangeShapeType="1" noTextEdit="1"/>
                  </p:cNvSpPr>
                  <p:nvPr/>
                </p:nvSpPr>
                <p:spPr>
                  <a:xfrm>
                    <a:off x="7260180" y="5703371"/>
                    <a:ext cx="3424932" cy="400110"/>
                  </a:xfrm>
                  <a:prstGeom prst="rect">
                    <a:avLst/>
                  </a:prstGeom>
                  <a:blipFill>
                    <a:blip r:embed="rId8"/>
                    <a:stretch>
                      <a:fillRect t="-7576" b="-25758"/>
                    </a:stretch>
                  </a:blipFill>
                </p:spPr>
                <p:txBody>
                  <a:bodyPr/>
                  <a:lstStyle/>
                  <a:p>
                    <a:r>
                      <a:rPr lang="en-GB">
                        <a:noFill/>
                      </a:rPr>
                      <a:t> </a:t>
                    </a:r>
                  </a:p>
                </p:txBody>
              </p:sp>
            </mc:Fallback>
          </mc:AlternateContent>
        </p:grpSp>
      </p:grpSp>
      <p:grpSp>
        <p:nvGrpSpPr>
          <p:cNvPr id="3" name="Group 2">
            <a:extLst>
              <a:ext uri="{FF2B5EF4-FFF2-40B4-BE49-F238E27FC236}">
                <a16:creationId xmlns:a16="http://schemas.microsoft.com/office/drawing/2014/main" id="{F59DC995-E89A-CDC3-7463-A87C83BE3A25}"/>
              </a:ext>
            </a:extLst>
          </p:cNvPr>
          <p:cNvGrpSpPr/>
          <p:nvPr/>
        </p:nvGrpSpPr>
        <p:grpSpPr>
          <a:xfrm>
            <a:off x="207025" y="2226918"/>
            <a:ext cx="4905304" cy="3286373"/>
            <a:chOff x="6486769" y="1727605"/>
            <a:chExt cx="4415693" cy="3057238"/>
          </a:xfrm>
          <a:solidFill>
            <a:schemeClr val="bg1"/>
          </a:solidFill>
        </p:grpSpPr>
        <p:sp>
          <p:nvSpPr>
            <p:cNvPr id="4" name="Rectangle 3">
              <a:extLst>
                <a:ext uri="{FF2B5EF4-FFF2-40B4-BE49-F238E27FC236}">
                  <a16:creationId xmlns:a16="http://schemas.microsoft.com/office/drawing/2014/main" id="{89F19B4A-9240-6872-B002-6174EE09660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05159C4-189F-5E41-6C29-42081AA7EF78}"/>
                    </a:ext>
                  </a:extLst>
                </p:cNvPr>
                <p:cNvSpPr txBox="1"/>
                <p:nvPr/>
              </p:nvSpPr>
              <p:spPr>
                <a:xfrm>
                  <a:off x="6486770" y="1727605"/>
                  <a:ext cx="4415692" cy="2905110"/>
                </a:xfrm>
                <a:prstGeom prst="rect">
                  <a:avLst/>
                </a:prstGeom>
                <a:noFill/>
                <a:ln>
                  <a:noFill/>
                </a:ln>
              </p:spPr>
              <p:txBody>
                <a:bodyPr wrap="square">
                  <a:spAutoFit/>
                </a:bodyPr>
                <a:lstStyle/>
                <a:p>
                  <a:pPr algn="ctr"/>
                  <a:r>
                    <a:rPr lang="en-GB" sz="3600" b="1" dirty="0"/>
                    <a:t>Quiz question</a:t>
                  </a:r>
                  <a:r>
                    <a:rPr lang="en-GB" sz="3600" dirty="0"/>
                    <a:t>:</a:t>
                  </a:r>
                </a:p>
                <a:p>
                  <a:pPr algn="ctr"/>
                  <a:endParaRPr lang="de-DE" sz="1000" dirty="0"/>
                </a:p>
                <a:p>
                  <a:pPr fontAlgn="auto">
                    <a:lnSpc>
                      <a:spcPct val="120000"/>
                    </a:lnSpc>
                    <a:spcAft>
                      <a:spcPts val="0"/>
                    </a:spcAft>
                  </a:pPr>
                  <a:r>
                    <a:rPr lang="en-GB" sz="2400" dirty="0"/>
                    <a:t>How many such functions are there?</a:t>
                  </a:r>
                  <a:endParaRPr lang="en-GB" sz="2000" dirty="0"/>
                </a:p>
                <a:p>
                  <a:pPr marL="914400" lvl="1" indent="-457200" fontAlgn="auto">
                    <a:lnSpc>
                      <a:spcPct val="120000"/>
                    </a:lnSpc>
                    <a:spcAft>
                      <a:spcPts val="0"/>
                    </a:spcAft>
                    <a:buFont typeface="+mj-lt"/>
                    <a:buAutoNum type="alphaLcParenR"/>
                  </a:pPr>
                  <a14:m>
                    <m:oMath xmlns:m="http://schemas.openxmlformats.org/officeDocument/2006/math">
                      <m:r>
                        <a:rPr lang="en-US" sz="2000" i="1" dirty="0">
                          <a:latin typeface="Cambria Math" panose="02040503050406030204" pitchFamily="18" charset="0"/>
                        </a:rPr>
                        <m:t>𝑛</m:t>
                      </m:r>
                      <m:r>
                        <a:rPr lang="en-US" sz="2000" i="1" dirty="0">
                          <a:latin typeface="Cambria Math" panose="02040503050406030204" pitchFamily="18" charset="0"/>
                        </a:rPr>
                        <m:t>!</m:t>
                      </m:r>
                    </m:oMath>
                  </a14:m>
                  <a:endParaRPr lang="en-US" sz="2000" i="1" dirty="0">
                    <a:latin typeface="Cambria Math" panose="02040503050406030204" pitchFamily="18" charset="0"/>
                  </a:endParaRPr>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r>
                        <a:rPr lang="en-US" sz="2000">
                          <a:latin typeface="Cambria Math" panose="02040503050406030204" pitchFamily="18" charset="0"/>
                        </a:rPr>
                        <m:t>)!</m:t>
                      </m:r>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sup>
                      </m:sSup>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de-DE" sz="2000" i="1">
                                  <a:latin typeface="Cambria Math" panose="02040503050406030204" pitchFamily="18" charset="0"/>
                                </a:rPr>
                                <m:t>𝑚</m:t>
                              </m:r>
                            </m:sup>
                          </m:sSup>
                        </m:sup>
                      </m:sSup>
                    </m:oMath>
                  </a14:m>
                  <a:endParaRPr lang="en-US" sz="2000" dirty="0"/>
                </a:p>
              </p:txBody>
            </p:sp>
          </mc:Choice>
          <mc:Fallback>
            <p:sp>
              <p:nvSpPr>
                <p:cNvPr id="5" name="TextBox 4">
                  <a:extLst>
                    <a:ext uri="{FF2B5EF4-FFF2-40B4-BE49-F238E27FC236}">
                      <a16:creationId xmlns:a16="http://schemas.microsoft.com/office/drawing/2014/main" id="{D05159C4-189F-5E41-6C29-42081AA7EF78}"/>
                    </a:ext>
                  </a:extLst>
                </p:cNvPr>
                <p:cNvSpPr txBox="1">
                  <a:spLocks noRot="1" noChangeAspect="1" noMove="1" noResize="1" noEditPoints="1" noAdjustHandles="1" noChangeArrowheads="1" noChangeShapeType="1" noTextEdit="1"/>
                </p:cNvSpPr>
                <p:nvPr/>
              </p:nvSpPr>
              <p:spPr>
                <a:xfrm>
                  <a:off x="6486770" y="1727605"/>
                  <a:ext cx="4415692" cy="2905110"/>
                </a:xfrm>
                <a:prstGeom prst="rect">
                  <a:avLst/>
                </a:prstGeom>
                <a:blipFill>
                  <a:blip r:embed="rId9"/>
                  <a:stretch>
                    <a:fillRect l="-1988" t="-2924" b="-2144"/>
                  </a:stretch>
                </a:blipFill>
                <a:ln>
                  <a:noFill/>
                </a:ln>
              </p:spPr>
              <p:txBody>
                <a:bodyPr/>
                <a:lstStyle/>
                <a:p>
                  <a:r>
                    <a:rPr lang="en-GB">
                      <a:noFill/>
                    </a:rPr>
                    <a:t> </a:t>
                  </a:r>
                </a:p>
              </p:txBody>
            </p:sp>
          </mc:Fallback>
        </mc:AlternateContent>
      </p:grpSp>
    </p:spTree>
    <p:extLst>
      <p:ext uri="{BB962C8B-B14F-4D97-AF65-F5344CB8AC3E}">
        <p14:creationId xmlns:p14="http://schemas.microsoft.com/office/powerpoint/2010/main" val="27421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is a random oracle (RO)?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8175229" cy="505010"/>
              </a:xfrm>
              <a:prstGeom prst="rect">
                <a:avLst/>
              </a:prstGeom>
              <a:noFill/>
            </p:spPr>
            <p:txBody>
              <a:bodyPr wrap="square" rtlCol="0">
                <a:spAutoFit/>
              </a:bodyPr>
              <a:lstStyle/>
              <a:p>
                <a:pPr fontAlgn="auto">
                  <a:lnSpc>
                    <a:spcPct val="120000"/>
                  </a:lnSpc>
                  <a:spcAft>
                    <a:spcPts val="0"/>
                  </a:spcAft>
                </a:pPr>
                <a:r>
                  <a:rPr lang="en-GB" sz="2400" dirty="0"/>
                  <a:t>A RO uses a random function</a:t>
                </a:r>
                <a:r>
                  <a:rPr lang="en-US" sz="2400" dirty="0"/>
                  <a:t>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𝑛</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de-DE" sz="2400" b="0" i="1" smtClean="0">
                            <a:latin typeface="Cambria Math" panose="02040503050406030204" pitchFamily="18" charset="0"/>
                          </a:rPr>
                          <m:t>𝑚</m:t>
                        </m:r>
                      </m:sup>
                    </m:sSup>
                  </m:oMath>
                </a14:m>
                <a:endParaRPr lang="en-US" sz="2400" dirty="0"/>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8175229" cy="505010"/>
              </a:xfrm>
              <a:prstGeom prst="rect">
                <a:avLst/>
              </a:prstGeom>
              <a:blipFill>
                <a:blip r:embed="rId3"/>
                <a:stretch>
                  <a:fillRect l="-1119" t="-1205" b="-265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955B20E2-E5F5-62FA-4426-0ED9727CB143}"/>
                  </a:ext>
                </a:extLst>
              </p:cNvPr>
              <p:cNvGraphicFramePr>
                <a:graphicFrameLocks noGrp="1"/>
              </p:cNvGraphicFramePr>
              <p:nvPr/>
            </p:nvGraphicFramePr>
            <p:xfrm>
              <a:off x="7260180" y="2466030"/>
              <a:ext cx="3424933" cy="2514593"/>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gridCol w="351155">
                      <a:extLst>
                        <a:ext uri="{9D8B030D-6E8A-4147-A177-3AD203B41FA5}">
                          <a16:colId xmlns:a16="http://schemas.microsoft.com/office/drawing/2014/main" val="580109161"/>
                        </a:ext>
                      </a:extLst>
                    </a:gridCol>
                    <a:gridCol w="351155">
                      <a:extLst>
                        <a:ext uri="{9D8B030D-6E8A-4147-A177-3AD203B41FA5}">
                          <a16:colId xmlns:a16="http://schemas.microsoft.com/office/drawing/2014/main" val="2487153268"/>
                        </a:ext>
                      </a:extLst>
                    </a:gridCol>
                    <a:gridCol w="719697">
                      <a:extLst>
                        <a:ext uri="{9D8B030D-6E8A-4147-A177-3AD203B41FA5}">
                          <a16:colId xmlns:a16="http://schemas.microsoft.com/office/drawing/2014/main" val="2449065016"/>
                        </a:ext>
                      </a:extLst>
                    </a:gridCol>
                    <a:gridCol w="376933">
                      <a:extLst>
                        <a:ext uri="{9D8B030D-6E8A-4147-A177-3AD203B41FA5}">
                          <a16:colId xmlns:a16="http://schemas.microsoft.com/office/drawing/2014/main" val="380017992"/>
                        </a:ext>
                      </a:extLst>
                    </a:gridCol>
                  </a:tblGrid>
                  <a:tr h="459214">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𝟎𝟎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0</a:t>
                          </a:r>
                        </a:p>
                      </a:txBody>
                      <a:tcPr/>
                    </a:tc>
                    <a:extLst>
                      <a:ext uri="{0D108BD9-81ED-4DB2-BD59-A6C34878D82A}">
                        <a16:rowId xmlns:a16="http://schemas.microsoft.com/office/drawing/2014/main" val="1301805720"/>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𝟎𝟏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0</a:t>
                          </a:r>
                        </a:p>
                      </a:txBody>
                      <a:tcPr/>
                    </a:tc>
                    <a:extLst>
                      <a:ext uri="{0D108BD9-81ED-4DB2-BD59-A6C34878D82A}">
                        <a16:rowId xmlns:a16="http://schemas.microsoft.com/office/drawing/2014/main" val="3216150376"/>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𝟏𝟎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1</a:t>
                          </a:r>
                        </a:p>
                      </a:txBody>
                      <a:tcPr/>
                    </a:tc>
                    <a:extLst>
                      <a:ext uri="{0D108BD9-81ED-4DB2-BD59-A6C34878D82A}">
                        <a16:rowId xmlns:a16="http://schemas.microsoft.com/office/drawing/2014/main" val="93973644"/>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m:t>
                                </m:r>
                                <m:r>
                                  <a:rPr lang="en-US" b="1" smtClean="0">
                                    <a:latin typeface="Cambria Math" panose="02040503050406030204" pitchFamily="18" charset="0"/>
                                  </a:rPr>
                                  <m:t>…</m:t>
                                </m:r>
                                <m:r>
                                  <a:rPr lang="en-US" b="1" smtClean="0">
                                    <a:latin typeface="Cambria Math" panose="02040503050406030204" pitchFamily="18" charset="0"/>
                                  </a:rPr>
                                  <m:t>𝟏𝟏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tc>
                    <a:tc>
                      <a:txBody>
                        <a:bodyPr/>
                        <a:lstStyle/>
                        <a:p>
                          <a:r>
                            <a:rPr lang="en-US" dirty="0"/>
                            <a:t>1</a:t>
                          </a:r>
                        </a:p>
                      </a:txBody>
                      <a:tcPr/>
                    </a:tc>
                    <a:extLst>
                      <a:ext uri="{0D108BD9-81ED-4DB2-BD59-A6C34878D82A}">
                        <a16:rowId xmlns:a16="http://schemas.microsoft.com/office/drawing/2014/main" val="3917519640"/>
                      </a:ext>
                    </a:extLst>
                  </a:tr>
                  <a:tr h="45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m:t>
                                </m:r>
                              </m:oMath>
                            </m:oMathPara>
                          </a14:m>
                          <a:endParaRPr lang="en-US" dirty="0"/>
                        </a:p>
                      </a:txBody>
                      <a:tcPr>
                        <a:solidFill>
                          <a:srgbClr val="358374"/>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m:t>
                                </m:r>
                              </m:oMath>
                            </m:oMathPara>
                          </a14:m>
                          <a:endParaRPr lang="en-US" dirty="0"/>
                        </a:p>
                      </a:txBody>
                      <a:tcPr/>
                    </a:tc>
                    <a:tc>
                      <a:txBody>
                        <a:bodyPr/>
                        <a:lstStyle/>
                        <a:p>
                          <a:endParaRPr lang="en-US" dirty="0"/>
                        </a:p>
                      </a:txBody>
                      <a:tcPr/>
                    </a:tc>
                    <a:extLst>
                      <a:ext uri="{0D108BD9-81ED-4DB2-BD59-A6C34878D82A}">
                        <a16:rowId xmlns:a16="http://schemas.microsoft.com/office/drawing/2014/main" val="1997127099"/>
                      </a:ext>
                    </a:extLst>
                  </a:tr>
                </a:tbl>
              </a:graphicData>
            </a:graphic>
          </p:graphicFrame>
        </mc:Choice>
        <mc:Fallback xmlns="">
          <p:graphicFrame>
            <p:nvGraphicFramePr>
              <p:cNvPr id="24" name="Table 23">
                <a:extLst>
                  <a:ext uri="{FF2B5EF4-FFF2-40B4-BE49-F238E27FC236}">
                    <a16:creationId xmlns:a16="http://schemas.microsoft.com/office/drawing/2014/main" id="{955B20E2-E5F5-62FA-4426-0ED9727CB143}"/>
                  </a:ext>
                </a:extLst>
              </p:cNvPr>
              <p:cNvGraphicFramePr>
                <a:graphicFrameLocks noGrp="1"/>
              </p:cNvGraphicFramePr>
              <p:nvPr/>
            </p:nvGraphicFramePr>
            <p:xfrm>
              <a:off x="7260180" y="2466030"/>
              <a:ext cx="3424933" cy="2514593"/>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gridCol w="351155">
                      <a:extLst>
                        <a:ext uri="{9D8B030D-6E8A-4147-A177-3AD203B41FA5}">
                          <a16:colId xmlns:a16="http://schemas.microsoft.com/office/drawing/2014/main" val="580109161"/>
                        </a:ext>
                      </a:extLst>
                    </a:gridCol>
                    <a:gridCol w="351155">
                      <a:extLst>
                        <a:ext uri="{9D8B030D-6E8A-4147-A177-3AD203B41FA5}">
                          <a16:colId xmlns:a16="http://schemas.microsoft.com/office/drawing/2014/main" val="2487153268"/>
                        </a:ext>
                      </a:extLst>
                    </a:gridCol>
                    <a:gridCol w="719697">
                      <a:extLst>
                        <a:ext uri="{9D8B030D-6E8A-4147-A177-3AD203B41FA5}">
                          <a16:colId xmlns:a16="http://schemas.microsoft.com/office/drawing/2014/main" val="2449065016"/>
                        </a:ext>
                      </a:extLst>
                    </a:gridCol>
                    <a:gridCol w="376933">
                      <a:extLst>
                        <a:ext uri="{9D8B030D-6E8A-4147-A177-3AD203B41FA5}">
                          <a16:colId xmlns:a16="http://schemas.microsoft.com/office/drawing/2014/main" val="380017992"/>
                        </a:ext>
                      </a:extLst>
                    </a:gridCol>
                  </a:tblGrid>
                  <a:tr h="459214">
                    <a:tc>
                      <a:txBody>
                        <a:bodyPr/>
                        <a:lstStyle/>
                        <a:p>
                          <a:endParaRPr lang="en-US"/>
                        </a:p>
                      </a:txBody>
                      <a:tcPr>
                        <a:blipFill>
                          <a:blip r:embed="rId5"/>
                          <a:stretch>
                            <a:fillRect l="-476" t="-6579" r="-169048" b="-447368"/>
                          </a:stretch>
                        </a:blip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endParaRPr lang="en-US"/>
                        </a:p>
                      </a:txBody>
                      <a:tcPr>
                        <a:blipFill>
                          <a:blip r:embed="rId5"/>
                          <a:stretch>
                            <a:fillRect l="-325424" t="-6579" r="-54237" b="-447368"/>
                          </a:stretch>
                        </a:blipFill>
                      </a:tcPr>
                    </a:tc>
                    <a:tc>
                      <a:txBody>
                        <a:bodyPr/>
                        <a:lstStyle/>
                        <a:p>
                          <a:r>
                            <a:rPr lang="en-US" dirty="0"/>
                            <a:t>0</a:t>
                          </a:r>
                        </a:p>
                      </a:txBody>
                      <a:tcPr/>
                    </a:tc>
                    <a:extLst>
                      <a:ext uri="{0D108BD9-81ED-4DB2-BD59-A6C34878D82A}">
                        <a16:rowId xmlns:a16="http://schemas.microsoft.com/office/drawing/2014/main" val="1301805720"/>
                      </a:ext>
                    </a:extLst>
                  </a:tr>
                  <a:tr h="532055">
                    <a:tc>
                      <a:txBody>
                        <a:bodyPr/>
                        <a:lstStyle/>
                        <a:p>
                          <a:endParaRPr lang="en-US"/>
                        </a:p>
                      </a:txBody>
                      <a:tcPr>
                        <a:blipFill>
                          <a:blip r:embed="rId5"/>
                          <a:stretch>
                            <a:fillRect l="-476" t="-93103" r="-169048" b="-290805"/>
                          </a:stretch>
                        </a:blipFill>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endParaRPr lang="en-US"/>
                        </a:p>
                      </a:txBody>
                      <a:tcPr>
                        <a:blipFill>
                          <a:blip r:embed="rId5"/>
                          <a:stretch>
                            <a:fillRect l="-325424" t="-93103" r="-54237" b="-290805"/>
                          </a:stretch>
                        </a:blipFill>
                      </a:tcPr>
                    </a:tc>
                    <a:tc>
                      <a:txBody>
                        <a:bodyPr/>
                        <a:lstStyle/>
                        <a:p>
                          <a:r>
                            <a:rPr lang="en-US" dirty="0"/>
                            <a:t>0</a:t>
                          </a:r>
                        </a:p>
                      </a:txBody>
                      <a:tcPr/>
                    </a:tc>
                    <a:extLst>
                      <a:ext uri="{0D108BD9-81ED-4DB2-BD59-A6C34878D82A}">
                        <a16:rowId xmlns:a16="http://schemas.microsoft.com/office/drawing/2014/main" val="3216150376"/>
                      </a:ext>
                    </a:extLst>
                  </a:tr>
                  <a:tr h="532055">
                    <a:tc>
                      <a:txBody>
                        <a:bodyPr/>
                        <a:lstStyle/>
                        <a:p>
                          <a:endParaRPr lang="en-US"/>
                        </a:p>
                      </a:txBody>
                      <a:tcPr>
                        <a:blipFill>
                          <a:blip r:embed="rId5"/>
                          <a:stretch>
                            <a:fillRect l="-476" t="-190909" r="-169048" b="-187500"/>
                          </a:stretch>
                        </a:blipFill>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endParaRPr lang="en-US"/>
                        </a:p>
                      </a:txBody>
                      <a:tcPr>
                        <a:blipFill>
                          <a:blip r:embed="rId5"/>
                          <a:stretch>
                            <a:fillRect l="-325424" t="-190909" r="-54237" b="-187500"/>
                          </a:stretch>
                        </a:blipFill>
                      </a:tcPr>
                    </a:tc>
                    <a:tc>
                      <a:txBody>
                        <a:bodyPr/>
                        <a:lstStyle/>
                        <a:p>
                          <a:r>
                            <a:rPr lang="en-US" dirty="0"/>
                            <a:t>1</a:t>
                          </a:r>
                        </a:p>
                      </a:txBody>
                      <a:tcPr/>
                    </a:tc>
                    <a:extLst>
                      <a:ext uri="{0D108BD9-81ED-4DB2-BD59-A6C34878D82A}">
                        <a16:rowId xmlns:a16="http://schemas.microsoft.com/office/drawing/2014/main" val="93973644"/>
                      </a:ext>
                    </a:extLst>
                  </a:tr>
                  <a:tr h="532055">
                    <a:tc>
                      <a:txBody>
                        <a:bodyPr/>
                        <a:lstStyle/>
                        <a:p>
                          <a:endParaRPr lang="en-US"/>
                        </a:p>
                      </a:txBody>
                      <a:tcPr>
                        <a:blipFill>
                          <a:blip r:embed="rId5"/>
                          <a:stretch>
                            <a:fillRect l="-476" t="-294253" r="-169048" b="-89655"/>
                          </a:stretch>
                        </a:blipFill>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endParaRPr lang="en-US"/>
                        </a:p>
                      </a:txBody>
                      <a:tcPr>
                        <a:blipFill>
                          <a:blip r:embed="rId5"/>
                          <a:stretch>
                            <a:fillRect l="-325424" t="-294253" r="-54237" b="-89655"/>
                          </a:stretch>
                        </a:blipFill>
                      </a:tcPr>
                    </a:tc>
                    <a:tc>
                      <a:txBody>
                        <a:bodyPr/>
                        <a:lstStyle/>
                        <a:p>
                          <a:r>
                            <a:rPr lang="en-US" dirty="0"/>
                            <a:t>1</a:t>
                          </a:r>
                        </a:p>
                      </a:txBody>
                      <a:tcPr/>
                    </a:tc>
                    <a:extLst>
                      <a:ext uri="{0D108BD9-81ED-4DB2-BD59-A6C34878D82A}">
                        <a16:rowId xmlns:a16="http://schemas.microsoft.com/office/drawing/2014/main" val="3917519640"/>
                      </a:ext>
                    </a:extLst>
                  </a:tr>
                  <a:tr h="459214">
                    <a:tc>
                      <a:txBody>
                        <a:bodyPr/>
                        <a:lstStyle/>
                        <a:p>
                          <a:endParaRPr lang="en-US"/>
                        </a:p>
                      </a:txBody>
                      <a:tcPr>
                        <a:blipFill>
                          <a:blip r:embed="rId5"/>
                          <a:stretch>
                            <a:fillRect l="-476" t="-451316" r="-169048" b="-2632"/>
                          </a:stretch>
                        </a:blip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blipFill>
                          <a:blip r:embed="rId5"/>
                          <a:stretch>
                            <a:fillRect l="-325424" t="-451316" r="-54237" b="-2632"/>
                          </a:stretch>
                        </a:blipFill>
                      </a:tcPr>
                    </a:tc>
                    <a:tc>
                      <a:txBody>
                        <a:bodyPr/>
                        <a:lstStyle/>
                        <a:p>
                          <a:endParaRPr lang="en-US" dirty="0"/>
                        </a:p>
                      </a:txBody>
                      <a:tcPr/>
                    </a:tc>
                    <a:extLst>
                      <a:ext uri="{0D108BD9-81ED-4DB2-BD59-A6C34878D82A}">
                        <a16:rowId xmlns:a16="http://schemas.microsoft.com/office/drawing/2014/main" val="1997127099"/>
                      </a:ext>
                    </a:extLst>
                  </a:tr>
                </a:tbl>
              </a:graphicData>
            </a:graphic>
          </p:graphicFrame>
        </mc:Fallback>
      </mc:AlternateContent>
      <p:grpSp>
        <p:nvGrpSpPr>
          <p:cNvPr id="50" name="Group 49">
            <a:extLst>
              <a:ext uri="{FF2B5EF4-FFF2-40B4-BE49-F238E27FC236}">
                <a16:creationId xmlns:a16="http://schemas.microsoft.com/office/drawing/2014/main" id="{081D159F-40D1-E841-E3D8-132424F25E69}"/>
              </a:ext>
            </a:extLst>
          </p:cNvPr>
          <p:cNvGrpSpPr/>
          <p:nvPr/>
        </p:nvGrpSpPr>
        <p:grpSpPr>
          <a:xfrm>
            <a:off x="7260180" y="1690580"/>
            <a:ext cx="4824285" cy="3811958"/>
            <a:chOff x="7260180" y="2291523"/>
            <a:chExt cx="4824285" cy="3811958"/>
          </a:xfrm>
        </p:grpSpPr>
        <p:sp>
          <p:nvSpPr>
            <p:cNvPr id="36" name="Left Brace 35">
              <a:extLst>
                <a:ext uri="{FF2B5EF4-FFF2-40B4-BE49-F238E27FC236}">
                  <a16:creationId xmlns:a16="http://schemas.microsoft.com/office/drawing/2014/main" id="{8527B8CB-B682-9B55-005D-6D982DA9BBF8}"/>
                </a:ext>
              </a:extLst>
            </p:cNvPr>
            <p:cNvSpPr/>
            <p:nvPr/>
          </p:nvSpPr>
          <p:spPr>
            <a:xfrm rot="10800000">
              <a:off x="10841580" y="3109140"/>
              <a:ext cx="228600" cy="2472425"/>
            </a:xfrm>
            <a:prstGeom prst="leftBrace">
              <a:avLst>
                <a:gd name="adj1" fmla="val 35360"/>
                <a:gd name="adj2" fmla="val 50000"/>
              </a:avLst>
            </a:prstGeom>
            <a:ln w="25400">
              <a:solidFill>
                <a:srgbClr val="3583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E9CE2D3-6A35-3D70-BD6A-B02C0ED22A04}"/>
                    </a:ext>
                  </a:extLst>
                </p:cNvPr>
                <p:cNvSpPr txBox="1"/>
                <p:nvPr/>
              </p:nvSpPr>
              <p:spPr>
                <a:xfrm>
                  <a:off x="11062967" y="4145298"/>
                  <a:ext cx="1021498" cy="400110"/>
                </a:xfrm>
                <a:prstGeom prst="rect">
                  <a:avLst/>
                </a:prstGeom>
                <a:noFill/>
              </p:spPr>
              <p:txBody>
                <a:bodyPr wrap="none" rtlCol="0">
                  <a:spAutoFit/>
                </a:bodyPr>
                <a:lstStyle/>
                <a:p>
                  <a14:m>
                    <m:oMath xmlns:m="http://schemas.openxmlformats.org/officeDocument/2006/math">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2</m:t>
                          </m:r>
                        </m:e>
                        <m:sup>
                          <m:r>
                            <a:rPr lang="en-US" sz="2000" i="1">
                              <a:solidFill>
                                <a:schemeClr val="tx1"/>
                              </a:solidFill>
                              <a:latin typeface="Cambria Math" panose="02040503050406030204" pitchFamily="18" charset="0"/>
                            </a:rPr>
                            <m:t>𝑛</m:t>
                          </m:r>
                        </m:sup>
                      </m:sSup>
                    </m:oMath>
                  </a14:m>
                  <a:r>
                    <a:rPr lang="en-US" sz="2000" dirty="0">
                      <a:solidFill>
                        <a:schemeClr val="tx1"/>
                      </a:solidFill>
                      <a:latin typeface="+mn-lt"/>
                    </a:rPr>
                    <a:t> rows</a:t>
                  </a:r>
                </a:p>
              </p:txBody>
            </p:sp>
          </mc:Choice>
          <mc:Fallback xmlns="">
            <p:sp>
              <p:nvSpPr>
                <p:cNvPr id="44" name="TextBox 43">
                  <a:extLst>
                    <a:ext uri="{FF2B5EF4-FFF2-40B4-BE49-F238E27FC236}">
                      <a16:creationId xmlns:a16="http://schemas.microsoft.com/office/drawing/2014/main" id="{4E9CE2D3-6A35-3D70-BD6A-B02C0ED22A04}"/>
                    </a:ext>
                  </a:extLst>
                </p:cNvPr>
                <p:cNvSpPr txBox="1">
                  <a:spLocks noRot="1" noChangeAspect="1" noMove="1" noResize="1" noEditPoints="1" noAdjustHandles="1" noChangeArrowheads="1" noChangeShapeType="1" noTextEdit="1"/>
                </p:cNvSpPr>
                <p:nvPr/>
              </p:nvSpPr>
              <p:spPr>
                <a:xfrm>
                  <a:off x="11062967" y="4145298"/>
                  <a:ext cx="1021498" cy="400110"/>
                </a:xfrm>
                <a:prstGeom prst="rect">
                  <a:avLst/>
                </a:prstGeom>
                <a:blipFill>
                  <a:blip r:embed="rId6"/>
                  <a:stretch>
                    <a:fillRect t="-7576" r="-5389" b="-25758"/>
                  </a:stretch>
                </a:blipFill>
              </p:spPr>
              <p:txBody>
                <a:bodyPr/>
                <a:lstStyle/>
                <a:p>
                  <a:r>
                    <a:rPr lang="en-GB">
                      <a:noFill/>
                    </a:rPr>
                    <a:t> </a:t>
                  </a:r>
                </a:p>
              </p:txBody>
            </p:sp>
          </mc:Fallback>
        </mc:AlternateContent>
        <p:grpSp>
          <p:nvGrpSpPr>
            <p:cNvPr id="49" name="Group 48">
              <a:extLst>
                <a:ext uri="{FF2B5EF4-FFF2-40B4-BE49-F238E27FC236}">
                  <a16:creationId xmlns:a16="http://schemas.microsoft.com/office/drawing/2014/main" id="{1F11C579-7C3F-AE97-013B-3D2FBEE459EF}"/>
                </a:ext>
              </a:extLst>
            </p:cNvPr>
            <p:cNvGrpSpPr/>
            <p:nvPr/>
          </p:nvGrpSpPr>
          <p:grpSpPr>
            <a:xfrm>
              <a:off x="7260180" y="2291523"/>
              <a:ext cx="3424932" cy="3811958"/>
              <a:chOff x="7260180" y="2291523"/>
              <a:chExt cx="3424932" cy="3811958"/>
            </a:xfrm>
          </p:grpSpPr>
          <p:sp>
            <p:nvSpPr>
              <p:cNvPr id="45" name="Left Brace 44">
                <a:extLst>
                  <a:ext uri="{FF2B5EF4-FFF2-40B4-BE49-F238E27FC236}">
                    <a16:creationId xmlns:a16="http://schemas.microsoft.com/office/drawing/2014/main" id="{31F1B996-F51E-B950-C3F8-583327E17B1C}"/>
                  </a:ext>
                </a:extLst>
              </p:cNvPr>
              <p:cNvSpPr/>
              <p:nvPr/>
            </p:nvSpPr>
            <p:spPr>
              <a:xfrm rot="5400000">
                <a:off x="9458420" y="1687879"/>
                <a:ext cx="247651" cy="2205733"/>
              </a:xfrm>
              <a:prstGeom prst="leftBrace">
                <a:avLst>
                  <a:gd name="adj1" fmla="val 35360"/>
                  <a:gd name="adj2" fmla="val 50000"/>
                </a:avLst>
              </a:prstGeom>
              <a:ln w="25400">
                <a:solidFill>
                  <a:srgbClr val="3583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037DAC4-3C60-1FD7-DAE6-601FD76D7885}"/>
                      </a:ext>
                    </a:extLst>
                  </p:cNvPr>
                  <p:cNvSpPr txBox="1"/>
                  <p:nvPr/>
                </p:nvSpPr>
                <p:spPr>
                  <a:xfrm>
                    <a:off x="9048898" y="2291523"/>
                    <a:ext cx="1337867" cy="400110"/>
                  </a:xfrm>
                  <a:prstGeom prst="rect">
                    <a:avLst/>
                  </a:prstGeom>
                  <a:noFill/>
                </p:spPr>
                <p:txBody>
                  <a:bodyPr wrap="none" rtlCol="0">
                    <a:spAutoFit/>
                  </a:bodyPr>
                  <a:lstStyle/>
                  <a:p>
                    <a14:m>
                      <m:oMath xmlns:m="http://schemas.openxmlformats.org/officeDocument/2006/math">
                        <m:r>
                          <a:rPr lang="de-DE" sz="2000" b="0" i="1" smtClean="0">
                            <a:solidFill>
                              <a:schemeClr val="tx1"/>
                            </a:solidFill>
                            <a:latin typeface="Cambria Math" panose="02040503050406030204" pitchFamily="18" charset="0"/>
                          </a:rPr>
                          <m:t>𝑚</m:t>
                        </m:r>
                      </m:oMath>
                    </a14:m>
                    <a:r>
                      <a:rPr lang="en-US" sz="2000" dirty="0">
                        <a:solidFill>
                          <a:schemeClr val="tx1"/>
                        </a:solidFill>
                        <a:latin typeface="+mn-lt"/>
                      </a:rPr>
                      <a:t> columns</a:t>
                    </a:r>
                  </a:p>
                </p:txBody>
              </p:sp>
            </mc:Choice>
            <mc:Fallback xmlns="">
              <p:sp>
                <p:nvSpPr>
                  <p:cNvPr id="46" name="TextBox 45">
                    <a:extLst>
                      <a:ext uri="{FF2B5EF4-FFF2-40B4-BE49-F238E27FC236}">
                        <a16:creationId xmlns:a16="http://schemas.microsoft.com/office/drawing/2014/main" id="{2037DAC4-3C60-1FD7-DAE6-601FD76D7885}"/>
                      </a:ext>
                    </a:extLst>
                  </p:cNvPr>
                  <p:cNvSpPr txBox="1">
                    <a:spLocks noRot="1" noChangeAspect="1" noMove="1" noResize="1" noEditPoints="1" noAdjustHandles="1" noChangeArrowheads="1" noChangeShapeType="1" noTextEdit="1"/>
                  </p:cNvSpPr>
                  <p:nvPr/>
                </p:nvSpPr>
                <p:spPr>
                  <a:xfrm>
                    <a:off x="9048898" y="2291523"/>
                    <a:ext cx="1337867" cy="400110"/>
                  </a:xfrm>
                  <a:prstGeom prst="rect">
                    <a:avLst/>
                  </a:prstGeom>
                  <a:blipFill>
                    <a:blip r:embed="rId7"/>
                    <a:stretch>
                      <a:fillRect t="-7576" r="-4545"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4C9C40B-E460-8248-DDDE-5AC9138D97B7}"/>
                      </a:ext>
                    </a:extLst>
                  </p:cNvPr>
                  <p:cNvSpPr txBox="1"/>
                  <p:nvPr/>
                </p:nvSpPr>
                <p:spPr>
                  <a:xfrm>
                    <a:off x="7260180" y="5703371"/>
                    <a:ext cx="3424932" cy="400110"/>
                  </a:xfrm>
                  <a:prstGeom prst="rect">
                    <a:avLst/>
                  </a:prstGeom>
                  <a:noFill/>
                </p:spPr>
                <p:txBody>
                  <a:bodyPr wrap="square">
                    <a:spAutoFit/>
                  </a:bodyPr>
                  <a:lstStyle/>
                  <a:p>
                    <a:pPr algn="ctr"/>
                    <a:r>
                      <a:rPr lang="en-US" sz="2000" dirty="0"/>
                      <a:t>Truth table for </a:t>
                    </a:r>
                    <a14:m>
                      <m:oMath xmlns:m="http://schemas.openxmlformats.org/officeDocument/2006/math">
                        <m:r>
                          <a:rPr lang="en-US" sz="2000" i="1" smtClean="0">
                            <a:latin typeface="Cambria Math" panose="02040503050406030204" pitchFamily="18" charset="0"/>
                          </a:rPr>
                          <m:t>𝑓</m:t>
                        </m:r>
                      </m:oMath>
                    </a14:m>
                    <a:endParaRPr lang="en-GB" sz="2000" dirty="0"/>
                  </a:p>
                </p:txBody>
              </p:sp>
            </mc:Choice>
            <mc:Fallback xmlns="">
              <p:sp>
                <p:nvSpPr>
                  <p:cNvPr id="47" name="TextBox 46">
                    <a:extLst>
                      <a:ext uri="{FF2B5EF4-FFF2-40B4-BE49-F238E27FC236}">
                        <a16:creationId xmlns:a16="http://schemas.microsoft.com/office/drawing/2014/main" id="{74C9C40B-E460-8248-DDDE-5AC9138D97B7}"/>
                      </a:ext>
                    </a:extLst>
                  </p:cNvPr>
                  <p:cNvSpPr txBox="1">
                    <a:spLocks noRot="1" noChangeAspect="1" noMove="1" noResize="1" noEditPoints="1" noAdjustHandles="1" noChangeArrowheads="1" noChangeShapeType="1" noTextEdit="1"/>
                  </p:cNvSpPr>
                  <p:nvPr/>
                </p:nvSpPr>
                <p:spPr>
                  <a:xfrm>
                    <a:off x="7260180" y="5703371"/>
                    <a:ext cx="3424932" cy="400110"/>
                  </a:xfrm>
                  <a:prstGeom prst="rect">
                    <a:avLst/>
                  </a:prstGeom>
                  <a:blipFill>
                    <a:blip r:embed="rId8"/>
                    <a:stretch>
                      <a:fillRect t="-7576" b="-25758"/>
                    </a:stretch>
                  </a:blipFill>
                </p:spPr>
                <p:txBody>
                  <a:bodyPr/>
                  <a:lstStyle/>
                  <a:p>
                    <a:r>
                      <a:rPr lang="en-GB">
                        <a:noFill/>
                      </a:rPr>
                      <a:t> </a:t>
                    </a:r>
                  </a:p>
                </p:txBody>
              </p:sp>
            </mc:Fallback>
          </mc:AlternateContent>
        </p:grpSp>
      </p:grpSp>
      <p:grpSp>
        <p:nvGrpSpPr>
          <p:cNvPr id="3" name="Group 2">
            <a:extLst>
              <a:ext uri="{FF2B5EF4-FFF2-40B4-BE49-F238E27FC236}">
                <a16:creationId xmlns:a16="http://schemas.microsoft.com/office/drawing/2014/main" id="{F59DC995-E89A-CDC3-7463-A87C83BE3A25}"/>
              </a:ext>
            </a:extLst>
          </p:cNvPr>
          <p:cNvGrpSpPr/>
          <p:nvPr/>
        </p:nvGrpSpPr>
        <p:grpSpPr>
          <a:xfrm>
            <a:off x="207025" y="2226918"/>
            <a:ext cx="4905304" cy="3286373"/>
            <a:chOff x="6486769" y="1727605"/>
            <a:chExt cx="4415693" cy="3057238"/>
          </a:xfrm>
          <a:solidFill>
            <a:schemeClr val="bg1"/>
          </a:solidFill>
        </p:grpSpPr>
        <p:sp>
          <p:nvSpPr>
            <p:cNvPr id="4" name="Rectangle 3">
              <a:extLst>
                <a:ext uri="{FF2B5EF4-FFF2-40B4-BE49-F238E27FC236}">
                  <a16:creationId xmlns:a16="http://schemas.microsoft.com/office/drawing/2014/main" id="{89F19B4A-9240-6872-B002-6174EE09660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05159C4-189F-5E41-6C29-42081AA7EF78}"/>
                    </a:ext>
                  </a:extLst>
                </p:cNvPr>
                <p:cNvSpPr txBox="1"/>
                <p:nvPr/>
              </p:nvSpPr>
              <p:spPr>
                <a:xfrm>
                  <a:off x="6486770" y="1727605"/>
                  <a:ext cx="4415692" cy="2905110"/>
                </a:xfrm>
                <a:prstGeom prst="rect">
                  <a:avLst/>
                </a:prstGeom>
                <a:noFill/>
                <a:ln>
                  <a:noFill/>
                </a:ln>
              </p:spPr>
              <p:txBody>
                <a:bodyPr wrap="square">
                  <a:spAutoFit/>
                </a:bodyPr>
                <a:lstStyle/>
                <a:p>
                  <a:pPr algn="ctr"/>
                  <a:r>
                    <a:rPr lang="en-GB" sz="3600" b="1" dirty="0"/>
                    <a:t>Quiz question</a:t>
                  </a:r>
                  <a:r>
                    <a:rPr lang="en-GB" sz="3600" dirty="0"/>
                    <a:t>:</a:t>
                  </a:r>
                </a:p>
                <a:p>
                  <a:pPr algn="ctr"/>
                  <a:endParaRPr lang="de-DE" sz="1000" dirty="0"/>
                </a:p>
                <a:p>
                  <a:pPr fontAlgn="auto">
                    <a:lnSpc>
                      <a:spcPct val="120000"/>
                    </a:lnSpc>
                    <a:spcAft>
                      <a:spcPts val="0"/>
                    </a:spcAft>
                  </a:pPr>
                  <a:r>
                    <a:rPr lang="en-GB" sz="2400" dirty="0"/>
                    <a:t>How many such functions are there?</a:t>
                  </a:r>
                  <a:endParaRPr lang="en-GB" sz="2000" dirty="0"/>
                </a:p>
                <a:p>
                  <a:pPr marL="914400" lvl="1" indent="-457200" fontAlgn="auto">
                    <a:lnSpc>
                      <a:spcPct val="120000"/>
                    </a:lnSpc>
                    <a:spcAft>
                      <a:spcPts val="0"/>
                    </a:spcAft>
                    <a:buFont typeface="+mj-lt"/>
                    <a:buAutoNum type="alphaLcParenR"/>
                  </a:pPr>
                  <a14:m>
                    <m:oMath xmlns:m="http://schemas.openxmlformats.org/officeDocument/2006/math">
                      <m:r>
                        <a:rPr lang="en-US" sz="2000" i="1" dirty="0">
                          <a:latin typeface="Cambria Math" panose="02040503050406030204" pitchFamily="18" charset="0"/>
                        </a:rPr>
                        <m:t>𝑛</m:t>
                      </m:r>
                      <m:r>
                        <a:rPr lang="en-US" sz="2000" i="1" dirty="0">
                          <a:latin typeface="Cambria Math" panose="02040503050406030204" pitchFamily="18" charset="0"/>
                        </a:rPr>
                        <m:t>!</m:t>
                      </m:r>
                    </m:oMath>
                  </a14:m>
                  <a:endParaRPr lang="en-US" sz="2000" i="1" dirty="0">
                    <a:latin typeface="Cambria Math" panose="02040503050406030204" pitchFamily="18" charset="0"/>
                  </a:endParaRPr>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r>
                        <a:rPr lang="en-US" sz="2000">
                          <a:latin typeface="Cambria Math" panose="02040503050406030204" pitchFamily="18" charset="0"/>
                        </a:rPr>
                        <m:t>)!</m:t>
                      </m:r>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𝑛</m:t>
                              </m:r>
                            </m:sup>
                          </m:sSup>
                        </m:sup>
                      </m:sSup>
                    </m:oMath>
                  </a14:m>
                  <a:endParaRPr lang="en-US" sz="2000" dirty="0"/>
                </a:p>
                <a:p>
                  <a:pPr marL="914400" lvl="1" indent="-457200" fontAlgn="auto">
                    <a:lnSpc>
                      <a:spcPct val="120000"/>
                    </a:lnSpc>
                    <a:spcAft>
                      <a:spcPts val="0"/>
                    </a:spcAft>
                    <a:buFont typeface="+mj-lt"/>
                    <a:buAutoNum type="alphaLcParenR"/>
                  </a:pPr>
                  <a14:m>
                    <m:oMath xmlns:m="http://schemas.openxmlformats.org/officeDocument/2006/math">
                      <m:sSup>
                        <m:sSupPr>
                          <m:ctrlPr>
                            <a:rPr lang="en-US" sz="2000" b="1" i="1" smtClean="0">
                              <a:solidFill>
                                <a:srgbClr val="358374"/>
                              </a:solidFill>
                              <a:latin typeface="Cambria Math" panose="02040503050406030204" pitchFamily="18" charset="0"/>
                            </a:rPr>
                          </m:ctrlPr>
                        </m:sSupPr>
                        <m:e>
                          <m:r>
                            <a:rPr lang="en-US" sz="2000" b="1" i="1">
                              <a:solidFill>
                                <a:srgbClr val="358374"/>
                              </a:solidFill>
                              <a:latin typeface="Cambria Math" panose="02040503050406030204" pitchFamily="18" charset="0"/>
                            </a:rPr>
                            <m:t>𝟐</m:t>
                          </m:r>
                        </m:e>
                        <m:sup>
                          <m:r>
                            <a:rPr lang="en-US" sz="2000" b="1" i="1">
                              <a:solidFill>
                                <a:srgbClr val="358374"/>
                              </a:solidFill>
                              <a:latin typeface="Cambria Math" panose="02040503050406030204" pitchFamily="18" charset="0"/>
                            </a:rPr>
                            <m:t>𝒏</m:t>
                          </m:r>
                          <m:r>
                            <a:rPr lang="en-US" sz="2000" b="1" i="1">
                              <a:solidFill>
                                <a:srgbClr val="358374"/>
                              </a:solidFill>
                              <a:latin typeface="Cambria Math" panose="02040503050406030204" pitchFamily="18" charset="0"/>
                            </a:rPr>
                            <m:t>⋅</m:t>
                          </m:r>
                          <m:sSup>
                            <m:sSupPr>
                              <m:ctrlPr>
                                <a:rPr lang="en-US" sz="2000" b="1" i="1">
                                  <a:solidFill>
                                    <a:srgbClr val="358374"/>
                                  </a:solidFill>
                                  <a:latin typeface="Cambria Math" panose="02040503050406030204" pitchFamily="18" charset="0"/>
                                </a:rPr>
                              </m:ctrlPr>
                            </m:sSupPr>
                            <m:e>
                              <m:r>
                                <a:rPr lang="en-US" sz="2000" b="1" i="1">
                                  <a:solidFill>
                                    <a:srgbClr val="358374"/>
                                  </a:solidFill>
                                  <a:latin typeface="Cambria Math" panose="02040503050406030204" pitchFamily="18" charset="0"/>
                                </a:rPr>
                                <m:t>𝟐</m:t>
                              </m:r>
                            </m:e>
                            <m:sup>
                              <m:r>
                                <a:rPr lang="de-DE" sz="2000" b="1" i="1">
                                  <a:solidFill>
                                    <a:srgbClr val="358374"/>
                                  </a:solidFill>
                                  <a:latin typeface="Cambria Math" panose="02040503050406030204" pitchFamily="18" charset="0"/>
                                </a:rPr>
                                <m:t>𝒎</m:t>
                              </m:r>
                            </m:sup>
                          </m:sSup>
                        </m:sup>
                      </m:sSup>
                    </m:oMath>
                  </a14:m>
                  <a:endParaRPr lang="en-US" sz="2000" b="1" dirty="0">
                    <a:solidFill>
                      <a:srgbClr val="358374"/>
                    </a:solidFill>
                  </a:endParaRPr>
                </a:p>
              </p:txBody>
            </p:sp>
          </mc:Choice>
          <mc:Fallback>
            <p:sp>
              <p:nvSpPr>
                <p:cNvPr id="5" name="TextBox 4">
                  <a:extLst>
                    <a:ext uri="{FF2B5EF4-FFF2-40B4-BE49-F238E27FC236}">
                      <a16:creationId xmlns:a16="http://schemas.microsoft.com/office/drawing/2014/main" id="{D05159C4-189F-5E41-6C29-42081AA7EF78}"/>
                    </a:ext>
                  </a:extLst>
                </p:cNvPr>
                <p:cNvSpPr txBox="1">
                  <a:spLocks noRot="1" noChangeAspect="1" noMove="1" noResize="1" noEditPoints="1" noAdjustHandles="1" noChangeArrowheads="1" noChangeShapeType="1" noTextEdit="1"/>
                </p:cNvSpPr>
                <p:nvPr/>
              </p:nvSpPr>
              <p:spPr>
                <a:xfrm>
                  <a:off x="6486770" y="1727605"/>
                  <a:ext cx="4415692" cy="2905110"/>
                </a:xfrm>
                <a:prstGeom prst="rect">
                  <a:avLst/>
                </a:prstGeom>
                <a:blipFill>
                  <a:blip r:embed="rId9"/>
                  <a:stretch>
                    <a:fillRect l="-1988" t="-2924" b="-1949"/>
                  </a:stretch>
                </a:blipFill>
                <a:ln>
                  <a:no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837C6B-BDBD-9AFD-D5F4-9B20C6F9AE4D}"/>
                  </a:ext>
                </a:extLst>
              </p:cNvPr>
              <p:cNvSpPr txBox="1"/>
              <p:nvPr/>
            </p:nvSpPr>
            <p:spPr>
              <a:xfrm>
                <a:off x="1233813" y="5661139"/>
                <a:ext cx="6094268" cy="505010"/>
              </a:xfrm>
              <a:prstGeom prst="rect">
                <a:avLst/>
              </a:prstGeom>
              <a:noFill/>
            </p:spPr>
            <p:txBody>
              <a:bodyPr wrap="square">
                <a:spAutoFit/>
              </a:bodyPr>
              <a:lstStyle/>
              <a:p>
                <a:pPr fontAlgn="auto">
                  <a:lnSpc>
                    <a:spcPct val="120000"/>
                  </a:lnSpc>
                  <a:spcAft>
                    <a:spcPts val="0"/>
                  </a:spcAft>
                </a:pPr>
                <a:r>
                  <a:rPr lang="en-US" sz="2400" b="1" dirty="0">
                    <a:solidFill>
                      <a:srgbClr val="358374"/>
                    </a:solidFill>
                  </a:rPr>
                  <a:t>Specifying </a:t>
                </a:r>
                <a14:m>
                  <m:oMath xmlns:m="http://schemas.openxmlformats.org/officeDocument/2006/math">
                    <m:r>
                      <a:rPr lang="en-US" sz="2400" b="1" i="1" dirty="0">
                        <a:solidFill>
                          <a:srgbClr val="358374"/>
                        </a:solidFill>
                        <a:latin typeface="Cambria Math" panose="02040503050406030204" pitchFamily="18" charset="0"/>
                      </a:rPr>
                      <m:t>𝒇</m:t>
                    </m:r>
                  </m:oMath>
                </a14:m>
                <a:r>
                  <a:rPr lang="en-US" sz="2400" b="1" dirty="0">
                    <a:solidFill>
                      <a:srgbClr val="358374"/>
                    </a:solidFill>
                  </a:rPr>
                  <a:t> requires exponentially many bits!</a:t>
                </a:r>
              </a:p>
            </p:txBody>
          </p:sp>
        </mc:Choice>
        <mc:Fallback xmlns="">
          <p:sp>
            <p:nvSpPr>
              <p:cNvPr id="8" name="TextBox 7">
                <a:extLst>
                  <a:ext uri="{FF2B5EF4-FFF2-40B4-BE49-F238E27FC236}">
                    <a16:creationId xmlns:a16="http://schemas.microsoft.com/office/drawing/2014/main" id="{91837C6B-BDBD-9AFD-D5F4-9B20C6F9AE4D}"/>
                  </a:ext>
                </a:extLst>
              </p:cNvPr>
              <p:cNvSpPr txBox="1">
                <a:spLocks noRot="1" noChangeAspect="1" noMove="1" noResize="1" noEditPoints="1" noAdjustHandles="1" noChangeArrowheads="1" noChangeShapeType="1" noTextEdit="1"/>
              </p:cNvSpPr>
              <p:nvPr/>
            </p:nvSpPr>
            <p:spPr>
              <a:xfrm>
                <a:off x="1233813" y="5661139"/>
                <a:ext cx="6094268" cy="505010"/>
              </a:xfrm>
              <a:prstGeom prst="rect">
                <a:avLst/>
              </a:prstGeom>
              <a:blipFill>
                <a:blip r:embed="rId10"/>
                <a:stretch>
                  <a:fillRect l="-1500" t="-1205" r="-100" b="-26506"/>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EE31FB2-F2CA-1234-1278-E4FA0FCEB742}"/>
              </a:ext>
            </a:extLst>
          </p:cNvPr>
          <p:cNvSpPr txBox="1"/>
          <p:nvPr/>
        </p:nvSpPr>
        <p:spPr>
          <a:xfrm>
            <a:off x="207025" y="6356350"/>
            <a:ext cx="2735056" cy="430887"/>
          </a:xfrm>
          <a:prstGeom prst="rect">
            <a:avLst/>
          </a:prstGeom>
          <a:noFill/>
        </p:spPr>
        <p:txBody>
          <a:bodyPr wrap="square" rtlCol="0">
            <a:spAutoFit/>
          </a:bodyPr>
          <a:lstStyle/>
          <a:p>
            <a:pPr algn="r"/>
            <a:r>
              <a:rPr lang="en-GB" sz="2200" dirty="0"/>
              <a:t>[Slide by </a:t>
            </a:r>
            <a:r>
              <a:rPr lang="en-GB" sz="2200" dirty="0">
                <a:hlinkClick r:id="rId11"/>
              </a:rPr>
              <a:t>C. Schaffner</a:t>
            </a:r>
            <a:r>
              <a:rPr lang="en-GB" sz="2200" dirty="0"/>
              <a:t>]</a:t>
            </a:r>
          </a:p>
        </p:txBody>
      </p:sp>
    </p:spTree>
    <p:extLst>
      <p:ext uri="{BB962C8B-B14F-4D97-AF65-F5344CB8AC3E}">
        <p14:creationId xmlns:p14="http://schemas.microsoft.com/office/powerpoint/2010/main" val="356909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38AF0DB-5473-FB8D-F12C-A3E936345CEC}"/>
              </a:ext>
            </a:extLst>
          </p:cNvPr>
          <p:cNvSpPr txBox="1"/>
          <p:nvPr/>
        </p:nvSpPr>
        <p:spPr>
          <a:xfrm>
            <a:off x="8837726" y="5778287"/>
            <a:ext cx="1159354" cy="338554"/>
          </a:xfrm>
          <a:prstGeom prst="rect">
            <a:avLst/>
          </a:prstGeom>
          <a:noFill/>
        </p:spPr>
        <p:txBody>
          <a:bodyPr wrap="square" rtlCol="0">
            <a:spAutoFit/>
          </a:bodyPr>
          <a:lstStyle/>
          <a:p>
            <a:pPr algn="ctr"/>
            <a:r>
              <a:rPr lang="en-GB" sz="1600" dirty="0"/>
              <a:t>break</a:t>
            </a: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is the random oracle model (ROM)?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3" name="Group 2">
            <a:extLst>
              <a:ext uri="{FF2B5EF4-FFF2-40B4-BE49-F238E27FC236}">
                <a16:creationId xmlns:a16="http://schemas.microsoft.com/office/drawing/2014/main" id="{F6103034-5CC6-049C-4E8D-0A65019F1272}"/>
              </a:ext>
            </a:extLst>
          </p:cNvPr>
          <p:cNvGrpSpPr/>
          <p:nvPr/>
        </p:nvGrpSpPr>
        <p:grpSpPr>
          <a:xfrm>
            <a:off x="7116032" y="4753084"/>
            <a:ext cx="1334022" cy="1355460"/>
            <a:chOff x="7185884" y="4578306"/>
            <a:chExt cx="1334022" cy="1355460"/>
          </a:xfrm>
        </p:grpSpPr>
        <p:sp>
          <p:nvSpPr>
            <p:cNvPr id="4" name="Rectangle: Rounded Corners 3">
              <a:extLst>
                <a:ext uri="{FF2B5EF4-FFF2-40B4-BE49-F238E27FC236}">
                  <a16:creationId xmlns:a16="http://schemas.microsoft.com/office/drawing/2014/main" id="{CC13FC48-CCEB-2E77-10B9-C7287F4AEFC5}"/>
                </a:ext>
              </a:extLst>
            </p:cNvPr>
            <p:cNvSpPr/>
            <p:nvPr/>
          </p:nvSpPr>
          <p:spPr>
            <a:xfrm>
              <a:off x="7185884" y="4587218"/>
              <a:ext cx="1334022" cy="1346548"/>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95F8145-9562-2C76-60B6-AEE59281F537}"/>
                </a:ext>
              </a:extLst>
            </p:cNvPr>
            <p:cNvSpPr txBox="1"/>
            <p:nvPr/>
          </p:nvSpPr>
          <p:spPr>
            <a:xfrm>
              <a:off x="7185884" y="4578306"/>
              <a:ext cx="1334022" cy="646331"/>
            </a:xfrm>
            <a:prstGeom prst="rect">
              <a:avLst/>
            </a:prstGeom>
            <a:noFill/>
          </p:spPr>
          <p:txBody>
            <a:bodyPr wrap="square">
              <a:spAutoFit/>
            </a:bodyPr>
            <a:lstStyle/>
            <a:p>
              <a:pPr algn="ctr"/>
              <a:r>
                <a:rPr lang="en-US" sz="1800" dirty="0"/>
                <a:t>Game G</a:t>
              </a:r>
            </a:p>
            <a:p>
              <a:pPr algn="ctr"/>
              <a:r>
                <a:rPr lang="en-US" dirty="0"/>
                <a:t>for design X</a:t>
              </a:r>
              <a:endParaRPr lang="en-GB" dirty="0"/>
            </a:p>
          </p:txBody>
        </p:sp>
      </p:grpSp>
      <p:grpSp>
        <p:nvGrpSpPr>
          <p:cNvPr id="6" name="Group 5">
            <a:extLst>
              <a:ext uri="{FF2B5EF4-FFF2-40B4-BE49-F238E27FC236}">
                <a16:creationId xmlns:a16="http://schemas.microsoft.com/office/drawing/2014/main" id="{0D8BB349-C75F-1552-8DFC-A85BED26FC9E}"/>
              </a:ext>
            </a:extLst>
          </p:cNvPr>
          <p:cNvGrpSpPr/>
          <p:nvPr/>
        </p:nvGrpSpPr>
        <p:grpSpPr>
          <a:xfrm>
            <a:off x="9964213" y="4763997"/>
            <a:ext cx="1454868" cy="1564473"/>
            <a:chOff x="9029418" y="4487009"/>
            <a:chExt cx="1454868" cy="1564473"/>
          </a:xfrm>
        </p:grpSpPr>
        <p:pic>
          <p:nvPicPr>
            <p:cNvPr id="8" name="Picture 7" descr="A black and white image of a hacker using a computer&#10;&#10;Description automatically generated with low confidence">
              <a:extLst>
                <a:ext uri="{FF2B5EF4-FFF2-40B4-BE49-F238E27FC236}">
                  <a16:creationId xmlns:a16="http://schemas.microsoft.com/office/drawing/2014/main" id="{0F91A23F-DD0B-3016-6374-F54C106F2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0" name="TextBox 9">
              <a:extLst>
                <a:ext uri="{FF2B5EF4-FFF2-40B4-BE49-F238E27FC236}">
                  <a16:creationId xmlns:a16="http://schemas.microsoft.com/office/drawing/2014/main" id="{6FC3CD08-1157-26BC-E32D-F5DCAD348279}"/>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11" name="Group 10">
            <a:extLst>
              <a:ext uri="{FF2B5EF4-FFF2-40B4-BE49-F238E27FC236}">
                <a16:creationId xmlns:a16="http://schemas.microsoft.com/office/drawing/2014/main" id="{8E3EE94A-7519-B110-6B26-F95BA360157D}"/>
              </a:ext>
            </a:extLst>
          </p:cNvPr>
          <p:cNvGrpSpPr/>
          <p:nvPr/>
        </p:nvGrpSpPr>
        <p:grpSpPr>
          <a:xfrm>
            <a:off x="8837726" y="5025354"/>
            <a:ext cx="1159354" cy="789017"/>
            <a:chOff x="7870064" y="4809996"/>
            <a:chExt cx="1159354" cy="789017"/>
          </a:xfrm>
        </p:grpSpPr>
        <p:cxnSp>
          <p:nvCxnSpPr>
            <p:cNvPr id="12" name="Straight Arrow Connector 11">
              <a:extLst>
                <a:ext uri="{FF2B5EF4-FFF2-40B4-BE49-F238E27FC236}">
                  <a16:creationId xmlns:a16="http://schemas.microsoft.com/office/drawing/2014/main" id="{A66E8340-5D8D-BC8C-16BE-52B64389F584}"/>
                </a:ext>
              </a:extLst>
            </p:cNvPr>
            <p:cNvCxnSpPr>
              <a:cxnSpLocks/>
            </p:cNvCxnSpPr>
            <p:nvPr/>
          </p:nvCxnSpPr>
          <p:spPr>
            <a:xfrm flipH="1">
              <a:off x="7870064" y="5599013"/>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79C1C9-9268-0081-E871-4D8DA058DE47}"/>
                </a:ext>
              </a:extLst>
            </p:cNvPr>
            <p:cNvSpPr txBox="1"/>
            <p:nvPr/>
          </p:nvSpPr>
          <p:spPr>
            <a:xfrm>
              <a:off x="7870064" y="4809996"/>
              <a:ext cx="1159354" cy="584775"/>
            </a:xfrm>
            <a:prstGeom prst="rect">
              <a:avLst/>
            </a:prstGeom>
            <a:noFill/>
          </p:spPr>
          <p:txBody>
            <a:bodyPr wrap="square" rtlCol="0">
              <a:spAutoFit/>
            </a:bodyPr>
            <a:lstStyle/>
            <a:p>
              <a:pPr algn="ctr"/>
              <a:r>
                <a:rPr lang="en-GB" sz="1600" dirty="0"/>
                <a:t>X-instance</a:t>
              </a:r>
            </a:p>
          </p:txBody>
        </p:sp>
      </p:grpSp>
      <p:pic>
        <p:nvPicPr>
          <p:cNvPr id="22" name="Picture 21" descr="A person sitting on a stool&#10;&#10;Description automatically generated with medium confidence">
            <a:extLst>
              <a:ext uri="{FF2B5EF4-FFF2-40B4-BE49-F238E27FC236}">
                <a16:creationId xmlns:a16="http://schemas.microsoft.com/office/drawing/2014/main" id="{33855C96-4EC2-B183-A7FA-28E8C5937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cxnSp>
        <p:nvCxnSpPr>
          <p:cNvPr id="26" name="Straight Arrow Connector 25">
            <a:extLst>
              <a:ext uri="{FF2B5EF4-FFF2-40B4-BE49-F238E27FC236}">
                <a16:creationId xmlns:a16="http://schemas.microsoft.com/office/drawing/2014/main" id="{2E8C1764-B5CF-6725-1CD8-7F3A2715AE4E}"/>
              </a:ext>
            </a:extLst>
          </p:cNvPr>
          <p:cNvCxnSpPr/>
          <p:nvPr/>
        </p:nvCxnSpPr>
        <p:spPr>
          <a:xfrm>
            <a:off x="8837726" y="5292575"/>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1BA864F-0A4C-4A10-A471-E78D301AAFA8}"/>
              </a:ext>
            </a:extLst>
          </p:cNvPr>
          <p:cNvGrpSpPr/>
          <p:nvPr/>
        </p:nvGrpSpPr>
        <p:grpSpPr>
          <a:xfrm rot="19461684">
            <a:off x="8258050" y="4281373"/>
            <a:ext cx="1159354" cy="114471"/>
            <a:chOff x="5956678" y="4150415"/>
            <a:chExt cx="1159354" cy="114471"/>
          </a:xfrm>
        </p:grpSpPr>
        <p:cxnSp>
          <p:nvCxnSpPr>
            <p:cNvPr id="29" name="Straight Arrow Connector 28">
              <a:extLst>
                <a:ext uri="{FF2B5EF4-FFF2-40B4-BE49-F238E27FC236}">
                  <a16:creationId xmlns:a16="http://schemas.microsoft.com/office/drawing/2014/main" id="{8F61C93E-633D-DDC9-A971-139FD9404A4F}"/>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6DDFAC-E887-E098-9E9A-319E878FC0B8}"/>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A00E987-A941-A7EB-F328-364C8B5C1E1E}"/>
              </a:ext>
            </a:extLst>
          </p:cNvPr>
          <p:cNvGrpSpPr/>
          <p:nvPr/>
        </p:nvGrpSpPr>
        <p:grpSpPr>
          <a:xfrm rot="3805051">
            <a:off x="10165291" y="4428906"/>
            <a:ext cx="840364" cy="90291"/>
            <a:chOff x="5956678" y="4150415"/>
            <a:chExt cx="1159354" cy="114471"/>
          </a:xfrm>
        </p:grpSpPr>
        <p:cxnSp>
          <p:nvCxnSpPr>
            <p:cNvPr id="34" name="Straight Arrow Connector 33">
              <a:extLst>
                <a:ext uri="{FF2B5EF4-FFF2-40B4-BE49-F238E27FC236}">
                  <a16:creationId xmlns:a16="http://schemas.microsoft.com/office/drawing/2014/main" id="{84F2E65C-6E42-01F0-D21F-B6DCE1B8CDD3}"/>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63F924F-C5C7-7088-A3AB-4ED5A330EB02}"/>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4C43322-463E-EDA7-3F4B-4DD937A2A742}"/>
                  </a:ext>
                </a:extLst>
              </p:cNvPr>
              <p:cNvSpPr txBox="1"/>
              <p:nvPr/>
            </p:nvSpPr>
            <p:spPr>
              <a:xfrm>
                <a:off x="9613942" y="1726772"/>
                <a:ext cx="1344245"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sz="1800" i="1" smtClean="0">
                        <a:solidFill>
                          <a:srgbClr val="F16722"/>
                        </a:solidFill>
                        <a:latin typeface="Cambria Math" panose="02040503050406030204" pitchFamily="18" charset="0"/>
                      </a:rPr>
                      <m:t>𝑓</m:t>
                    </m:r>
                  </m:oMath>
                </a14:m>
                <a:endParaRPr lang="en-GB" dirty="0"/>
              </a:p>
            </p:txBody>
          </p:sp>
        </mc:Choice>
        <mc:Fallback xmlns="">
          <p:sp>
            <p:nvSpPr>
              <p:cNvPr id="38" name="TextBox 37">
                <a:extLst>
                  <a:ext uri="{FF2B5EF4-FFF2-40B4-BE49-F238E27FC236}">
                    <a16:creationId xmlns:a16="http://schemas.microsoft.com/office/drawing/2014/main" id="{B4C43322-463E-EDA7-3F4B-4DD937A2A742}"/>
                  </a:ext>
                </a:extLst>
              </p:cNvPr>
              <p:cNvSpPr txBox="1">
                <a:spLocks noRot="1" noChangeAspect="1" noMove="1" noResize="1" noEditPoints="1" noAdjustHandles="1" noChangeArrowheads="1" noChangeShapeType="1" noTextEdit="1"/>
              </p:cNvSpPr>
              <p:nvPr/>
            </p:nvSpPr>
            <p:spPr>
              <a:xfrm>
                <a:off x="9613942" y="1726772"/>
                <a:ext cx="1344245" cy="369332"/>
              </a:xfrm>
              <a:prstGeom prst="rect">
                <a:avLst/>
              </a:prstGeom>
              <a:blipFill>
                <a:blip r:embed="rId6"/>
                <a:stretch>
                  <a:fillRect l="-1810"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041E6AA-E949-81C6-7E47-5B273613BA86}"/>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13" name="TextBox 12">
                <a:extLst>
                  <a:ext uri="{FF2B5EF4-FFF2-40B4-BE49-F238E27FC236}">
                    <a16:creationId xmlns:a16="http://schemas.microsoft.com/office/drawing/2014/main" id="{C041E6AA-E949-81C6-7E47-5B273613BA86}"/>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7"/>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5BCB7A0-6EF9-646B-FFC1-F598E45F9284}"/>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14" name="TextBox 13">
                <a:extLst>
                  <a:ext uri="{FF2B5EF4-FFF2-40B4-BE49-F238E27FC236}">
                    <a16:creationId xmlns:a16="http://schemas.microsoft.com/office/drawing/2014/main" id="{A5BCB7A0-6EF9-646B-FFC1-F598E45F9284}"/>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8"/>
                <a:stretch>
                  <a:fillRect l="-6000" r="-22000" b="-1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25F4F2A-3846-2C5F-F995-BBDE3C48190F}"/>
                  </a:ext>
                </a:extLst>
              </p:cNvPr>
              <p:cNvSpPr txBox="1"/>
              <p:nvPr/>
            </p:nvSpPr>
            <p:spPr>
              <a:xfrm>
                <a:off x="1233813" y="1628384"/>
                <a:ext cx="4232830" cy="1559851"/>
              </a:xfrm>
              <a:prstGeom prst="rect">
                <a:avLst/>
              </a:prstGeom>
              <a:noFill/>
            </p:spPr>
            <p:txBody>
              <a:bodyPr wrap="square" rtlCol="0">
                <a:spAutoFit/>
              </a:bodyPr>
              <a:lstStyle/>
              <a:p>
                <a:pPr fontAlgn="auto">
                  <a:lnSpc>
                    <a:spcPct val="120000"/>
                  </a:lnSpc>
                  <a:spcAft>
                    <a:spcPts val="0"/>
                  </a:spcAft>
                </a:pPr>
                <a:r>
                  <a:rPr lang="en-US" sz="2400" b="1" dirty="0">
                    <a:solidFill>
                      <a:srgbClr val="358374"/>
                    </a:solidFill>
                  </a:rPr>
                  <a:t>Heuristic</a:t>
                </a:r>
                <a:r>
                  <a:rPr lang="en-US" sz="2400" dirty="0"/>
                  <a:t>: Replace hash function</a:t>
                </a:r>
              </a:p>
              <a:p>
                <a:pPr fontAlgn="auto">
                  <a:lnSpc>
                    <a:spcPct val="120000"/>
                  </a:lnSpc>
                  <a:spcAft>
                    <a:spcPts val="0"/>
                  </a:spcAft>
                </a:pPr>
                <a:r>
                  <a:rPr lang="en-US" sz="2400" dirty="0"/>
                  <a:t>with ‘oracle box’ for</a:t>
                </a:r>
              </a:p>
              <a:p>
                <a:pPr fontAlgn="auto">
                  <a:lnSpc>
                    <a:spcPct val="120000"/>
                  </a:lnSpc>
                  <a:spcAft>
                    <a:spcPts val="0"/>
                  </a:spcAft>
                </a:pPr>
                <a:r>
                  <a:rPr lang="en-US" sz="2400" dirty="0"/>
                  <a:t>random </a:t>
                </a:r>
                <a14:m>
                  <m:oMath xmlns:m="http://schemas.openxmlformats.org/officeDocument/2006/math">
                    <m:r>
                      <a:rPr lang="en-US" sz="2400" i="1" smtClean="0">
                        <a:solidFill>
                          <a:srgbClr val="F16722"/>
                        </a:solidFill>
                        <a:latin typeface="Cambria Math" panose="02040503050406030204" pitchFamily="18" charset="0"/>
                      </a:rPr>
                      <m:t>𝑓</m:t>
                    </m:r>
                    <m:r>
                      <a:rPr lang="en-US" sz="2400" i="1" smtClean="0">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en-US" sz="2400" i="1">
                            <a:solidFill>
                              <a:srgbClr val="F16722"/>
                            </a:solidFill>
                            <a:latin typeface="Cambria Math" panose="02040503050406030204" pitchFamily="18" charset="0"/>
                          </a:rPr>
                          <m:t>𝑛</m:t>
                        </m:r>
                      </m:sup>
                    </m:sSup>
                    <m:r>
                      <a:rPr lang="en-US" sz="2400" i="1">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de-DE" sz="2400" i="1">
                            <a:solidFill>
                              <a:srgbClr val="F16722"/>
                            </a:solidFill>
                            <a:latin typeface="Cambria Math" panose="02040503050406030204" pitchFamily="18" charset="0"/>
                          </a:rPr>
                          <m:t>𝑚</m:t>
                        </m:r>
                      </m:sup>
                    </m:sSup>
                  </m:oMath>
                </a14:m>
                <a:r>
                  <a:rPr lang="en-US" sz="2400" dirty="0"/>
                  <a:t> </a:t>
                </a:r>
              </a:p>
              <a:p>
                <a:pPr fontAlgn="auto">
                  <a:lnSpc>
                    <a:spcPct val="120000"/>
                  </a:lnSpc>
                  <a:spcAft>
                    <a:spcPts val="0"/>
                  </a:spcAft>
                </a:pPr>
                <a:endParaRPr lang="en-US" sz="800" dirty="0"/>
              </a:p>
            </p:txBody>
          </p:sp>
        </mc:Choice>
        <mc:Fallback>
          <p:sp>
            <p:nvSpPr>
              <p:cNvPr id="16" name="TextBox 15">
                <a:extLst>
                  <a:ext uri="{FF2B5EF4-FFF2-40B4-BE49-F238E27FC236}">
                    <a16:creationId xmlns:a16="http://schemas.microsoft.com/office/drawing/2014/main" id="{D25F4F2A-3846-2C5F-F995-BBDE3C48190F}"/>
                  </a:ext>
                </a:extLst>
              </p:cNvPr>
              <p:cNvSpPr txBox="1">
                <a:spLocks noRot="1" noChangeAspect="1" noMove="1" noResize="1" noEditPoints="1" noAdjustHandles="1" noChangeArrowheads="1" noChangeShapeType="1" noTextEdit="1"/>
              </p:cNvSpPr>
              <p:nvPr/>
            </p:nvSpPr>
            <p:spPr>
              <a:xfrm>
                <a:off x="1233813" y="1628384"/>
                <a:ext cx="4232830" cy="1559851"/>
              </a:xfrm>
              <a:prstGeom prst="rect">
                <a:avLst/>
              </a:prstGeom>
              <a:blipFill>
                <a:blip r:embed="rId9"/>
                <a:stretch>
                  <a:fillRect l="-2158" t="-391" r="-7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E2A7869-4D6C-A8D4-2408-BBA30E1ADC37}"/>
                  </a:ext>
                </a:extLst>
              </p:cNvPr>
              <p:cNvSpPr txBox="1"/>
              <p:nvPr/>
            </p:nvSpPr>
            <p:spPr>
              <a:xfrm>
                <a:off x="8629309" y="380622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17" name="TextBox 16">
                <a:extLst>
                  <a:ext uri="{FF2B5EF4-FFF2-40B4-BE49-F238E27FC236}">
                    <a16:creationId xmlns:a16="http://schemas.microsoft.com/office/drawing/2014/main" id="{0E2A7869-4D6C-A8D4-2408-BBA30E1ADC37}"/>
                  </a:ext>
                </a:extLst>
              </p:cNvPr>
              <p:cNvSpPr txBox="1">
                <a:spLocks noRot="1" noChangeAspect="1" noMove="1" noResize="1" noEditPoints="1" noAdjustHandles="1" noChangeArrowheads="1" noChangeShapeType="1" noTextEdit="1"/>
              </p:cNvSpPr>
              <p:nvPr/>
            </p:nvSpPr>
            <p:spPr>
              <a:xfrm>
                <a:off x="8629309" y="3806223"/>
                <a:ext cx="326274" cy="461665"/>
              </a:xfrm>
              <a:prstGeom prst="rect">
                <a:avLst/>
              </a:prstGeom>
              <a:blipFill>
                <a:blip r:embed="rId10"/>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9E48109-1E3D-090B-BE58-79447D16C94F}"/>
                  </a:ext>
                </a:extLst>
              </p:cNvPr>
              <p:cNvSpPr txBox="1"/>
              <p:nvPr/>
            </p:nvSpPr>
            <p:spPr>
              <a:xfrm>
                <a:off x="8852997" y="4259274"/>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18" name="TextBox 17">
                <a:extLst>
                  <a:ext uri="{FF2B5EF4-FFF2-40B4-BE49-F238E27FC236}">
                    <a16:creationId xmlns:a16="http://schemas.microsoft.com/office/drawing/2014/main" id="{19E48109-1E3D-090B-BE58-79447D16C94F}"/>
                  </a:ext>
                </a:extLst>
              </p:cNvPr>
              <p:cNvSpPr txBox="1">
                <a:spLocks noRot="1" noChangeAspect="1" noMove="1" noResize="1" noEditPoints="1" noAdjustHandles="1" noChangeArrowheads="1" noChangeShapeType="1" noTextEdit="1"/>
              </p:cNvSpPr>
              <p:nvPr/>
            </p:nvSpPr>
            <p:spPr>
              <a:xfrm>
                <a:off x="8852997" y="4259274"/>
                <a:ext cx="308351" cy="461665"/>
              </a:xfrm>
              <a:prstGeom prst="rect">
                <a:avLst/>
              </a:prstGeom>
              <a:blipFill>
                <a:blip r:embed="rId11"/>
                <a:stretch>
                  <a:fillRect l="-5882" r="-19608" b="-10667"/>
                </a:stretch>
              </a:blipFill>
            </p:spPr>
            <p:txBody>
              <a:bodyPr/>
              <a:lstStyle/>
              <a:p>
                <a:r>
                  <a:rPr lang="en-GB">
                    <a:noFill/>
                  </a:rPr>
                  <a:t> </a:t>
                </a:r>
              </a:p>
            </p:txBody>
          </p:sp>
        </mc:Fallback>
      </mc:AlternateContent>
    </p:spTree>
    <p:extLst>
      <p:ext uri="{BB962C8B-B14F-4D97-AF65-F5344CB8AC3E}">
        <p14:creationId xmlns:p14="http://schemas.microsoft.com/office/powerpoint/2010/main" val="247413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is the random oracle model (ROM)?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6" name="Group 5">
            <a:extLst>
              <a:ext uri="{FF2B5EF4-FFF2-40B4-BE49-F238E27FC236}">
                <a16:creationId xmlns:a16="http://schemas.microsoft.com/office/drawing/2014/main" id="{0D8BB349-C75F-1552-8DFC-A85BED26FC9E}"/>
              </a:ext>
            </a:extLst>
          </p:cNvPr>
          <p:cNvGrpSpPr/>
          <p:nvPr/>
        </p:nvGrpSpPr>
        <p:grpSpPr>
          <a:xfrm>
            <a:off x="9964213" y="4763997"/>
            <a:ext cx="1454868" cy="1564473"/>
            <a:chOff x="9029418" y="4487009"/>
            <a:chExt cx="1454868" cy="1564473"/>
          </a:xfrm>
        </p:grpSpPr>
        <p:pic>
          <p:nvPicPr>
            <p:cNvPr id="8" name="Picture 7" descr="A black and white image of a hacker using a computer&#10;&#10;Description automatically generated with low confidence">
              <a:extLst>
                <a:ext uri="{FF2B5EF4-FFF2-40B4-BE49-F238E27FC236}">
                  <a16:creationId xmlns:a16="http://schemas.microsoft.com/office/drawing/2014/main" id="{0F91A23F-DD0B-3016-6374-F54C106F2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0" name="TextBox 9">
              <a:extLst>
                <a:ext uri="{FF2B5EF4-FFF2-40B4-BE49-F238E27FC236}">
                  <a16:creationId xmlns:a16="http://schemas.microsoft.com/office/drawing/2014/main" id="{6FC3CD08-1157-26BC-E32D-F5DCAD348279}"/>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22" name="Picture 21" descr="A person sitting on a stool&#10;&#10;Description automatically generated with medium confidence">
            <a:extLst>
              <a:ext uri="{FF2B5EF4-FFF2-40B4-BE49-F238E27FC236}">
                <a16:creationId xmlns:a16="http://schemas.microsoft.com/office/drawing/2014/main" id="{33855C96-4EC2-B183-A7FA-28E8C5937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grpSp>
        <p:nvGrpSpPr>
          <p:cNvPr id="33" name="Group 32">
            <a:extLst>
              <a:ext uri="{FF2B5EF4-FFF2-40B4-BE49-F238E27FC236}">
                <a16:creationId xmlns:a16="http://schemas.microsoft.com/office/drawing/2014/main" id="{7A00E987-A941-A7EB-F328-364C8B5C1E1E}"/>
              </a:ext>
            </a:extLst>
          </p:cNvPr>
          <p:cNvGrpSpPr/>
          <p:nvPr/>
        </p:nvGrpSpPr>
        <p:grpSpPr>
          <a:xfrm rot="3805051">
            <a:off x="10165291" y="4428906"/>
            <a:ext cx="840364" cy="90291"/>
            <a:chOff x="5956678" y="4150415"/>
            <a:chExt cx="1159354" cy="114471"/>
          </a:xfrm>
        </p:grpSpPr>
        <p:cxnSp>
          <p:nvCxnSpPr>
            <p:cNvPr id="34" name="Straight Arrow Connector 33">
              <a:extLst>
                <a:ext uri="{FF2B5EF4-FFF2-40B4-BE49-F238E27FC236}">
                  <a16:creationId xmlns:a16="http://schemas.microsoft.com/office/drawing/2014/main" id="{84F2E65C-6E42-01F0-D21F-B6DCE1B8CDD3}"/>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63F924F-C5C7-7088-A3AB-4ED5A330EB02}"/>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8DE9F84-277F-46CA-3440-F8F36457E281}"/>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14" name="TextBox 13">
                <a:extLst>
                  <a:ext uri="{FF2B5EF4-FFF2-40B4-BE49-F238E27FC236}">
                    <a16:creationId xmlns:a16="http://schemas.microsoft.com/office/drawing/2014/main" id="{08DE9F84-277F-46CA-3440-F8F36457E281}"/>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5"/>
                <a:stretch>
                  <a:fillRect r="-18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C4469D4-350F-66AD-E81D-4980C345B317}"/>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17" name="TextBox 16">
                <a:extLst>
                  <a:ext uri="{FF2B5EF4-FFF2-40B4-BE49-F238E27FC236}">
                    <a16:creationId xmlns:a16="http://schemas.microsoft.com/office/drawing/2014/main" id="{EC4469D4-350F-66AD-E81D-4980C345B317}"/>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6"/>
                <a:stretch>
                  <a:fillRect l="-6000" r="-22000" b="-10526"/>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08906DB7-4CB9-176C-C239-0DEF8D330927}"/>
              </a:ext>
            </a:extLst>
          </p:cNvPr>
          <p:cNvGrpSpPr/>
          <p:nvPr/>
        </p:nvGrpSpPr>
        <p:grpSpPr>
          <a:xfrm>
            <a:off x="9964213" y="4767100"/>
            <a:ext cx="1454868" cy="1564473"/>
            <a:chOff x="9029418" y="4487009"/>
            <a:chExt cx="1454868" cy="1564473"/>
          </a:xfrm>
        </p:grpSpPr>
        <p:pic>
          <p:nvPicPr>
            <p:cNvPr id="16" name="Picture 15" descr="A black and white image of a hacker using a computer&#10;&#10;Description automatically generated with low confidence">
              <a:extLst>
                <a:ext uri="{FF2B5EF4-FFF2-40B4-BE49-F238E27FC236}">
                  <a16:creationId xmlns:a16="http://schemas.microsoft.com/office/drawing/2014/main" id="{7C3F973D-9B88-FCEC-2FD4-2123D0D6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8" name="TextBox 17">
              <a:extLst>
                <a:ext uri="{FF2B5EF4-FFF2-40B4-BE49-F238E27FC236}">
                  <a16:creationId xmlns:a16="http://schemas.microsoft.com/office/drawing/2014/main" id="{50B1DCC4-188D-5F42-B284-7BD3F0F12240}"/>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49" name="Group 48">
            <a:extLst>
              <a:ext uri="{FF2B5EF4-FFF2-40B4-BE49-F238E27FC236}">
                <a16:creationId xmlns:a16="http://schemas.microsoft.com/office/drawing/2014/main" id="{571CFAC4-DD0F-B4C4-869D-7DFA7428693C}"/>
              </a:ext>
            </a:extLst>
          </p:cNvPr>
          <p:cNvGrpSpPr/>
          <p:nvPr/>
        </p:nvGrpSpPr>
        <p:grpSpPr>
          <a:xfrm>
            <a:off x="6467707" y="1363487"/>
            <a:ext cx="5558216" cy="4868611"/>
            <a:chOff x="7163643" y="2632111"/>
            <a:chExt cx="1356263" cy="3301656"/>
          </a:xfrm>
        </p:grpSpPr>
        <p:sp>
          <p:nvSpPr>
            <p:cNvPr id="50" name="TextBox 49">
              <a:extLst>
                <a:ext uri="{FF2B5EF4-FFF2-40B4-BE49-F238E27FC236}">
                  <a16:creationId xmlns:a16="http://schemas.microsoft.com/office/drawing/2014/main" id="{BB82F2B4-9130-DC9C-89C5-28758D1AAA2C}"/>
                </a:ext>
              </a:extLst>
            </p:cNvPr>
            <p:cNvSpPr txBox="1"/>
            <p:nvPr/>
          </p:nvSpPr>
          <p:spPr>
            <a:xfrm>
              <a:off x="7163643" y="2632111"/>
              <a:ext cx="1334022" cy="322729"/>
            </a:xfrm>
            <a:prstGeom prst="rect">
              <a:avLst/>
            </a:prstGeom>
            <a:noFill/>
          </p:spPr>
          <p:txBody>
            <a:bodyPr wrap="square">
              <a:spAutoFit/>
            </a:bodyPr>
            <a:lstStyle/>
            <a:p>
              <a:pPr algn="ctr"/>
              <a:r>
                <a:rPr lang="en-US" sz="2400" dirty="0">
                  <a:solidFill>
                    <a:srgbClr val="358374"/>
                  </a:solidFill>
                </a:rPr>
                <a:t>Reduction </a:t>
              </a:r>
              <a:r>
                <a:rPr lang="en-US" sz="2400" i="1" dirty="0">
                  <a:solidFill>
                    <a:srgbClr val="358374"/>
                  </a:solidFill>
                </a:rPr>
                <a:t>B</a:t>
              </a:r>
              <a:endParaRPr lang="en-GB" sz="2400" i="1" dirty="0">
                <a:solidFill>
                  <a:srgbClr val="358374"/>
                </a:solidFill>
              </a:endParaRPr>
            </a:p>
          </p:txBody>
        </p:sp>
        <p:sp>
          <p:nvSpPr>
            <p:cNvPr id="51" name="Rectangle: Rounded Corners 50">
              <a:extLst>
                <a:ext uri="{FF2B5EF4-FFF2-40B4-BE49-F238E27FC236}">
                  <a16:creationId xmlns:a16="http://schemas.microsoft.com/office/drawing/2014/main" id="{50023C1E-A0CD-D437-65F4-3BFF419B4D73}"/>
                </a:ext>
              </a:extLst>
            </p:cNvPr>
            <p:cNvSpPr/>
            <p:nvPr/>
          </p:nvSpPr>
          <p:spPr>
            <a:xfrm>
              <a:off x="7185884" y="2637614"/>
              <a:ext cx="1334022" cy="3296153"/>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B05F8CE-14E4-D3D5-403D-8A03A47FE397}"/>
                  </a:ext>
                </a:extLst>
              </p:cNvPr>
              <p:cNvSpPr txBox="1"/>
              <p:nvPr/>
            </p:nvSpPr>
            <p:spPr>
              <a:xfrm>
                <a:off x="9613942" y="1726772"/>
                <a:ext cx="1344245"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sz="1800" i="1" smtClean="0">
                        <a:solidFill>
                          <a:srgbClr val="F16722"/>
                        </a:solidFill>
                        <a:latin typeface="Cambria Math" panose="02040503050406030204" pitchFamily="18" charset="0"/>
                      </a:rPr>
                      <m:t>𝑓</m:t>
                    </m:r>
                  </m:oMath>
                </a14:m>
                <a:endParaRPr lang="en-GB" dirty="0"/>
              </a:p>
            </p:txBody>
          </p:sp>
        </mc:Choice>
        <mc:Fallback xmlns="">
          <p:sp>
            <p:nvSpPr>
              <p:cNvPr id="53" name="TextBox 52">
                <a:extLst>
                  <a:ext uri="{FF2B5EF4-FFF2-40B4-BE49-F238E27FC236}">
                    <a16:creationId xmlns:a16="http://schemas.microsoft.com/office/drawing/2014/main" id="{CB05F8CE-14E4-D3D5-403D-8A03A47FE397}"/>
                  </a:ext>
                </a:extLst>
              </p:cNvPr>
              <p:cNvSpPr txBox="1">
                <a:spLocks noRot="1" noChangeAspect="1" noMove="1" noResize="1" noEditPoints="1" noAdjustHandles="1" noChangeArrowheads="1" noChangeShapeType="1" noTextEdit="1"/>
              </p:cNvSpPr>
              <p:nvPr/>
            </p:nvSpPr>
            <p:spPr>
              <a:xfrm>
                <a:off x="9613942" y="1726772"/>
                <a:ext cx="1344245" cy="369332"/>
              </a:xfrm>
              <a:prstGeom prst="rect">
                <a:avLst/>
              </a:prstGeom>
              <a:blipFill>
                <a:blip r:embed="rId7"/>
                <a:stretch>
                  <a:fillRect l="-1810"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7B30F62-6476-297B-02EC-0893C8B2CE65}"/>
                  </a:ext>
                </a:extLst>
              </p:cNvPr>
              <p:cNvSpPr txBox="1"/>
              <p:nvPr/>
            </p:nvSpPr>
            <p:spPr>
              <a:xfrm>
                <a:off x="1233813" y="1628384"/>
                <a:ext cx="4232830" cy="1559851"/>
              </a:xfrm>
              <a:prstGeom prst="rect">
                <a:avLst/>
              </a:prstGeom>
              <a:noFill/>
            </p:spPr>
            <p:txBody>
              <a:bodyPr wrap="square" rtlCol="0">
                <a:spAutoFit/>
              </a:bodyPr>
              <a:lstStyle/>
              <a:p>
                <a:pPr fontAlgn="auto">
                  <a:lnSpc>
                    <a:spcPct val="120000"/>
                  </a:lnSpc>
                  <a:spcAft>
                    <a:spcPts val="0"/>
                  </a:spcAft>
                </a:pPr>
                <a:r>
                  <a:rPr lang="en-US" sz="2400" b="1" dirty="0">
                    <a:solidFill>
                      <a:srgbClr val="358374"/>
                    </a:solidFill>
                  </a:rPr>
                  <a:t>Heuristic</a:t>
                </a:r>
                <a:r>
                  <a:rPr lang="en-US" sz="2400" dirty="0"/>
                  <a:t>: Replace hash function</a:t>
                </a:r>
              </a:p>
              <a:p>
                <a:pPr fontAlgn="auto">
                  <a:lnSpc>
                    <a:spcPct val="120000"/>
                  </a:lnSpc>
                  <a:spcAft>
                    <a:spcPts val="0"/>
                  </a:spcAft>
                </a:pPr>
                <a:r>
                  <a:rPr lang="en-US" sz="2400" dirty="0"/>
                  <a:t>with ‘oracle box’ for</a:t>
                </a:r>
              </a:p>
              <a:p>
                <a:pPr fontAlgn="auto">
                  <a:lnSpc>
                    <a:spcPct val="120000"/>
                  </a:lnSpc>
                  <a:spcAft>
                    <a:spcPts val="0"/>
                  </a:spcAft>
                </a:pPr>
                <a:r>
                  <a:rPr lang="en-US" sz="2400" dirty="0"/>
                  <a:t>random </a:t>
                </a:r>
                <a14:m>
                  <m:oMath xmlns:m="http://schemas.openxmlformats.org/officeDocument/2006/math">
                    <m:r>
                      <a:rPr lang="en-US" sz="2400" i="1" smtClean="0">
                        <a:solidFill>
                          <a:srgbClr val="F16722"/>
                        </a:solidFill>
                        <a:latin typeface="Cambria Math" panose="02040503050406030204" pitchFamily="18" charset="0"/>
                      </a:rPr>
                      <m:t>𝑓</m:t>
                    </m:r>
                    <m:r>
                      <a:rPr lang="en-US" sz="2400" i="1" smtClean="0">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en-US" sz="2400" i="1">
                            <a:solidFill>
                              <a:srgbClr val="F16722"/>
                            </a:solidFill>
                            <a:latin typeface="Cambria Math" panose="02040503050406030204" pitchFamily="18" charset="0"/>
                          </a:rPr>
                          <m:t>𝑛</m:t>
                        </m:r>
                      </m:sup>
                    </m:sSup>
                    <m:r>
                      <a:rPr lang="en-US" sz="2400" i="1">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de-DE" sz="2400" i="1">
                            <a:solidFill>
                              <a:srgbClr val="F16722"/>
                            </a:solidFill>
                            <a:latin typeface="Cambria Math" panose="02040503050406030204" pitchFamily="18" charset="0"/>
                          </a:rPr>
                          <m:t>𝑚</m:t>
                        </m:r>
                      </m:sup>
                    </m:sSup>
                  </m:oMath>
                </a14:m>
                <a:r>
                  <a:rPr lang="en-US" sz="2400" dirty="0"/>
                  <a:t> </a:t>
                </a:r>
              </a:p>
              <a:p>
                <a:pPr fontAlgn="auto">
                  <a:lnSpc>
                    <a:spcPct val="120000"/>
                  </a:lnSpc>
                  <a:spcAft>
                    <a:spcPts val="0"/>
                  </a:spcAft>
                </a:pPr>
                <a:endParaRPr lang="en-US" sz="800" dirty="0"/>
              </a:p>
            </p:txBody>
          </p:sp>
        </mc:Choice>
        <mc:Fallback>
          <p:sp>
            <p:nvSpPr>
              <p:cNvPr id="3" name="TextBox 2">
                <a:extLst>
                  <a:ext uri="{FF2B5EF4-FFF2-40B4-BE49-F238E27FC236}">
                    <a16:creationId xmlns:a16="http://schemas.microsoft.com/office/drawing/2014/main" id="{77B30F62-6476-297B-02EC-0893C8B2CE65}"/>
                  </a:ext>
                </a:extLst>
              </p:cNvPr>
              <p:cNvSpPr txBox="1">
                <a:spLocks noRot="1" noChangeAspect="1" noMove="1" noResize="1" noEditPoints="1" noAdjustHandles="1" noChangeArrowheads="1" noChangeShapeType="1" noTextEdit="1"/>
              </p:cNvSpPr>
              <p:nvPr/>
            </p:nvSpPr>
            <p:spPr>
              <a:xfrm>
                <a:off x="1233813" y="1628384"/>
                <a:ext cx="4232830" cy="1559851"/>
              </a:xfrm>
              <a:prstGeom prst="rect">
                <a:avLst/>
              </a:prstGeom>
              <a:blipFill>
                <a:blip r:embed="rId8"/>
                <a:stretch>
                  <a:fillRect l="-2158" t="-391" r="-7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E56B48A-9AA4-E743-0550-21109B5631DC}"/>
                  </a:ext>
                </a:extLst>
              </p:cNvPr>
              <p:cNvSpPr txBox="1"/>
              <p:nvPr/>
            </p:nvSpPr>
            <p:spPr>
              <a:xfrm>
                <a:off x="1233813" y="3472207"/>
                <a:ext cx="4114800" cy="949171"/>
              </a:xfrm>
              <a:prstGeom prst="rect">
                <a:avLst/>
              </a:prstGeom>
              <a:noFill/>
            </p:spPr>
            <p:txBody>
              <a:bodyPr wrap="square">
                <a:spAutoFit/>
              </a:bodyPr>
              <a:lstStyle/>
              <a:p>
                <a:pPr fontAlgn="auto">
                  <a:lnSpc>
                    <a:spcPct val="120000"/>
                  </a:lnSpc>
                  <a:spcAft>
                    <a:spcPts val="0"/>
                  </a:spcAft>
                </a:pPr>
                <a:r>
                  <a:rPr lang="en-US" sz="2400" b="1" dirty="0">
                    <a:solidFill>
                      <a:srgbClr val="358374"/>
                    </a:solidFill>
                  </a:rPr>
                  <a:t>Specifying </a:t>
                </a:r>
                <a14:m>
                  <m:oMath xmlns:m="http://schemas.openxmlformats.org/officeDocument/2006/math">
                    <m:r>
                      <a:rPr lang="en-US" sz="2400" b="1" i="1" dirty="0">
                        <a:solidFill>
                          <a:srgbClr val="358374"/>
                        </a:solidFill>
                        <a:latin typeface="Cambria Math" panose="02040503050406030204" pitchFamily="18" charset="0"/>
                      </a:rPr>
                      <m:t>𝒇</m:t>
                    </m:r>
                  </m:oMath>
                </a14:m>
                <a:r>
                  <a:rPr lang="en-US" sz="2400" b="1" dirty="0">
                    <a:solidFill>
                      <a:srgbClr val="358374"/>
                    </a:solidFill>
                  </a:rPr>
                  <a:t> requires</a:t>
                </a:r>
              </a:p>
              <a:p>
                <a:pPr fontAlgn="auto">
                  <a:lnSpc>
                    <a:spcPct val="120000"/>
                  </a:lnSpc>
                  <a:spcAft>
                    <a:spcPts val="0"/>
                  </a:spcAft>
                </a:pPr>
                <a:r>
                  <a:rPr lang="en-US" sz="2400" b="1" dirty="0">
                    <a:solidFill>
                      <a:srgbClr val="358374"/>
                    </a:solidFill>
                  </a:rPr>
                  <a:t>exponentially many bits!</a:t>
                </a:r>
              </a:p>
            </p:txBody>
          </p:sp>
        </mc:Choice>
        <mc:Fallback>
          <p:sp>
            <p:nvSpPr>
              <p:cNvPr id="4" name="TextBox 3">
                <a:extLst>
                  <a:ext uri="{FF2B5EF4-FFF2-40B4-BE49-F238E27FC236}">
                    <a16:creationId xmlns:a16="http://schemas.microsoft.com/office/drawing/2014/main" id="{5E56B48A-9AA4-E743-0550-21109B5631DC}"/>
                  </a:ext>
                </a:extLst>
              </p:cNvPr>
              <p:cNvSpPr txBox="1">
                <a:spLocks noRot="1" noChangeAspect="1" noMove="1" noResize="1" noEditPoints="1" noAdjustHandles="1" noChangeArrowheads="1" noChangeShapeType="1" noTextEdit="1"/>
              </p:cNvSpPr>
              <p:nvPr/>
            </p:nvSpPr>
            <p:spPr>
              <a:xfrm>
                <a:off x="1233813" y="3472207"/>
                <a:ext cx="4114800" cy="949171"/>
              </a:xfrm>
              <a:prstGeom prst="rect">
                <a:avLst/>
              </a:prstGeom>
              <a:blipFill>
                <a:blip r:embed="rId9"/>
                <a:stretch>
                  <a:fillRect l="-2222" t="-645" b="-14194"/>
                </a:stretch>
              </a:blipFill>
            </p:spPr>
            <p:txBody>
              <a:bodyPr/>
              <a:lstStyle/>
              <a:p>
                <a:r>
                  <a:rPr lang="en-GB">
                    <a:noFill/>
                  </a:rPr>
                  <a:t> </a:t>
                </a:r>
              </a:p>
            </p:txBody>
          </p:sp>
        </mc:Fallback>
      </mc:AlternateContent>
      <p:sp>
        <p:nvSpPr>
          <p:cNvPr id="26" name="Rectangle: Rounded Corners 25">
            <a:extLst>
              <a:ext uri="{FF2B5EF4-FFF2-40B4-BE49-F238E27FC236}">
                <a16:creationId xmlns:a16="http://schemas.microsoft.com/office/drawing/2014/main" id="{16281241-BA8F-7ED9-D01F-A8FBFC134650}"/>
              </a:ext>
            </a:extLst>
          </p:cNvPr>
          <p:cNvSpPr/>
          <p:nvPr/>
        </p:nvSpPr>
        <p:spPr>
          <a:xfrm>
            <a:off x="6902605" y="4857919"/>
            <a:ext cx="1739453" cy="1227412"/>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9708D32-266C-038A-A3FB-CC5C429ACC0C}"/>
              </a:ext>
            </a:extLst>
          </p:cNvPr>
          <p:cNvSpPr txBox="1"/>
          <p:nvPr/>
        </p:nvSpPr>
        <p:spPr>
          <a:xfrm>
            <a:off x="6902605" y="4849795"/>
            <a:ext cx="1739453" cy="1323439"/>
          </a:xfrm>
          <a:prstGeom prst="rect">
            <a:avLst/>
          </a:prstGeom>
          <a:noFill/>
        </p:spPr>
        <p:txBody>
          <a:bodyPr wrap="square">
            <a:spAutoFit/>
          </a:bodyPr>
          <a:lstStyle/>
          <a:p>
            <a:pPr algn="ctr"/>
            <a:r>
              <a:rPr lang="en-US" sz="2000" dirty="0">
                <a:solidFill>
                  <a:srgbClr val="358374"/>
                </a:solidFill>
              </a:rPr>
              <a:t>Use problem instance</a:t>
            </a:r>
          </a:p>
          <a:p>
            <a:pPr algn="ctr"/>
            <a:r>
              <a:rPr lang="en-US" sz="2000" dirty="0">
                <a:solidFill>
                  <a:srgbClr val="358374"/>
                </a:solidFill>
              </a:rPr>
              <a:t>to simulate security game</a:t>
            </a:r>
            <a:endParaRPr lang="en-GB" sz="2000" dirty="0">
              <a:solidFill>
                <a:srgbClr val="358374"/>
              </a:solidFill>
            </a:endParaRPr>
          </a:p>
        </p:txBody>
      </p:sp>
      <p:sp>
        <p:nvSpPr>
          <p:cNvPr id="37" name="TextBox 36">
            <a:extLst>
              <a:ext uri="{FF2B5EF4-FFF2-40B4-BE49-F238E27FC236}">
                <a16:creationId xmlns:a16="http://schemas.microsoft.com/office/drawing/2014/main" id="{CA32212B-944D-FB4C-90A2-D22E3A370E63}"/>
              </a:ext>
            </a:extLst>
          </p:cNvPr>
          <p:cNvSpPr txBox="1"/>
          <p:nvPr/>
        </p:nvSpPr>
        <p:spPr>
          <a:xfrm>
            <a:off x="8837726" y="5778287"/>
            <a:ext cx="1159354" cy="338554"/>
          </a:xfrm>
          <a:prstGeom prst="rect">
            <a:avLst/>
          </a:prstGeom>
          <a:noFill/>
        </p:spPr>
        <p:txBody>
          <a:bodyPr wrap="square" rtlCol="0">
            <a:spAutoFit/>
          </a:bodyPr>
          <a:lstStyle/>
          <a:p>
            <a:pPr algn="ctr"/>
            <a:r>
              <a:rPr lang="en-GB" sz="1600" dirty="0"/>
              <a:t>break</a:t>
            </a:r>
          </a:p>
        </p:txBody>
      </p:sp>
      <p:cxnSp>
        <p:nvCxnSpPr>
          <p:cNvPr id="38" name="Straight Arrow Connector 37">
            <a:extLst>
              <a:ext uri="{FF2B5EF4-FFF2-40B4-BE49-F238E27FC236}">
                <a16:creationId xmlns:a16="http://schemas.microsoft.com/office/drawing/2014/main" id="{F256FF53-DD79-964C-88D6-98D23192E4D1}"/>
              </a:ext>
            </a:extLst>
          </p:cNvPr>
          <p:cNvCxnSpPr/>
          <p:nvPr/>
        </p:nvCxnSpPr>
        <p:spPr>
          <a:xfrm>
            <a:off x="8837726" y="5292575"/>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73D4B4-4C54-CFCA-768D-AEF625D58ECB}"/>
              </a:ext>
            </a:extLst>
          </p:cNvPr>
          <p:cNvCxnSpPr>
            <a:cxnSpLocks/>
          </p:cNvCxnSpPr>
          <p:nvPr/>
        </p:nvCxnSpPr>
        <p:spPr>
          <a:xfrm flipH="1">
            <a:off x="8837726" y="5814371"/>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84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is the random oracle model (ROM)?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7B30F62-6476-297B-02EC-0893C8B2CE65}"/>
                  </a:ext>
                </a:extLst>
              </p:cNvPr>
              <p:cNvSpPr txBox="1"/>
              <p:nvPr/>
            </p:nvSpPr>
            <p:spPr>
              <a:xfrm>
                <a:off x="1233813" y="1628384"/>
                <a:ext cx="4232830" cy="1559851"/>
              </a:xfrm>
              <a:prstGeom prst="rect">
                <a:avLst/>
              </a:prstGeom>
              <a:noFill/>
            </p:spPr>
            <p:txBody>
              <a:bodyPr wrap="square" rtlCol="0">
                <a:spAutoFit/>
              </a:bodyPr>
              <a:lstStyle/>
              <a:p>
                <a:pPr fontAlgn="auto">
                  <a:lnSpc>
                    <a:spcPct val="120000"/>
                  </a:lnSpc>
                  <a:spcAft>
                    <a:spcPts val="0"/>
                  </a:spcAft>
                </a:pPr>
                <a:r>
                  <a:rPr lang="en-US" sz="2400" b="1" dirty="0">
                    <a:solidFill>
                      <a:srgbClr val="358374"/>
                    </a:solidFill>
                  </a:rPr>
                  <a:t>Heuristic</a:t>
                </a:r>
                <a:r>
                  <a:rPr lang="en-US" sz="2400" dirty="0"/>
                  <a:t>: Replace hash function</a:t>
                </a:r>
              </a:p>
              <a:p>
                <a:pPr fontAlgn="auto">
                  <a:lnSpc>
                    <a:spcPct val="120000"/>
                  </a:lnSpc>
                  <a:spcAft>
                    <a:spcPts val="0"/>
                  </a:spcAft>
                </a:pPr>
                <a:r>
                  <a:rPr lang="en-US" sz="2400" dirty="0"/>
                  <a:t>with ‘oracle box’ for</a:t>
                </a:r>
              </a:p>
              <a:p>
                <a:pPr fontAlgn="auto">
                  <a:lnSpc>
                    <a:spcPct val="120000"/>
                  </a:lnSpc>
                  <a:spcAft>
                    <a:spcPts val="0"/>
                  </a:spcAft>
                </a:pPr>
                <a:r>
                  <a:rPr lang="en-US" sz="2400" dirty="0"/>
                  <a:t>random </a:t>
                </a:r>
                <a14:m>
                  <m:oMath xmlns:m="http://schemas.openxmlformats.org/officeDocument/2006/math">
                    <m:r>
                      <a:rPr lang="en-US" sz="2400" i="1" smtClean="0">
                        <a:solidFill>
                          <a:srgbClr val="F16722"/>
                        </a:solidFill>
                        <a:latin typeface="Cambria Math" panose="02040503050406030204" pitchFamily="18" charset="0"/>
                      </a:rPr>
                      <m:t>𝑓</m:t>
                    </m:r>
                    <m:r>
                      <a:rPr lang="en-US" sz="2400" i="1" smtClean="0">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en-US" sz="2400" i="1">
                            <a:solidFill>
                              <a:srgbClr val="F16722"/>
                            </a:solidFill>
                            <a:latin typeface="Cambria Math" panose="02040503050406030204" pitchFamily="18" charset="0"/>
                          </a:rPr>
                          <m:t>𝑛</m:t>
                        </m:r>
                      </m:sup>
                    </m:sSup>
                    <m:r>
                      <a:rPr lang="en-US" sz="2400" i="1">
                        <a:solidFill>
                          <a:srgbClr val="F16722"/>
                        </a:solidFill>
                        <a:latin typeface="Cambria Math" panose="02040503050406030204" pitchFamily="18" charset="0"/>
                      </a:rPr>
                      <m:t>→</m:t>
                    </m:r>
                    <m:sSup>
                      <m:sSupPr>
                        <m:ctrlPr>
                          <a:rPr lang="en-US" sz="2400" i="1">
                            <a:solidFill>
                              <a:srgbClr val="F16722"/>
                            </a:solidFill>
                            <a:latin typeface="Cambria Math" panose="02040503050406030204" pitchFamily="18" charset="0"/>
                          </a:rPr>
                        </m:ctrlPr>
                      </m:sSupPr>
                      <m:e>
                        <m:d>
                          <m:dPr>
                            <m:begChr m:val="{"/>
                            <m:endChr m:val="}"/>
                            <m:ctrlPr>
                              <a:rPr lang="en-US" sz="2400" i="1">
                                <a:solidFill>
                                  <a:srgbClr val="F16722"/>
                                </a:solidFill>
                                <a:latin typeface="Cambria Math" panose="02040503050406030204" pitchFamily="18" charset="0"/>
                              </a:rPr>
                            </m:ctrlPr>
                          </m:dPr>
                          <m:e>
                            <m:r>
                              <a:rPr lang="en-US" sz="2400" i="1">
                                <a:solidFill>
                                  <a:srgbClr val="F16722"/>
                                </a:solidFill>
                                <a:latin typeface="Cambria Math" panose="02040503050406030204" pitchFamily="18" charset="0"/>
                              </a:rPr>
                              <m:t>0,1</m:t>
                            </m:r>
                          </m:e>
                        </m:d>
                      </m:e>
                      <m:sup>
                        <m:r>
                          <a:rPr lang="de-DE" sz="2400" i="1">
                            <a:solidFill>
                              <a:srgbClr val="F16722"/>
                            </a:solidFill>
                            <a:latin typeface="Cambria Math" panose="02040503050406030204" pitchFamily="18" charset="0"/>
                          </a:rPr>
                          <m:t>𝑚</m:t>
                        </m:r>
                      </m:sup>
                    </m:sSup>
                  </m:oMath>
                </a14:m>
                <a:r>
                  <a:rPr lang="en-US" sz="2400" dirty="0"/>
                  <a:t> </a:t>
                </a:r>
              </a:p>
              <a:p>
                <a:pPr fontAlgn="auto">
                  <a:lnSpc>
                    <a:spcPct val="120000"/>
                  </a:lnSpc>
                  <a:spcAft>
                    <a:spcPts val="0"/>
                  </a:spcAft>
                </a:pPr>
                <a:endParaRPr lang="en-US" sz="800" dirty="0"/>
              </a:p>
            </p:txBody>
          </p:sp>
        </mc:Choice>
        <mc:Fallback>
          <p:sp>
            <p:nvSpPr>
              <p:cNvPr id="3" name="TextBox 2">
                <a:extLst>
                  <a:ext uri="{FF2B5EF4-FFF2-40B4-BE49-F238E27FC236}">
                    <a16:creationId xmlns:a16="http://schemas.microsoft.com/office/drawing/2014/main" id="{77B30F62-6476-297B-02EC-0893C8B2CE65}"/>
                  </a:ext>
                </a:extLst>
              </p:cNvPr>
              <p:cNvSpPr txBox="1">
                <a:spLocks noRot="1" noChangeAspect="1" noMove="1" noResize="1" noEditPoints="1" noAdjustHandles="1" noChangeArrowheads="1" noChangeShapeType="1" noTextEdit="1"/>
              </p:cNvSpPr>
              <p:nvPr/>
            </p:nvSpPr>
            <p:spPr>
              <a:xfrm>
                <a:off x="1233813" y="1628384"/>
                <a:ext cx="4232830" cy="1559851"/>
              </a:xfrm>
              <a:prstGeom prst="rect">
                <a:avLst/>
              </a:prstGeom>
              <a:blipFill>
                <a:blip r:embed="rId3"/>
                <a:stretch>
                  <a:fillRect l="-2158" t="-391" r="-7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5EAEC3E-1AFB-B208-B520-4B482C216DD3}"/>
                  </a:ext>
                </a:extLst>
              </p:cNvPr>
              <p:cNvSpPr txBox="1"/>
              <p:nvPr/>
            </p:nvSpPr>
            <p:spPr>
              <a:xfrm>
                <a:off x="1235949" y="3943563"/>
                <a:ext cx="4632867" cy="2446247"/>
              </a:xfrm>
              <a:prstGeom prst="rect">
                <a:avLst/>
              </a:prstGeom>
              <a:noFill/>
            </p:spPr>
            <p:txBody>
              <a:bodyPr wrap="square" rtlCol="0">
                <a:spAutoFit/>
              </a:bodyPr>
              <a:lstStyle/>
              <a:p>
                <a:pPr fontAlgn="auto">
                  <a:lnSpc>
                    <a:spcPct val="120000"/>
                  </a:lnSpc>
                  <a:spcAft>
                    <a:spcPts val="0"/>
                  </a:spcAft>
                </a:pPr>
                <a:r>
                  <a:rPr lang="en-US" sz="2400" b="1" dirty="0">
                    <a:solidFill>
                      <a:srgbClr val="358374"/>
                    </a:solidFill>
                  </a:rPr>
                  <a:t>Lazy sampling of </a:t>
                </a:r>
                <a14:m>
                  <m:oMath xmlns:m="http://schemas.openxmlformats.org/officeDocument/2006/math">
                    <m:r>
                      <a:rPr lang="en-US" sz="2400" i="1" smtClean="0">
                        <a:solidFill>
                          <a:srgbClr val="F16722"/>
                        </a:solidFill>
                        <a:latin typeface="Cambria Math" panose="02040503050406030204" pitchFamily="18" charset="0"/>
                      </a:rPr>
                      <m:t>𝑓</m:t>
                    </m:r>
                  </m:oMath>
                </a14:m>
                <a:endParaRPr lang="en-US" sz="2400" dirty="0"/>
              </a:p>
              <a:p>
                <a:pPr lvl="1">
                  <a:lnSpc>
                    <a:spcPct val="120000"/>
                  </a:lnSpc>
                </a:pPr>
                <a:r>
                  <a:rPr lang="en-US" sz="2400" dirty="0"/>
                  <a:t>On first-time query on </a:t>
                </a:r>
                <a14:m>
                  <m:oMath xmlns:m="http://schemas.openxmlformats.org/officeDocument/2006/math">
                    <m:r>
                      <a:rPr lang="de-DE" sz="2400" i="1">
                        <a:latin typeface="Cambria Math" panose="02040503050406030204" pitchFamily="18" charset="0"/>
                      </a:rPr>
                      <m:t>𝑥</m:t>
                    </m:r>
                  </m:oMath>
                </a14:m>
                <a:r>
                  <a:rPr lang="en-US" sz="2400" dirty="0">
                    <a:solidFill>
                      <a:schemeClr val="tx1"/>
                    </a:solidFill>
                  </a:rPr>
                  <a:t>:</a:t>
                </a:r>
              </a:p>
              <a:p>
                <a:pPr lvl="1">
                  <a:lnSpc>
                    <a:spcPct val="120000"/>
                  </a:lnSpc>
                </a:pPr>
                <a:r>
                  <a:rPr lang="en-US" sz="2400" dirty="0">
                    <a:solidFill>
                      <a:schemeClr val="tx1"/>
                    </a:solidFill>
                  </a:rPr>
                  <a:t>Pick random </a:t>
                </a:r>
                <a14:m>
                  <m:oMath xmlns:m="http://schemas.openxmlformats.org/officeDocument/2006/math">
                    <m:r>
                      <a:rPr lang="de-DE" sz="2400" i="1">
                        <a:latin typeface="Cambria Math" panose="02040503050406030204" pitchFamily="18" charset="0"/>
                      </a:rPr>
                      <m:t>𝑦</m:t>
                    </m:r>
                    <m:r>
                      <a:rPr lang="de-DE" sz="2400" i="1">
                        <a:latin typeface="Cambria Math" panose="02040503050406030204" pitchFamily="18" charset="0"/>
                      </a:rPr>
                      <m:t> </m:t>
                    </m:r>
                  </m:oMath>
                </a14:m>
                <a:r>
                  <a:rPr lang="en-US" sz="2400" dirty="0">
                    <a:solidFill>
                      <a:schemeClr val="tx1"/>
                    </a:solidFill>
                  </a:rPr>
                  <a:t>from </a:t>
                </a:r>
                <a14:m>
                  <m:oMath xmlns:m="http://schemas.openxmlformats.org/officeDocument/2006/math">
                    <m:sSup>
                      <m:sSupPr>
                        <m:ctrlPr>
                          <a:rPr lang="en-US" sz="2400" i="1" smtClean="0">
                            <a:solidFill>
                              <a:schemeClr val="tx1"/>
                            </a:solidFill>
                            <a:latin typeface="Cambria Math" panose="02040503050406030204" pitchFamily="18" charset="0"/>
                          </a:rPr>
                        </m:ctrlPr>
                      </m:sSupPr>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0,1</m:t>
                            </m:r>
                          </m:e>
                        </m:d>
                      </m:e>
                      <m:sup>
                        <m:r>
                          <a:rPr lang="de-DE" sz="2400" b="0" i="1" smtClean="0">
                            <a:solidFill>
                              <a:schemeClr val="tx1"/>
                            </a:solidFill>
                            <a:latin typeface="Cambria Math" panose="02040503050406030204" pitchFamily="18" charset="0"/>
                          </a:rPr>
                          <m:t>𝑚</m:t>
                        </m:r>
                      </m:sup>
                    </m:sSup>
                  </m:oMath>
                </a14:m>
                <a:endParaRPr lang="en-US" sz="2400" dirty="0"/>
              </a:p>
              <a:p>
                <a:pPr lvl="1">
                  <a:lnSpc>
                    <a:spcPct val="120000"/>
                  </a:lnSpc>
                </a:pPr>
                <a:r>
                  <a:rPr lang="en-US" sz="2400" dirty="0"/>
                  <a:t>Remember for future queries:</a:t>
                </a:r>
              </a:p>
              <a:p>
                <a:pPr lvl="2">
                  <a:lnSpc>
                    <a:spcPct val="120000"/>
                  </a:lnSpc>
                </a:pPr>
                <a14:m>
                  <m:oMathPara xmlns:m="http://schemas.openxmlformats.org/officeDocument/2006/math">
                    <m:oMathParaPr>
                      <m:jc m:val="left"/>
                    </m:oMathParaPr>
                    <m:oMath xmlns:m="http://schemas.openxmlformats.org/officeDocument/2006/math">
                      <m:r>
                        <a:rPr lang="en-US" sz="2400" i="1">
                          <a:solidFill>
                            <a:srgbClr val="F16722"/>
                          </a:solidFill>
                          <a:latin typeface="Cambria Math" panose="02040503050406030204" pitchFamily="18" charset="0"/>
                        </a:rPr>
                        <m:t>𝑓</m:t>
                      </m:r>
                      <m:d>
                        <m:dPr>
                          <m:ctrlPr>
                            <a:rPr lang="de-DE" sz="2400" b="0" i="1" smtClean="0">
                              <a:solidFill>
                                <a:schemeClr val="tx1"/>
                              </a:solidFill>
                              <a:latin typeface="Cambria Math" panose="02040503050406030204" pitchFamily="18" charset="0"/>
                            </a:rPr>
                          </m:ctrlPr>
                        </m:dPr>
                        <m:e>
                          <m:r>
                            <a:rPr lang="de-DE" sz="2400" b="0" i="1" smtClean="0">
                              <a:solidFill>
                                <a:schemeClr val="tx1"/>
                              </a:solidFill>
                              <a:latin typeface="Cambria Math" panose="02040503050406030204" pitchFamily="18" charset="0"/>
                            </a:rPr>
                            <m:t>𝑥</m:t>
                          </m:r>
                        </m:e>
                      </m:d>
                      <m:r>
                        <a:rPr lang="de-DE" sz="2400" b="0" i="1" smtClean="0">
                          <a:solidFill>
                            <a:schemeClr val="tx1"/>
                          </a:solidFill>
                          <a:latin typeface="Cambria Math" panose="02040503050406030204" pitchFamily="18" charset="0"/>
                        </a:rPr>
                        <m:t>=</m:t>
                      </m:r>
                      <m:r>
                        <a:rPr lang="de-DE" sz="2400" b="0" i="1" smtClean="0">
                          <a:solidFill>
                            <a:schemeClr val="tx1"/>
                          </a:solidFill>
                          <a:latin typeface="Cambria Math" panose="02040503050406030204" pitchFamily="18" charset="0"/>
                        </a:rPr>
                        <m:t>𝑦</m:t>
                      </m:r>
                    </m:oMath>
                  </m:oMathPara>
                </a14:m>
                <a:endParaRPr lang="en-US" sz="2400" dirty="0"/>
              </a:p>
              <a:p>
                <a:pPr fontAlgn="auto">
                  <a:lnSpc>
                    <a:spcPct val="120000"/>
                  </a:lnSpc>
                  <a:spcAft>
                    <a:spcPts val="0"/>
                  </a:spcAft>
                </a:pPr>
                <a:endParaRPr lang="en-US" sz="800" dirty="0"/>
              </a:p>
            </p:txBody>
          </p:sp>
        </mc:Choice>
        <mc:Fallback>
          <p:sp>
            <p:nvSpPr>
              <p:cNvPr id="5" name="TextBox 4">
                <a:extLst>
                  <a:ext uri="{FF2B5EF4-FFF2-40B4-BE49-F238E27FC236}">
                    <a16:creationId xmlns:a16="http://schemas.microsoft.com/office/drawing/2014/main" id="{45EAEC3E-1AFB-B208-B520-4B482C216DD3}"/>
                  </a:ext>
                </a:extLst>
              </p:cNvPr>
              <p:cNvSpPr txBox="1">
                <a:spLocks noRot="1" noChangeAspect="1" noMove="1" noResize="1" noEditPoints="1" noAdjustHandles="1" noChangeArrowheads="1" noChangeShapeType="1" noTextEdit="1"/>
              </p:cNvSpPr>
              <p:nvPr/>
            </p:nvSpPr>
            <p:spPr>
              <a:xfrm>
                <a:off x="1235949" y="3943563"/>
                <a:ext cx="4632867" cy="2446247"/>
              </a:xfrm>
              <a:prstGeom prst="rect">
                <a:avLst/>
              </a:prstGeom>
              <a:blipFill>
                <a:blip r:embed="rId4"/>
                <a:stretch>
                  <a:fillRect l="-2105" t="-249"/>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CF28699D-95B2-B650-D138-81B31500071C}"/>
              </a:ext>
            </a:extLst>
          </p:cNvPr>
          <p:cNvSpPr txBox="1"/>
          <p:nvPr/>
        </p:nvSpPr>
        <p:spPr>
          <a:xfrm>
            <a:off x="1233813" y="3472207"/>
            <a:ext cx="4114800" cy="505972"/>
          </a:xfrm>
          <a:prstGeom prst="rect">
            <a:avLst/>
          </a:prstGeom>
          <a:noFill/>
        </p:spPr>
        <p:txBody>
          <a:bodyPr wrap="square">
            <a:spAutoFit/>
          </a:bodyPr>
          <a:lstStyle/>
          <a:p>
            <a:pPr fontAlgn="auto">
              <a:lnSpc>
                <a:spcPct val="120000"/>
              </a:lnSpc>
              <a:spcAft>
                <a:spcPts val="0"/>
              </a:spcAft>
            </a:pPr>
            <a:r>
              <a:rPr lang="en-US" sz="2400" b="1" dirty="0">
                <a:solidFill>
                  <a:srgbClr val="358374"/>
                </a:solidFill>
              </a:rPr>
              <a:t>Equivalent</a:t>
            </a:r>
            <a:r>
              <a:rPr lang="en-US" sz="2400" dirty="0"/>
              <a:t>, but</a:t>
            </a:r>
            <a:r>
              <a:rPr lang="en-US" sz="2400" b="1" dirty="0">
                <a:solidFill>
                  <a:srgbClr val="358374"/>
                </a:solidFill>
              </a:rPr>
              <a:t> efficient:</a:t>
            </a:r>
          </a:p>
        </p:txBody>
      </p:sp>
      <p:grpSp>
        <p:nvGrpSpPr>
          <p:cNvPr id="15" name="Group 14">
            <a:extLst>
              <a:ext uri="{FF2B5EF4-FFF2-40B4-BE49-F238E27FC236}">
                <a16:creationId xmlns:a16="http://schemas.microsoft.com/office/drawing/2014/main" id="{0E8BE2F5-6065-F502-1E4C-87650E20E748}"/>
              </a:ext>
            </a:extLst>
          </p:cNvPr>
          <p:cNvGrpSpPr/>
          <p:nvPr/>
        </p:nvGrpSpPr>
        <p:grpSpPr>
          <a:xfrm>
            <a:off x="9964213" y="4763997"/>
            <a:ext cx="1454868" cy="1564473"/>
            <a:chOff x="9029418" y="4487009"/>
            <a:chExt cx="1454868" cy="1564473"/>
          </a:xfrm>
        </p:grpSpPr>
        <p:pic>
          <p:nvPicPr>
            <p:cNvPr id="26" name="Picture 25" descr="A black and white image of a hacker using a computer&#10;&#10;Description automatically generated with low confidence">
              <a:extLst>
                <a:ext uri="{FF2B5EF4-FFF2-40B4-BE49-F238E27FC236}">
                  <a16:creationId xmlns:a16="http://schemas.microsoft.com/office/drawing/2014/main" id="{89307D37-E0F1-922C-8DB7-E75F2B9087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27" name="TextBox 26">
              <a:extLst>
                <a:ext uri="{FF2B5EF4-FFF2-40B4-BE49-F238E27FC236}">
                  <a16:creationId xmlns:a16="http://schemas.microsoft.com/office/drawing/2014/main" id="{1ABC1241-DF17-0BEE-1607-6C6305D2EA81}"/>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37" name="Picture 36" descr="A person sitting on a stool&#10;&#10;Description automatically generated with medium confidence">
            <a:extLst>
              <a:ext uri="{FF2B5EF4-FFF2-40B4-BE49-F238E27FC236}">
                <a16:creationId xmlns:a16="http://schemas.microsoft.com/office/drawing/2014/main" id="{8EBA368F-2DF5-7C8B-9C7A-471AA5F9D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grpSp>
        <p:nvGrpSpPr>
          <p:cNvPr id="38" name="Group 37">
            <a:extLst>
              <a:ext uri="{FF2B5EF4-FFF2-40B4-BE49-F238E27FC236}">
                <a16:creationId xmlns:a16="http://schemas.microsoft.com/office/drawing/2014/main" id="{0457142D-BF8D-7AC9-C738-DAE57BAB04E5}"/>
              </a:ext>
            </a:extLst>
          </p:cNvPr>
          <p:cNvGrpSpPr/>
          <p:nvPr/>
        </p:nvGrpSpPr>
        <p:grpSpPr>
          <a:xfrm rot="3805051">
            <a:off x="10165291" y="4428906"/>
            <a:ext cx="840364" cy="90291"/>
            <a:chOff x="5956678" y="4150415"/>
            <a:chExt cx="1159354" cy="114471"/>
          </a:xfrm>
        </p:grpSpPr>
        <p:cxnSp>
          <p:nvCxnSpPr>
            <p:cNvPr id="39" name="Straight Arrow Connector 38">
              <a:extLst>
                <a:ext uri="{FF2B5EF4-FFF2-40B4-BE49-F238E27FC236}">
                  <a16:creationId xmlns:a16="http://schemas.microsoft.com/office/drawing/2014/main" id="{B2174CCC-61CD-A2BE-1BC4-A951F5DE4374}"/>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1773880-9C79-00E0-F353-0B5B5C58E4A7}"/>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329E8A7-BEA8-234B-8DB9-35465580E64E}"/>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41" name="TextBox 40">
                <a:extLst>
                  <a:ext uri="{FF2B5EF4-FFF2-40B4-BE49-F238E27FC236}">
                    <a16:creationId xmlns:a16="http://schemas.microsoft.com/office/drawing/2014/main" id="{4329E8A7-BEA8-234B-8DB9-35465580E64E}"/>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7"/>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2825406E-7823-B237-708A-42E424ADEB0D}"/>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42" name="TextBox 41">
                <a:extLst>
                  <a:ext uri="{FF2B5EF4-FFF2-40B4-BE49-F238E27FC236}">
                    <a16:creationId xmlns:a16="http://schemas.microsoft.com/office/drawing/2014/main" id="{2825406E-7823-B237-708A-42E424ADEB0D}"/>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8"/>
                <a:stretch>
                  <a:fillRect l="-6000" r="-22000" b="-10526"/>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2A4AB0FC-536A-8DA6-652F-3D9C9854EBD5}"/>
              </a:ext>
            </a:extLst>
          </p:cNvPr>
          <p:cNvGrpSpPr/>
          <p:nvPr/>
        </p:nvGrpSpPr>
        <p:grpSpPr>
          <a:xfrm>
            <a:off x="9964213" y="4767100"/>
            <a:ext cx="1454868" cy="1564473"/>
            <a:chOff x="9029418" y="4487009"/>
            <a:chExt cx="1454868" cy="1564473"/>
          </a:xfrm>
        </p:grpSpPr>
        <p:pic>
          <p:nvPicPr>
            <p:cNvPr id="44" name="Picture 43" descr="A black and white image of a hacker using a computer&#10;&#10;Description automatically generated with low confidence">
              <a:extLst>
                <a:ext uri="{FF2B5EF4-FFF2-40B4-BE49-F238E27FC236}">
                  <a16:creationId xmlns:a16="http://schemas.microsoft.com/office/drawing/2014/main" id="{542DA0E1-C26D-F204-8D20-3CDE05046D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45" name="TextBox 44">
              <a:extLst>
                <a:ext uri="{FF2B5EF4-FFF2-40B4-BE49-F238E27FC236}">
                  <a16:creationId xmlns:a16="http://schemas.microsoft.com/office/drawing/2014/main" id="{5F8A02AA-2D4E-26C4-EC19-773FE941B260}"/>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46" name="Group 45">
            <a:extLst>
              <a:ext uri="{FF2B5EF4-FFF2-40B4-BE49-F238E27FC236}">
                <a16:creationId xmlns:a16="http://schemas.microsoft.com/office/drawing/2014/main" id="{950C64C1-F503-E8C8-726D-FE928F0F9B7E}"/>
              </a:ext>
            </a:extLst>
          </p:cNvPr>
          <p:cNvGrpSpPr/>
          <p:nvPr/>
        </p:nvGrpSpPr>
        <p:grpSpPr>
          <a:xfrm>
            <a:off x="6467707" y="1363487"/>
            <a:ext cx="5558216" cy="4868611"/>
            <a:chOff x="7163643" y="2632111"/>
            <a:chExt cx="1356263" cy="3301656"/>
          </a:xfrm>
        </p:grpSpPr>
        <p:sp>
          <p:nvSpPr>
            <p:cNvPr id="47" name="TextBox 46">
              <a:extLst>
                <a:ext uri="{FF2B5EF4-FFF2-40B4-BE49-F238E27FC236}">
                  <a16:creationId xmlns:a16="http://schemas.microsoft.com/office/drawing/2014/main" id="{24121499-2BBC-6257-DEC9-7FA5A7FE6C70}"/>
                </a:ext>
              </a:extLst>
            </p:cNvPr>
            <p:cNvSpPr txBox="1"/>
            <p:nvPr/>
          </p:nvSpPr>
          <p:spPr>
            <a:xfrm>
              <a:off x="7163643" y="2632111"/>
              <a:ext cx="1334022" cy="322729"/>
            </a:xfrm>
            <a:prstGeom prst="rect">
              <a:avLst/>
            </a:prstGeom>
            <a:noFill/>
          </p:spPr>
          <p:txBody>
            <a:bodyPr wrap="square">
              <a:spAutoFit/>
            </a:bodyPr>
            <a:lstStyle/>
            <a:p>
              <a:pPr algn="ctr"/>
              <a:r>
                <a:rPr lang="en-US" sz="2400" dirty="0">
                  <a:solidFill>
                    <a:srgbClr val="358374"/>
                  </a:solidFill>
                </a:rPr>
                <a:t>Reduction </a:t>
              </a:r>
              <a:r>
                <a:rPr lang="en-US" sz="2400" i="1" dirty="0">
                  <a:solidFill>
                    <a:srgbClr val="358374"/>
                  </a:solidFill>
                </a:rPr>
                <a:t>B</a:t>
              </a:r>
              <a:endParaRPr lang="en-GB" sz="2400" i="1" dirty="0">
                <a:solidFill>
                  <a:srgbClr val="358374"/>
                </a:solidFill>
              </a:endParaRPr>
            </a:p>
          </p:txBody>
        </p:sp>
        <p:sp>
          <p:nvSpPr>
            <p:cNvPr id="48" name="Rectangle: Rounded Corners 47">
              <a:extLst>
                <a:ext uri="{FF2B5EF4-FFF2-40B4-BE49-F238E27FC236}">
                  <a16:creationId xmlns:a16="http://schemas.microsoft.com/office/drawing/2014/main" id="{D2342254-95BE-84AF-F204-35AF1F1A0BCA}"/>
                </a:ext>
              </a:extLst>
            </p:cNvPr>
            <p:cNvSpPr/>
            <p:nvPr/>
          </p:nvSpPr>
          <p:spPr>
            <a:xfrm>
              <a:off x="7185884" y="2637614"/>
              <a:ext cx="1334022" cy="3296153"/>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DCF47C03-972B-BCC8-B397-B61BB7F778BC}"/>
                  </a:ext>
                </a:extLst>
              </p:cNvPr>
              <p:cNvSpPr txBox="1"/>
              <p:nvPr/>
            </p:nvSpPr>
            <p:spPr>
              <a:xfrm>
                <a:off x="9613942" y="1726772"/>
                <a:ext cx="1344245"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sz="1800" i="1" smtClean="0">
                        <a:solidFill>
                          <a:srgbClr val="F16722"/>
                        </a:solidFill>
                        <a:latin typeface="Cambria Math" panose="02040503050406030204" pitchFamily="18" charset="0"/>
                      </a:rPr>
                      <m:t>𝑓</m:t>
                    </m:r>
                  </m:oMath>
                </a14:m>
                <a:endParaRPr lang="en-GB" dirty="0"/>
              </a:p>
            </p:txBody>
          </p:sp>
        </mc:Choice>
        <mc:Fallback>
          <p:sp>
            <p:nvSpPr>
              <p:cNvPr id="52" name="TextBox 51">
                <a:extLst>
                  <a:ext uri="{FF2B5EF4-FFF2-40B4-BE49-F238E27FC236}">
                    <a16:creationId xmlns:a16="http://schemas.microsoft.com/office/drawing/2014/main" id="{DCF47C03-972B-BCC8-B397-B61BB7F778BC}"/>
                  </a:ext>
                </a:extLst>
              </p:cNvPr>
              <p:cNvSpPr txBox="1">
                <a:spLocks noRot="1" noChangeAspect="1" noMove="1" noResize="1" noEditPoints="1" noAdjustHandles="1" noChangeArrowheads="1" noChangeShapeType="1" noTextEdit="1"/>
              </p:cNvSpPr>
              <p:nvPr/>
            </p:nvSpPr>
            <p:spPr>
              <a:xfrm>
                <a:off x="9613942" y="1726772"/>
                <a:ext cx="1344245" cy="369332"/>
              </a:xfrm>
              <a:prstGeom prst="rect">
                <a:avLst/>
              </a:prstGeom>
              <a:blipFill>
                <a:blip r:embed="rId9"/>
                <a:stretch>
                  <a:fillRect l="-1810" t="-8197" b="-24590"/>
                </a:stretch>
              </a:blipFill>
            </p:spPr>
            <p:txBody>
              <a:bodyPr/>
              <a:lstStyle/>
              <a:p>
                <a:r>
                  <a:rPr lang="en-GB">
                    <a:noFill/>
                  </a:rPr>
                  <a:t> </a:t>
                </a:r>
              </a:p>
            </p:txBody>
          </p:sp>
        </mc:Fallback>
      </mc:AlternateContent>
      <p:sp>
        <p:nvSpPr>
          <p:cNvPr id="54" name="Rectangle: Rounded Corners 53">
            <a:extLst>
              <a:ext uri="{FF2B5EF4-FFF2-40B4-BE49-F238E27FC236}">
                <a16:creationId xmlns:a16="http://schemas.microsoft.com/office/drawing/2014/main" id="{7CAD4EC4-F349-0D72-B647-69D9C30A0626}"/>
              </a:ext>
            </a:extLst>
          </p:cNvPr>
          <p:cNvSpPr/>
          <p:nvPr/>
        </p:nvSpPr>
        <p:spPr>
          <a:xfrm>
            <a:off x="6902605" y="4857919"/>
            <a:ext cx="1739453" cy="1227412"/>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F02AE0B7-552B-231E-F2BD-66FFEACFF155}"/>
              </a:ext>
            </a:extLst>
          </p:cNvPr>
          <p:cNvSpPr txBox="1"/>
          <p:nvPr/>
        </p:nvSpPr>
        <p:spPr>
          <a:xfrm>
            <a:off x="6902605" y="4849795"/>
            <a:ext cx="1739453" cy="1323439"/>
          </a:xfrm>
          <a:prstGeom prst="rect">
            <a:avLst/>
          </a:prstGeom>
          <a:noFill/>
        </p:spPr>
        <p:txBody>
          <a:bodyPr wrap="square">
            <a:spAutoFit/>
          </a:bodyPr>
          <a:lstStyle/>
          <a:p>
            <a:pPr algn="ctr"/>
            <a:r>
              <a:rPr lang="en-US" sz="2000" dirty="0">
                <a:solidFill>
                  <a:srgbClr val="358374"/>
                </a:solidFill>
              </a:rPr>
              <a:t>Use problem instance</a:t>
            </a:r>
          </a:p>
          <a:p>
            <a:pPr algn="ctr"/>
            <a:r>
              <a:rPr lang="en-US" sz="2000" dirty="0">
                <a:solidFill>
                  <a:srgbClr val="358374"/>
                </a:solidFill>
              </a:rPr>
              <a:t>to simulate security game</a:t>
            </a:r>
            <a:endParaRPr lang="en-GB" sz="2000" dirty="0">
              <a:solidFill>
                <a:srgbClr val="358374"/>
              </a:solidFill>
            </a:endParaRPr>
          </a:p>
        </p:txBody>
      </p:sp>
      <p:sp>
        <p:nvSpPr>
          <p:cNvPr id="56" name="TextBox 55">
            <a:extLst>
              <a:ext uri="{FF2B5EF4-FFF2-40B4-BE49-F238E27FC236}">
                <a16:creationId xmlns:a16="http://schemas.microsoft.com/office/drawing/2014/main" id="{1EF19472-99C7-56BF-D890-1BACBF543DC7}"/>
              </a:ext>
            </a:extLst>
          </p:cNvPr>
          <p:cNvSpPr txBox="1"/>
          <p:nvPr/>
        </p:nvSpPr>
        <p:spPr>
          <a:xfrm>
            <a:off x="8837726" y="5778287"/>
            <a:ext cx="1159354" cy="338554"/>
          </a:xfrm>
          <a:prstGeom prst="rect">
            <a:avLst/>
          </a:prstGeom>
          <a:noFill/>
        </p:spPr>
        <p:txBody>
          <a:bodyPr wrap="square" rtlCol="0">
            <a:spAutoFit/>
          </a:bodyPr>
          <a:lstStyle/>
          <a:p>
            <a:pPr algn="ctr"/>
            <a:r>
              <a:rPr lang="en-GB" sz="1600" dirty="0"/>
              <a:t>break</a:t>
            </a:r>
          </a:p>
        </p:txBody>
      </p:sp>
      <p:cxnSp>
        <p:nvCxnSpPr>
          <p:cNvPr id="57" name="Straight Arrow Connector 56">
            <a:extLst>
              <a:ext uri="{FF2B5EF4-FFF2-40B4-BE49-F238E27FC236}">
                <a16:creationId xmlns:a16="http://schemas.microsoft.com/office/drawing/2014/main" id="{0A1CCB6E-F170-18D5-E375-F66D418B9224}"/>
              </a:ext>
            </a:extLst>
          </p:cNvPr>
          <p:cNvCxnSpPr/>
          <p:nvPr/>
        </p:nvCxnSpPr>
        <p:spPr>
          <a:xfrm>
            <a:off x="8837726" y="5292575"/>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5796799-BCA7-89D0-9C44-ABD888C683A1}"/>
              </a:ext>
            </a:extLst>
          </p:cNvPr>
          <p:cNvCxnSpPr>
            <a:cxnSpLocks/>
          </p:cNvCxnSpPr>
          <p:nvPr/>
        </p:nvCxnSpPr>
        <p:spPr>
          <a:xfrm flipH="1">
            <a:off x="8837726" y="5814371"/>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8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Perks of the random oracle model</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FDD4FC9-563E-7E45-A86E-F9D9E9D11DD2}"/>
                  </a:ext>
                </a:extLst>
              </p:cNvPr>
              <p:cNvSpPr txBox="1"/>
              <p:nvPr/>
            </p:nvSpPr>
            <p:spPr>
              <a:xfrm>
                <a:off x="1233815" y="1628384"/>
                <a:ext cx="5119276" cy="3916137"/>
              </a:xfrm>
              <a:prstGeom prst="rect">
                <a:avLst/>
              </a:prstGeom>
              <a:noFill/>
            </p:spPr>
            <p:txBody>
              <a:bodyPr wrap="square" rtlCol="0">
                <a:spAutoFit/>
              </a:bodyPr>
              <a:lstStyle/>
              <a:p>
                <a:pPr marL="342900" indent="-342900" fontAlgn="auto">
                  <a:lnSpc>
                    <a:spcPct val="120000"/>
                  </a:lnSpc>
                  <a:spcAft>
                    <a:spcPts val="600"/>
                  </a:spcAft>
                  <a:buClr>
                    <a:schemeClr val="tx1"/>
                  </a:buClr>
                  <a:buFont typeface="Arial" panose="020B0604020202020204" pitchFamily="34" charset="0"/>
                  <a:buChar char="•"/>
                </a:pPr>
                <a:r>
                  <a:rPr lang="en-US" sz="2400" dirty="0">
                    <a:solidFill>
                      <a:srgbClr val="358374"/>
                    </a:solidFill>
                  </a:rPr>
                  <a:t>Unpredictability</a:t>
                </a:r>
                <a:r>
                  <a:rPr lang="en-US" sz="2400" dirty="0"/>
                  <a:t> of </a:t>
                </a:r>
                <a14:m>
                  <m:oMath xmlns:m="http://schemas.openxmlformats.org/officeDocument/2006/math">
                    <m:r>
                      <a:rPr lang="en-US" sz="2400" i="1" smtClean="0">
                        <a:solidFill>
                          <a:srgbClr val="F16722"/>
                        </a:solidFill>
                        <a:latin typeface="Cambria Math" panose="02040503050406030204" pitchFamily="18" charset="0"/>
                      </a:rPr>
                      <m:t>𝑓</m:t>
                    </m:r>
                    <m:d>
                      <m:dPr>
                        <m:ctrlPr>
                          <a:rPr lang="de-DE" sz="2400" b="0" i="1" smtClean="0">
                            <a:solidFill>
                              <a:schemeClr val="tx1"/>
                            </a:solidFill>
                            <a:latin typeface="Cambria Math" panose="02040503050406030204" pitchFamily="18" charset="0"/>
                          </a:rPr>
                        </m:ctrlPr>
                      </m:dPr>
                      <m:e>
                        <m:r>
                          <a:rPr lang="de-DE" sz="2400" b="0" i="1" smtClean="0">
                            <a:solidFill>
                              <a:schemeClr val="tx1"/>
                            </a:solidFill>
                            <a:latin typeface="Cambria Math" panose="02040503050406030204" pitchFamily="18" charset="0"/>
                          </a:rPr>
                          <m:t>𝑥</m:t>
                        </m:r>
                      </m:e>
                    </m:d>
                  </m:oMath>
                </a14:m>
                <a:endParaRPr lang="en-US" sz="2400" dirty="0"/>
              </a:p>
              <a:p>
                <a:pPr marL="342900" indent="-342900" fontAlgn="auto">
                  <a:lnSpc>
                    <a:spcPct val="120000"/>
                  </a:lnSpc>
                  <a:spcAft>
                    <a:spcPts val="600"/>
                  </a:spcAft>
                  <a:buClr>
                    <a:schemeClr val="tx1"/>
                  </a:buClr>
                  <a:buFont typeface="Arial" panose="020B0604020202020204" pitchFamily="34" charset="0"/>
                  <a:buChar char="•"/>
                </a:pPr>
                <a:r>
                  <a:rPr lang="en-US" sz="2400" dirty="0">
                    <a:solidFill>
                      <a:srgbClr val="358374"/>
                    </a:solidFill>
                  </a:rPr>
                  <a:t>‘See how </a:t>
                </a:r>
                <a:r>
                  <a:rPr lang="en-US" sz="2400" i="1" dirty="0">
                    <a:solidFill>
                      <a:srgbClr val="358374"/>
                    </a:solidFill>
                  </a:rPr>
                  <a:t>A</a:t>
                </a:r>
                <a:r>
                  <a:rPr lang="en-US" sz="2400" dirty="0">
                    <a:solidFill>
                      <a:srgbClr val="358374"/>
                    </a:solidFill>
                  </a:rPr>
                  <a:t> ticks’</a:t>
                </a:r>
                <a:endParaRPr lang="en-US" sz="2400" dirty="0"/>
              </a:p>
              <a:p>
                <a:pPr marL="342900" indent="-342900" fontAlgn="auto">
                  <a:lnSpc>
                    <a:spcPct val="120000"/>
                  </a:lnSpc>
                  <a:spcAft>
                    <a:spcPts val="600"/>
                  </a:spcAft>
                  <a:buClr>
                    <a:schemeClr val="tx1"/>
                  </a:buClr>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a:t>
                </a:r>
                <a:r>
                  <a:rPr lang="en-US" sz="2400" dirty="0"/>
                  <a:t>: Picking the </a:t>
                </a:r>
                <a14:m>
                  <m:oMath xmlns:m="http://schemas.openxmlformats.org/officeDocument/2006/math">
                    <m:r>
                      <a:rPr lang="de-DE" sz="2400" b="0" i="1" smtClean="0">
                        <a:solidFill>
                          <a:srgbClr val="F16722"/>
                        </a:solidFill>
                        <a:latin typeface="Cambria Math" panose="02040503050406030204" pitchFamily="18" charset="0"/>
                      </a:rPr>
                      <m:t>𝑦</m:t>
                    </m:r>
                  </m:oMath>
                </a14:m>
                <a:r>
                  <a:rPr lang="en-US" sz="2400" dirty="0"/>
                  <a:t>s smartly enough, </a:t>
                </a:r>
                <a:r>
                  <a:rPr lang="en-US" sz="2400" i="1" dirty="0">
                    <a:solidFill>
                      <a:srgbClr val="358374"/>
                    </a:solidFill>
                  </a:rPr>
                  <a:t>B</a:t>
                </a:r>
                <a:r>
                  <a:rPr lang="en-US" sz="2400" dirty="0"/>
                  <a:t> can</a:t>
                </a:r>
                <a:endParaRPr lang="en-GB" sz="2400" dirty="0"/>
              </a:p>
              <a:p>
                <a:pPr marL="914400" lvl="1" indent="-457200">
                  <a:lnSpc>
                    <a:spcPct val="120000"/>
                  </a:lnSpc>
                  <a:spcAft>
                    <a:spcPts val="600"/>
                  </a:spcAft>
                  <a:buFont typeface="+mj-lt"/>
                  <a:buAutoNum type="alphaLcParenR"/>
                </a:pPr>
                <a:r>
                  <a:rPr lang="en-US" sz="2400" dirty="0"/>
                  <a:t>trick </a:t>
                </a:r>
                <a:r>
                  <a:rPr lang="en-US" sz="2400" i="1" dirty="0">
                    <a:solidFill>
                      <a:srgbClr val="358374"/>
                    </a:solidFill>
                  </a:rPr>
                  <a:t>A</a:t>
                </a:r>
                <a:r>
                  <a:rPr lang="en-US" sz="2400" dirty="0"/>
                  <a:t> </a:t>
                </a:r>
                <a:r>
                  <a:rPr lang="en-GB" sz="2400" dirty="0"/>
                  <a:t>into helping solve </a:t>
                </a:r>
                <a:r>
                  <a:rPr lang="en-US" sz="2400" i="1" dirty="0">
                    <a:solidFill>
                      <a:srgbClr val="358374"/>
                    </a:solidFill>
                  </a:rPr>
                  <a:t>B</a:t>
                </a:r>
                <a:r>
                  <a:rPr lang="en-US" sz="2400" i="1" dirty="0"/>
                  <a:t>’s</a:t>
                </a:r>
                <a:r>
                  <a:rPr lang="en-GB" sz="2400" dirty="0"/>
                  <a:t> problem</a:t>
                </a:r>
              </a:p>
              <a:p>
                <a:pPr marL="914400" lvl="1" indent="-457200">
                  <a:lnSpc>
                    <a:spcPct val="120000"/>
                  </a:lnSpc>
                  <a:spcAft>
                    <a:spcPts val="600"/>
                  </a:spcAft>
                  <a:buFont typeface="+mj-lt"/>
                  <a:buAutoNum type="alphaLcParenR"/>
                </a:pPr>
                <a:r>
                  <a:rPr lang="en-GB" sz="2400" dirty="0"/>
                  <a:t>feign secret knowledge needed for </a:t>
                </a:r>
                <a:r>
                  <a:rPr lang="en-US" sz="2400" i="1" dirty="0">
                    <a:solidFill>
                      <a:srgbClr val="358374"/>
                    </a:solidFill>
                  </a:rPr>
                  <a:t>A</a:t>
                </a:r>
                <a:r>
                  <a:rPr lang="en-US" sz="2400" i="1" dirty="0"/>
                  <a:t>’s </a:t>
                </a:r>
                <a:r>
                  <a:rPr lang="en-GB" sz="2400" dirty="0"/>
                  <a:t>security game</a:t>
                </a:r>
              </a:p>
            </p:txBody>
          </p:sp>
        </mc:Choice>
        <mc:Fallback>
          <p:sp>
            <p:nvSpPr>
              <p:cNvPr id="4" name="TextBox 3">
                <a:extLst>
                  <a:ext uri="{FF2B5EF4-FFF2-40B4-BE49-F238E27FC236}">
                    <a16:creationId xmlns:a16="http://schemas.microsoft.com/office/drawing/2014/main" id="{8FDD4FC9-563E-7E45-A86E-F9D9E9D11DD2}"/>
                  </a:ext>
                </a:extLst>
              </p:cNvPr>
              <p:cNvSpPr txBox="1">
                <a:spLocks noRot="1" noChangeAspect="1" noMove="1" noResize="1" noEditPoints="1" noAdjustHandles="1" noChangeArrowheads="1" noChangeShapeType="1" noTextEdit="1"/>
              </p:cNvSpPr>
              <p:nvPr/>
            </p:nvSpPr>
            <p:spPr>
              <a:xfrm>
                <a:off x="1233815" y="1628384"/>
                <a:ext cx="5119276" cy="3916137"/>
              </a:xfrm>
              <a:prstGeom prst="rect">
                <a:avLst/>
              </a:prstGeom>
              <a:blipFill>
                <a:blip r:embed="rId3"/>
                <a:stretch>
                  <a:fillRect l="-1548" t="-156" b="-2488"/>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748C3E5F-3595-D55A-9F39-3E79C23D0034}"/>
              </a:ext>
            </a:extLst>
          </p:cNvPr>
          <p:cNvGrpSpPr/>
          <p:nvPr/>
        </p:nvGrpSpPr>
        <p:grpSpPr>
          <a:xfrm>
            <a:off x="9964213" y="4763997"/>
            <a:ext cx="1454868" cy="1564473"/>
            <a:chOff x="9029418" y="4487009"/>
            <a:chExt cx="1454868" cy="1564473"/>
          </a:xfrm>
        </p:grpSpPr>
        <p:pic>
          <p:nvPicPr>
            <p:cNvPr id="15" name="Picture 14" descr="A black and white image of a hacker using a computer&#10;&#10;Description automatically generated with low confidence">
              <a:extLst>
                <a:ext uri="{FF2B5EF4-FFF2-40B4-BE49-F238E27FC236}">
                  <a16:creationId xmlns:a16="http://schemas.microsoft.com/office/drawing/2014/main" id="{156616E6-D89E-2373-7A11-B38815E09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26" name="TextBox 25">
              <a:extLst>
                <a:ext uri="{FF2B5EF4-FFF2-40B4-BE49-F238E27FC236}">
                  <a16:creationId xmlns:a16="http://schemas.microsoft.com/office/drawing/2014/main" id="{7076A11D-ED81-1D65-71EC-0D37D4062A19}"/>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27" name="Picture 26" descr="A person sitting on a stool&#10;&#10;Description automatically generated with medium confidence">
            <a:extLst>
              <a:ext uri="{FF2B5EF4-FFF2-40B4-BE49-F238E27FC236}">
                <a16:creationId xmlns:a16="http://schemas.microsoft.com/office/drawing/2014/main" id="{C19CDECE-BEFB-2268-9D3F-33EA33622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grpSp>
        <p:nvGrpSpPr>
          <p:cNvPr id="37" name="Group 36">
            <a:extLst>
              <a:ext uri="{FF2B5EF4-FFF2-40B4-BE49-F238E27FC236}">
                <a16:creationId xmlns:a16="http://schemas.microsoft.com/office/drawing/2014/main" id="{946C1169-A7D3-8E30-7D20-F5BB28D34F1A}"/>
              </a:ext>
            </a:extLst>
          </p:cNvPr>
          <p:cNvGrpSpPr/>
          <p:nvPr/>
        </p:nvGrpSpPr>
        <p:grpSpPr>
          <a:xfrm rot="3805051">
            <a:off x="10165291" y="4428906"/>
            <a:ext cx="840364" cy="90291"/>
            <a:chOff x="5956678" y="4150415"/>
            <a:chExt cx="1159354" cy="114471"/>
          </a:xfrm>
        </p:grpSpPr>
        <p:cxnSp>
          <p:nvCxnSpPr>
            <p:cNvPr id="38" name="Straight Arrow Connector 37">
              <a:extLst>
                <a:ext uri="{FF2B5EF4-FFF2-40B4-BE49-F238E27FC236}">
                  <a16:creationId xmlns:a16="http://schemas.microsoft.com/office/drawing/2014/main" id="{13654C01-052E-A9EF-560B-DA3A3F3FD82B}"/>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9C2F255-4123-B0D5-545F-6EEF2702F3E1}"/>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CC3EB497-4EDA-3B83-C94E-10D49BE4B886}"/>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40" name="TextBox 39">
                <a:extLst>
                  <a:ext uri="{FF2B5EF4-FFF2-40B4-BE49-F238E27FC236}">
                    <a16:creationId xmlns:a16="http://schemas.microsoft.com/office/drawing/2014/main" id="{CC3EB497-4EDA-3B83-C94E-10D49BE4B886}"/>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6"/>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1D53F124-875C-DC58-9508-023C394D3393}"/>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41" name="TextBox 40">
                <a:extLst>
                  <a:ext uri="{FF2B5EF4-FFF2-40B4-BE49-F238E27FC236}">
                    <a16:creationId xmlns:a16="http://schemas.microsoft.com/office/drawing/2014/main" id="{1D53F124-875C-DC58-9508-023C394D3393}"/>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7"/>
                <a:stretch>
                  <a:fillRect l="-6000" r="-22000" b="-10526"/>
                </a:stretch>
              </a:blipFill>
            </p:spPr>
            <p:txBody>
              <a:bodyPr/>
              <a:lstStyle/>
              <a:p>
                <a:r>
                  <a:rPr lang="en-GB">
                    <a:noFill/>
                  </a:rPr>
                  <a:t> </a:t>
                </a:r>
              </a:p>
            </p:txBody>
          </p:sp>
        </mc:Fallback>
      </mc:AlternateContent>
      <p:grpSp>
        <p:nvGrpSpPr>
          <p:cNvPr id="42" name="Group 41">
            <a:extLst>
              <a:ext uri="{FF2B5EF4-FFF2-40B4-BE49-F238E27FC236}">
                <a16:creationId xmlns:a16="http://schemas.microsoft.com/office/drawing/2014/main" id="{78CC4CAD-6033-A9C9-0A99-F97AA177C4A6}"/>
              </a:ext>
            </a:extLst>
          </p:cNvPr>
          <p:cNvGrpSpPr/>
          <p:nvPr/>
        </p:nvGrpSpPr>
        <p:grpSpPr>
          <a:xfrm>
            <a:off x="9964213" y="4767100"/>
            <a:ext cx="1454868" cy="1564473"/>
            <a:chOff x="9029418" y="4487009"/>
            <a:chExt cx="1454868" cy="1564473"/>
          </a:xfrm>
        </p:grpSpPr>
        <p:pic>
          <p:nvPicPr>
            <p:cNvPr id="43" name="Picture 42" descr="A black and white image of a hacker using a computer&#10;&#10;Description automatically generated with low confidence">
              <a:extLst>
                <a:ext uri="{FF2B5EF4-FFF2-40B4-BE49-F238E27FC236}">
                  <a16:creationId xmlns:a16="http://schemas.microsoft.com/office/drawing/2014/main" id="{4AE24372-5DAD-CB0D-5E27-DB42AFDD93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44" name="TextBox 43">
              <a:extLst>
                <a:ext uri="{FF2B5EF4-FFF2-40B4-BE49-F238E27FC236}">
                  <a16:creationId xmlns:a16="http://schemas.microsoft.com/office/drawing/2014/main" id="{FFB72A36-FFF9-8406-16D8-5A29C5D6184A}"/>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45" name="Group 44">
            <a:extLst>
              <a:ext uri="{FF2B5EF4-FFF2-40B4-BE49-F238E27FC236}">
                <a16:creationId xmlns:a16="http://schemas.microsoft.com/office/drawing/2014/main" id="{FA6C6996-98F0-0176-BEDB-E5218B757E06}"/>
              </a:ext>
            </a:extLst>
          </p:cNvPr>
          <p:cNvGrpSpPr/>
          <p:nvPr/>
        </p:nvGrpSpPr>
        <p:grpSpPr>
          <a:xfrm>
            <a:off x="6467707" y="1363487"/>
            <a:ext cx="5558216" cy="4868611"/>
            <a:chOff x="7163643" y="2632111"/>
            <a:chExt cx="1356263" cy="3301656"/>
          </a:xfrm>
        </p:grpSpPr>
        <p:sp>
          <p:nvSpPr>
            <p:cNvPr id="46" name="TextBox 45">
              <a:extLst>
                <a:ext uri="{FF2B5EF4-FFF2-40B4-BE49-F238E27FC236}">
                  <a16:creationId xmlns:a16="http://schemas.microsoft.com/office/drawing/2014/main" id="{442EDB98-B05D-0F2E-DE7B-82DA05D98F1F}"/>
                </a:ext>
              </a:extLst>
            </p:cNvPr>
            <p:cNvSpPr txBox="1"/>
            <p:nvPr/>
          </p:nvSpPr>
          <p:spPr>
            <a:xfrm>
              <a:off x="7163643" y="2632111"/>
              <a:ext cx="1334022" cy="322729"/>
            </a:xfrm>
            <a:prstGeom prst="rect">
              <a:avLst/>
            </a:prstGeom>
            <a:noFill/>
          </p:spPr>
          <p:txBody>
            <a:bodyPr wrap="square">
              <a:spAutoFit/>
            </a:bodyPr>
            <a:lstStyle/>
            <a:p>
              <a:pPr algn="ctr"/>
              <a:r>
                <a:rPr lang="en-US" sz="2400" dirty="0">
                  <a:solidFill>
                    <a:srgbClr val="358374"/>
                  </a:solidFill>
                </a:rPr>
                <a:t>Reduction </a:t>
              </a:r>
              <a:r>
                <a:rPr lang="en-US" sz="2400" i="1" dirty="0">
                  <a:solidFill>
                    <a:srgbClr val="358374"/>
                  </a:solidFill>
                </a:rPr>
                <a:t>B</a:t>
              </a:r>
              <a:endParaRPr lang="en-GB" sz="2400" i="1" dirty="0">
                <a:solidFill>
                  <a:srgbClr val="358374"/>
                </a:solidFill>
              </a:endParaRPr>
            </a:p>
          </p:txBody>
        </p:sp>
        <p:sp>
          <p:nvSpPr>
            <p:cNvPr id="47" name="Rectangle: Rounded Corners 46">
              <a:extLst>
                <a:ext uri="{FF2B5EF4-FFF2-40B4-BE49-F238E27FC236}">
                  <a16:creationId xmlns:a16="http://schemas.microsoft.com/office/drawing/2014/main" id="{5F228851-7F7E-5CE7-96D5-E7C771A72A32}"/>
                </a:ext>
              </a:extLst>
            </p:cNvPr>
            <p:cNvSpPr/>
            <p:nvPr/>
          </p:nvSpPr>
          <p:spPr>
            <a:xfrm>
              <a:off x="7185884" y="2637614"/>
              <a:ext cx="1334022" cy="3296153"/>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1304A0F8-54BA-8144-C836-19BEBF180A8A}"/>
                  </a:ext>
                </a:extLst>
              </p:cNvPr>
              <p:cNvSpPr txBox="1"/>
              <p:nvPr/>
            </p:nvSpPr>
            <p:spPr>
              <a:xfrm>
                <a:off x="9613942" y="1726772"/>
                <a:ext cx="1344245"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sz="1800" i="1" smtClean="0">
                        <a:solidFill>
                          <a:srgbClr val="F16722"/>
                        </a:solidFill>
                        <a:latin typeface="Cambria Math" panose="02040503050406030204" pitchFamily="18" charset="0"/>
                      </a:rPr>
                      <m:t>𝑓</m:t>
                    </m:r>
                  </m:oMath>
                </a14:m>
                <a:endParaRPr lang="en-GB" dirty="0"/>
              </a:p>
            </p:txBody>
          </p:sp>
        </mc:Choice>
        <mc:Fallback>
          <p:sp>
            <p:nvSpPr>
              <p:cNvPr id="48" name="TextBox 47">
                <a:extLst>
                  <a:ext uri="{FF2B5EF4-FFF2-40B4-BE49-F238E27FC236}">
                    <a16:creationId xmlns:a16="http://schemas.microsoft.com/office/drawing/2014/main" id="{1304A0F8-54BA-8144-C836-19BEBF180A8A}"/>
                  </a:ext>
                </a:extLst>
              </p:cNvPr>
              <p:cNvSpPr txBox="1">
                <a:spLocks noRot="1" noChangeAspect="1" noMove="1" noResize="1" noEditPoints="1" noAdjustHandles="1" noChangeArrowheads="1" noChangeShapeType="1" noTextEdit="1"/>
              </p:cNvSpPr>
              <p:nvPr/>
            </p:nvSpPr>
            <p:spPr>
              <a:xfrm>
                <a:off x="9613942" y="1726772"/>
                <a:ext cx="1344245" cy="369332"/>
              </a:xfrm>
              <a:prstGeom prst="rect">
                <a:avLst/>
              </a:prstGeom>
              <a:blipFill>
                <a:blip r:embed="rId8"/>
                <a:stretch>
                  <a:fillRect l="-1810" t="-8197" b="-24590"/>
                </a:stretch>
              </a:blipFill>
            </p:spPr>
            <p:txBody>
              <a:bodyPr/>
              <a:lstStyle/>
              <a:p>
                <a:r>
                  <a:rPr lang="en-GB">
                    <a:noFill/>
                  </a:rPr>
                  <a:t> </a:t>
                </a:r>
              </a:p>
            </p:txBody>
          </p:sp>
        </mc:Fallback>
      </mc:AlternateContent>
      <p:sp>
        <p:nvSpPr>
          <p:cNvPr id="52" name="Rectangle: Rounded Corners 51">
            <a:extLst>
              <a:ext uri="{FF2B5EF4-FFF2-40B4-BE49-F238E27FC236}">
                <a16:creationId xmlns:a16="http://schemas.microsoft.com/office/drawing/2014/main" id="{88560A71-62D6-3B6F-7080-15CB334876F0}"/>
              </a:ext>
            </a:extLst>
          </p:cNvPr>
          <p:cNvSpPr/>
          <p:nvPr/>
        </p:nvSpPr>
        <p:spPr>
          <a:xfrm>
            <a:off x="6902605" y="4857919"/>
            <a:ext cx="1739453" cy="1227412"/>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3DA74F8D-2A48-0639-CA37-EFBEAC3916AE}"/>
              </a:ext>
            </a:extLst>
          </p:cNvPr>
          <p:cNvSpPr txBox="1"/>
          <p:nvPr/>
        </p:nvSpPr>
        <p:spPr>
          <a:xfrm>
            <a:off x="6902605" y="4849795"/>
            <a:ext cx="1739453" cy="1323439"/>
          </a:xfrm>
          <a:prstGeom prst="rect">
            <a:avLst/>
          </a:prstGeom>
          <a:noFill/>
        </p:spPr>
        <p:txBody>
          <a:bodyPr wrap="square">
            <a:spAutoFit/>
          </a:bodyPr>
          <a:lstStyle/>
          <a:p>
            <a:pPr algn="ctr"/>
            <a:r>
              <a:rPr lang="en-US" sz="2000" dirty="0">
                <a:solidFill>
                  <a:srgbClr val="358374"/>
                </a:solidFill>
              </a:rPr>
              <a:t>Use problem instance</a:t>
            </a:r>
          </a:p>
          <a:p>
            <a:pPr algn="ctr"/>
            <a:r>
              <a:rPr lang="en-US" sz="2000" dirty="0">
                <a:solidFill>
                  <a:srgbClr val="358374"/>
                </a:solidFill>
              </a:rPr>
              <a:t>to simulate security game</a:t>
            </a:r>
            <a:endParaRPr lang="en-GB" sz="2000" dirty="0">
              <a:solidFill>
                <a:srgbClr val="358374"/>
              </a:solidFill>
            </a:endParaRPr>
          </a:p>
        </p:txBody>
      </p:sp>
      <p:sp>
        <p:nvSpPr>
          <p:cNvPr id="55" name="TextBox 54">
            <a:extLst>
              <a:ext uri="{FF2B5EF4-FFF2-40B4-BE49-F238E27FC236}">
                <a16:creationId xmlns:a16="http://schemas.microsoft.com/office/drawing/2014/main" id="{99C90CCB-EF80-4CDC-0DDA-0D62BD42DCAC}"/>
              </a:ext>
            </a:extLst>
          </p:cNvPr>
          <p:cNvSpPr txBox="1"/>
          <p:nvPr/>
        </p:nvSpPr>
        <p:spPr>
          <a:xfrm>
            <a:off x="8837726" y="5778287"/>
            <a:ext cx="1159354" cy="338554"/>
          </a:xfrm>
          <a:prstGeom prst="rect">
            <a:avLst/>
          </a:prstGeom>
          <a:noFill/>
        </p:spPr>
        <p:txBody>
          <a:bodyPr wrap="square" rtlCol="0">
            <a:spAutoFit/>
          </a:bodyPr>
          <a:lstStyle/>
          <a:p>
            <a:pPr algn="ctr"/>
            <a:r>
              <a:rPr lang="en-GB" sz="1600" dirty="0"/>
              <a:t>break</a:t>
            </a:r>
          </a:p>
        </p:txBody>
      </p:sp>
      <p:cxnSp>
        <p:nvCxnSpPr>
          <p:cNvPr id="56" name="Straight Arrow Connector 55">
            <a:extLst>
              <a:ext uri="{FF2B5EF4-FFF2-40B4-BE49-F238E27FC236}">
                <a16:creationId xmlns:a16="http://schemas.microsoft.com/office/drawing/2014/main" id="{9717B364-919A-5272-3390-DE1E3695D13C}"/>
              </a:ext>
            </a:extLst>
          </p:cNvPr>
          <p:cNvCxnSpPr/>
          <p:nvPr/>
        </p:nvCxnSpPr>
        <p:spPr>
          <a:xfrm>
            <a:off x="8837726" y="5292575"/>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52D5932-3EE6-6509-7B41-D7F708BDF3AA}"/>
              </a:ext>
            </a:extLst>
          </p:cNvPr>
          <p:cNvCxnSpPr>
            <a:cxnSpLocks/>
          </p:cNvCxnSpPr>
          <p:nvPr/>
        </p:nvCxnSpPr>
        <p:spPr>
          <a:xfrm flipH="1">
            <a:off x="8837726" y="5814371"/>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9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D38AF0DB-5473-FB8D-F12C-A3E936345CEC}"/>
                  </a:ext>
                </a:extLst>
              </p:cNvPr>
              <p:cNvSpPr txBox="1"/>
              <p:nvPr/>
            </p:nvSpPr>
            <p:spPr>
              <a:xfrm>
                <a:off x="8837726" y="5778287"/>
                <a:ext cx="11593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de-DE" sz="2400" b="0" i="1" smtClean="0">
                              <a:solidFill>
                                <a:srgbClr val="358374"/>
                              </a:solidFill>
                              <a:latin typeface="Cambria Math" panose="02040503050406030204" pitchFamily="18" charset="0"/>
                            </a:rPr>
                          </m:ctrlPr>
                        </m:sSupPr>
                        <m:e>
                          <m:r>
                            <a:rPr lang="de-DE" sz="2400" b="0" i="1" smtClean="0">
                              <a:solidFill>
                                <a:srgbClr val="358374"/>
                              </a:solidFill>
                              <a:latin typeface="Cambria Math" panose="02040503050406030204" pitchFamily="18" charset="0"/>
                            </a:rPr>
                            <m:t>𝑥</m:t>
                          </m:r>
                        </m:e>
                        <m:sup>
                          <m:r>
                            <a:rPr lang="de-DE" sz="2400" b="0" i="1" smtClean="0">
                              <a:solidFill>
                                <a:srgbClr val="358374"/>
                              </a:solidFill>
                              <a:latin typeface="Cambria Math" panose="02040503050406030204" pitchFamily="18" charset="0"/>
                            </a:rPr>
                            <m:t>′</m:t>
                          </m:r>
                        </m:sup>
                      </m:sSup>
                    </m:oMath>
                  </m:oMathPara>
                </a14:m>
                <a:endParaRPr lang="en-GB" sz="2400" dirty="0">
                  <a:solidFill>
                    <a:srgbClr val="358374"/>
                  </a:solidFill>
                </a:endParaRPr>
              </a:p>
            </p:txBody>
          </p:sp>
        </mc:Choice>
        <mc:Fallback>
          <p:sp>
            <p:nvSpPr>
              <p:cNvPr id="27" name="TextBox 26">
                <a:extLst>
                  <a:ext uri="{FF2B5EF4-FFF2-40B4-BE49-F238E27FC236}">
                    <a16:creationId xmlns:a16="http://schemas.microsoft.com/office/drawing/2014/main" id="{D38AF0DB-5473-FB8D-F12C-A3E936345CEC}"/>
                  </a:ext>
                </a:extLst>
              </p:cNvPr>
              <p:cNvSpPr txBox="1">
                <a:spLocks noRot="1" noChangeAspect="1" noMove="1" noResize="1" noEditPoints="1" noAdjustHandles="1" noChangeArrowheads="1" noChangeShapeType="1" noTextEdit="1"/>
              </p:cNvSpPr>
              <p:nvPr/>
            </p:nvSpPr>
            <p:spPr>
              <a:xfrm>
                <a:off x="8837726" y="5778287"/>
                <a:ext cx="1159354" cy="461665"/>
              </a:xfrm>
              <a:prstGeom prst="rect">
                <a:avLst/>
              </a:prstGeom>
              <a:blipFill>
                <a:blip r:embed="rId3"/>
                <a:stretch>
                  <a:fillRect/>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Practice example: ROs as one-way functions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6" name="Group 5">
            <a:extLst>
              <a:ext uri="{FF2B5EF4-FFF2-40B4-BE49-F238E27FC236}">
                <a16:creationId xmlns:a16="http://schemas.microsoft.com/office/drawing/2014/main" id="{0D8BB349-C75F-1552-8DFC-A85BED26FC9E}"/>
              </a:ext>
            </a:extLst>
          </p:cNvPr>
          <p:cNvGrpSpPr/>
          <p:nvPr/>
        </p:nvGrpSpPr>
        <p:grpSpPr>
          <a:xfrm>
            <a:off x="9964213" y="4763997"/>
            <a:ext cx="1454868" cy="1564473"/>
            <a:chOff x="9029418" y="4487009"/>
            <a:chExt cx="1454868" cy="1564473"/>
          </a:xfrm>
        </p:grpSpPr>
        <p:pic>
          <p:nvPicPr>
            <p:cNvPr id="8" name="Picture 7" descr="A black and white image of a hacker using a computer&#10;&#10;Description automatically generated with low confidence">
              <a:extLst>
                <a:ext uri="{FF2B5EF4-FFF2-40B4-BE49-F238E27FC236}">
                  <a16:creationId xmlns:a16="http://schemas.microsoft.com/office/drawing/2014/main" id="{0F91A23F-DD0B-3016-6374-F54C106F2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0" name="TextBox 9">
              <a:extLst>
                <a:ext uri="{FF2B5EF4-FFF2-40B4-BE49-F238E27FC236}">
                  <a16:creationId xmlns:a16="http://schemas.microsoft.com/office/drawing/2014/main" id="{6FC3CD08-1157-26BC-E32D-F5DCAD348279}"/>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cxnSp>
        <p:nvCxnSpPr>
          <p:cNvPr id="12" name="Straight Arrow Connector 11">
            <a:extLst>
              <a:ext uri="{FF2B5EF4-FFF2-40B4-BE49-F238E27FC236}">
                <a16:creationId xmlns:a16="http://schemas.microsoft.com/office/drawing/2014/main" id="{A66E8340-5D8D-BC8C-16BE-52B64389F584}"/>
              </a:ext>
            </a:extLst>
          </p:cNvPr>
          <p:cNvCxnSpPr>
            <a:cxnSpLocks/>
          </p:cNvCxnSpPr>
          <p:nvPr/>
        </p:nvCxnSpPr>
        <p:spPr>
          <a:xfrm flipH="1">
            <a:off x="8636924" y="5814371"/>
            <a:ext cx="1360156" cy="156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E779C1C9-9268-0081-E871-4D8DA058DE47}"/>
                  </a:ext>
                </a:extLst>
              </p:cNvPr>
              <p:cNvSpPr txBox="1"/>
              <p:nvPr/>
            </p:nvSpPr>
            <p:spPr>
              <a:xfrm>
                <a:off x="8957235" y="5065956"/>
                <a:ext cx="11593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de-DE" sz="2400" b="0" i="1" smtClean="0">
                              <a:solidFill>
                                <a:schemeClr val="tx1"/>
                              </a:solidFill>
                              <a:latin typeface="Cambria Math" panose="02040503050406030204" pitchFamily="18" charset="0"/>
                            </a:rPr>
                          </m:ctrlPr>
                        </m:sSupPr>
                        <m:e>
                          <m:r>
                            <a:rPr lang="de-DE" sz="2400" b="0" i="1" smtClean="0">
                              <a:solidFill>
                                <a:schemeClr val="tx1"/>
                              </a:solidFill>
                              <a:latin typeface="Cambria Math" panose="02040503050406030204" pitchFamily="18" charset="0"/>
                            </a:rPr>
                            <m:t>𝑦</m:t>
                          </m:r>
                        </m:e>
                        <m:sup>
                          <m:r>
                            <a:rPr lang="de-DE" sz="2400" b="0" i="1" smtClean="0">
                              <a:solidFill>
                                <a:schemeClr val="tx1"/>
                              </a:solidFill>
                              <a:latin typeface="Cambria Math" panose="02040503050406030204" pitchFamily="18" charset="0"/>
                            </a:rPr>
                            <m:t>∗</m:t>
                          </m:r>
                        </m:sup>
                      </m:sSup>
                    </m:oMath>
                  </m:oMathPara>
                </a14:m>
                <a:endParaRPr lang="en-GB" sz="2400" dirty="0"/>
              </a:p>
            </p:txBody>
          </p:sp>
        </mc:Choice>
        <mc:Fallback>
          <p:sp>
            <p:nvSpPr>
              <p:cNvPr id="15" name="TextBox 14">
                <a:extLst>
                  <a:ext uri="{FF2B5EF4-FFF2-40B4-BE49-F238E27FC236}">
                    <a16:creationId xmlns:a16="http://schemas.microsoft.com/office/drawing/2014/main" id="{E779C1C9-9268-0081-E871-4D8DA058DE47}"/>
                  </a:ext>
                </a:extLst>
              </p:cNvPr>
              <p:cNvSpPr txBox="1">
                <a:spLocks noRot="1" noChangeAspect="1" noMove="1" noResize="1" noEditPoints="1" noAdjustHandles="1" noChangeArrowheads="1" noChangeShapeType="1" noTextEdit="1"/>
              </p:cNvSpPr>
              <p:nvPr/>
            </p:nvSpPr>
            <p:spPr>
              <a:xfrm>
                <a:off x="8957235" y="5065956"/>
                <a:ext cx="1159354" cy="461665"/>
              </a:xfrm>
              <a:prstGeom prst="rect">
                <a:avLst/>
              </a:prstGeom>
              <a:blipFill>
                <a:blip r:embed="rId5"/>
                <a:stretch>
                  <a:fillRect b="-10526"/>
                </a:stretch>
              </a:blipFill>
            </p:spPr>
            <p:txBody>
              <a:bodyPr/>
              <a:lstStyle/>
              <a:p>
                <a:r>
                  <a:rPr lang="en-GB">
                    <a:noFill/>
                  </a:rPr>
                  <a:t> </a:t>
                </a:r>
              </a:p>
            </p:txBody>
          </p:sp>
        </mc:Fallback>
      </mc:AlternateContent>
      <p:pic>
        <p:nvPicPr>
          <p:cNvPr id="22" name="Picture 21" descr="A person sitting on a stool&#10;&#10;Description automatically generated with medium confidence">
            <a:extLst>
              <a:ext uri="{FF2B5EF4-FFF2-40B4-BE49-F238E27FC236}">
                <a16:creationId xmlns:a16="http://schemas.microsoft.com/office/drawing/2014/main" id="{33855C96-4EC2-B183-A7FA-28E8C59373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cxnSp>
        <p:nvCxnSpPr>
          <p:cNvPr id="26" name="Straight Arrow Connector 25">
            <a:extLst>
              <a:ext uri="{FF2B5EF4-FFF2-40B4-BE49-F238E27FC236}">
                <a16:creationId xmlns:a16="http://schemas.microsoft.com/office/drawing/2014/main" id="{2E8C1764-B5CF-6725-1CD8-7F3A2715AE4E}"/>
              </a:ext>
            </a:extLst>
          </p:cNvPr>
          <p:cNvCxnSpPr>
            <a:cxnSpLocks/>
          </p:cNvCxnSpPr>
          <p:nvPr/>
        </p:nvCxnSpPr>
        <p:spPr>
          <a:xfrm flipV="1">
            <a:off x="8636924" y="5515597"/>
            <a:ext cx="1360156" cy="120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1BA864F-0A4C-4A10-A471-E78D301AAFA8}"/>
              </a:ext>
            </a:extLst>
          </p:cNvPr>
          <p:cNvGrpSpPr/>
          <p:nvPr/>
        </p:nvGrpSpPr>
        <p:grpSpPr>
          <a:xfrm rot="19461684">
            <a:off x="8258050" y="4281373"/>
            <a:ext cx="1159354" cy="114471"/>
            <a:chOff x="5956678" y="4150415"/>
            <a:chExt cx="1159354" cy="114471"/>
          </a:xfrm>
        </p:grpSpPr>
        <p:cxnSp>
          <p:nvCxnSpPr>
            <p:cNvPr id="29" name="Straight Arrow Connector 28">
              <a:extLst>
                <a:ext uri="{FF2B5EF4-FFF2-40B4-BE49-F238E27FC236}">
                  <a16:creationId xmlns:a16="http://schemas.microsoft.com/office/drawing/2014/main" id="{8F61C93E-633D-DDC9-A971-139FD9404A4F}"/>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6DDFAC-E887-E098-9E9A-319E878FC0B8}"/>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A00E987-A941-A7EB-F328-364C8B5C1E1E}"/>
              </a:ext>
            </a:extLst>
          </p:cNvPr>
          <p:cNvGrpSpPr/>
          <p:nvPr/>
        </p:nvGrpSpPr>
        <p:grpSpPr>
          <a:xfrm rot="3805051">
            <a:off x="10165291" y="4428906"/>
            <a:ext cx="840364" cy="90291"/>
            <a:chOff x="5956678" y="4150415"/>
            <a:chExt cx="1159354" cy="114471"/>
          </a:xfrm>
        </p:grpSpPr>
        <p:cxnSp>
          <p:nvCxnSpPr>
            <p:cNvPr id="34" name="Straight Arrow Connector 33">
              <a:extLst>
                <a:ext uri="{FF2B5EF4-FFF2-40B4-BE49-F238E27FC236}">
                  <a16:creationId xmlns:a16="http://schemas.microsoft.com/office/drawing/2014/main" id="{84F2E65C-6E42-01F0-D21F-B6DCE1B8CDD3}"/>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63F924F-C5C7-7088-A3AB-4ED5A330EB02}"/>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B4C43322-463E-EDA7-3F4B-4DD937A2A742}"/>
                  </a:ext>
                </a:extLst>
              </p:cNvPr>
              <p:cNvSpPr txBox="1"/>
              <p:nvPr/>
            </p:nvSpPr>
            <p:spPr>
              <a:xfrm>
                <a:off x="8636924" y="1726772"/>
                <a:ext cx="3241963"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i="1">
                        <a:solidFill>
                          <a:srgbClr val="F16722"/>
                        </a:solidFill>
                        <a:latin typeface="Cambria Math" panose="02040503050406030204" pitchFamily="18" charset="0"/>
                      </a:rPr>
                      <m:t>𝑓</m:t>
                    </m:r>
                    <m:r>
                      <a:rPr lang="en-US" i="1">
                        <a:solidFill>
                          <a:srgbClr val="F16722"/>
                        </a:solidFill>
                        <a:latin typeface="Cambria Math" panose="02040503050406030204" pitchFamily="18" charset="0"/>
                      </a:rPr>
                      <m:t>:</m:t>
                    </m:r>
                    <m:sSup>
                      <m:sSupPr>
                        <m:ctrlPr>
                          <a:rPr lang="en-US" i="1">
                            <a:solidFill>
                              <a:srgbClr val="F16722"/>
                            </a:solidFill>
                            <a:latin typeface="Cambria Math" panose="02040503050406030204" pitchFamily="18" charset="0"/>
                          </a:rPr>
                        </m:ctrlPr>
                      </m:sSupPr>
                      <m:e>
                        <m:d>
                          <m:dPr>
                            <m:begChr m:val="{"/>
                            <m:endChr m:val="}"/>
                            <m:ctrlPr>
                              <a:rPr lang="en-US" i="1">
                                <a:solidFill>
                                  <a:srgbClr val="F16722"/>
                                </a:solidFill>
                                <a:latin typeface="Cambria Math" panose="02040503050406030204" pitchFamily="18" charset="0"/>
                              </a:rPr>
                            </m:ctrlPr>
                          </m:dPr>
                          <m:e>
                            <m:r>
                              <a:rPr lang="en-US" i="1">
                                <a:solidFill>
                                  <a:srgbClr val="F16722"/>
                                </a:solidFill>
                                <a:latin typeface="Cambria Math" panose="02040503050406030204" pitchFamily="18" charset="0"/>
                              </a:rPr>
                              <m:t>0,1</m:t>
                            </m:r>
                          </m:e>
                        </m:d>
                      </m:e>
                      <m:sup>
                        <m:r>
                          <a:rPr lang="en-US" i="1">
                            <a:solidFill>
                              <a:srgbClr val="F16722"/>
                            </a:solidFill>
                            <a:latin typeface="Cambria Math" panose="02040503050406030204" pitchFamily="18" charset="0"/>
                          </a:rPr>
                          <m:t>𝑛</m:t>
                        </m:r>
                      </m:sup>
                    </m:sSup>
                    <m:r>
                      <a:rPr lang="en-US" i="1">
                        <a:solidFill>
                          <a:srgbClr val="F16722"/>
                        </a:solidFill>
                        <a:latin typeface="Cambria Math" panose="02040503050406030204" pitchFamily="18" charset="0"/>
                      </a:rPr>
                      <m:t>→</m:t>
                    </m:r>
                    <m:sSup>
                      <m:sSupPr>
                        <m:ctrlPr>
                          <a:rPr lang="en-US" i="1">
                            <a:solidFill>
                              <a:srgbClr val="F16722"/>
                            </a:solidFill>
                            <a:latin typeface="Cambria Math" panose="02040503050406030204" pitchFamily="18" charset="0"/>
                          </a:rPr>
                        </m:ctrlPr>
                      </m:sSupPr>
                      <m:e>
                        <m:d>
                          <m:dPr>
                            <m:begChr m:val="{"/>
                            <m:endChr m:val="}"/>
                            <m:ctrlPr>
                              <a:rPr lang="en-US" i="1">
                                <a:solidFill>
                                  <a:srgbClr val="F16722"/>
                                </a:solidFill>
                                <a:latin typeface="Cambria Math" panose="02040503050406030204" pitchFamily="18" charset="0"/>
                              </a:rPr>
                            </m:ctrlPr>
                          </m:dPr>
                          <m:e>
                            <m:r>
                              <a:rPr lang="en-US" i="1">
                                <a:solidFill>
                                  <a:srgbClr val="F16722"/>
                                </a:solidFill>
                                <a:latin typeface="Cambria Math" panose="02040503050406030204" pitchFamily="18" charset="0"/>
                              </a:rPr>
                              <m:t>0,1</m:t>
                            </m:r>
                          </m:e>
                        </m:d>
                      </m:e>
                      <m:sup>
                        <m:r>
                          <a:rPr lang="de-DE" b="0" i="1" smtClean="0">
                            <a:solidFill>
                              <a:srgbClr val="F16722"/>
                            </a:solidFill>
                            <a:latin typeface="Cambria Math" panose="02040503050406030204" pitchFamily="18" charset="0"/>
                          </a:rPr>
                          <m:t>𝑛</m:t>
                        </m:r>
                      </m:sup>
                    </m:sSup>
                  </m:oMath>
                </a14:m>
                <a:endParaRPr lang="en-GB" dirty="0"/>
              </a:p>
            </p:txBody>
          </p:sp>
        </mc:Choice>
        <mc:Fallback>
          <p:sp>
            <p:nvSpPr>
              <p:cNvPr id="38" name="TextBox 37">
                <a:extLst>
                  <a:ext uri="{FF2B5EF4-FFF2-40B4-BE49-F238E27FC236}">
                    <a16:creationId xmlns:a16="http://schemas.microsoft.com/office/drawing/2014/main" id="{B4C43322-463E-EDA7-3F4B-4DD937A2A742}"/>
                  </a:ext>
                </a:extLst>
              </p:cNvPr>
              <p:cNvSpPr txBox="1">
                <a:spLocks noRot="1" noChangeAspect="1" noMove="1" noResize="1" noEditPoints="1" noAdjustHandles="1" noChangeArrowheads="1" noChangeShapeType="1" noTextEdit="1"/>
              </p:cNvSpPr>
              <p:nvPr/>
            </p:nvSpPr>
            <p:spPr>
              <a:xfrm>
                <a:off x="8636924" y="1726772"/>
                <a:ext cx="3241963" cy="369332"/>
              </a:xfrm>
              <a:prstGeom prst="rect">
                <a:avLst/>
              </a:prstGeom>
              <a:blipFill>
                <a:blip r:embed="rId7"/>
                <a:stretch>
                  <a:fillRect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8DE9F84-277F-46CA-3440-F8F36457E281}"/>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14" name="TextBox 13">
                <a:extLst>
                  <a:ext uri="{FF2B5EF4-FFF2-40B4-BE49-F238E27FC236}">
                    <a16:creationId xmlns:a16="http://schemas.microsoft.com/office/drawing/2014/main" id="{08DE9F84-277F-46CA-3440-F8F36457E281}"/>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8"/>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C4469D4-350F-66AD-E81D-4980C345B317}"/>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17" name="TextBox 16">
                <a:extLst>
                  <a:ext uri="{FF2B5EF4-FFF2-40B4-BE49-F238E27FC236}">
                    <a16:creationId xmlns:a16="http://schemas.microsoft.com/office/drawing/2014/main" id="{EC4469D4-350F-66AD-E81D-4980C345B317}"/>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9"/>
                <a:stretch>
                  <a:fillRect l="-6000" r="-22000" b="-1052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F7E09CA1-3691-D015-B8C7-0070470E183A}"/>
              </a:ext>
            </a:extLst>
          </p:cNvPr>
          <p:cNvGrpSpPr/>
          <p:nvPr/>
        </p:nvGrpSpPr>
        <p:grpSpPr>
          <a:xfrm>
            <a:off x="5636029" y="4404732"/>
            <a:ext cx="2814025" cy="1754342"/>
            <a:chOff x="7185884" y="4578306"/>
            <a:chExt cx="1334022" cy="1405990"/>
          </a:xfrm>
        </p:grpSpPr>
        <p:sp>
          <p:nvSpPr>
            <p:cNvPr id="4" name="Rectangle: Rounded Corners 3">
              <a:extLst>
                <a:ext uri="{FF2B5EF4-FFF2-40B4-BE49-F238E27FC236}">
                  <a16:creationId xmlns:a16="http://schemas.microsoft.com/office/drawing/2014/main" id="{0C17CE37-B2E1-A68D-3991-CF33A95EDD2D}"/>
                </a:ext>
              </a:extLst>
            </p:cNvPr>
            <p:cNvSpPr/>
            <p:nvPr/>
          </p:nvSpPr>
          <p:spPr>
            <a:xfrm>
              <a:off x="7185884" y="4587217"/>
              <a:ext cx="1334022" cy="1397079"/>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021D650-6E80-5D46-576C-969CBAAC2FE9}"/>
                    </a:ext>
                  </a:extLst>
                </p:cNvPr>
                <p:cNvSpPr txBox="1"/>
                <p:nvPr/>
              </p:nvSpPr>
              <p:spPr>
                <a:xfrm>
                  <a:off x="7185884" y="4578306"/>
                  <a:ext cx="1334022" cy="320662"/>
                </a:xfrm>
                <a:prstGeom prst="rect">
                  <a:avLst/>
                </a:prstGeom>
                <a:noFill/>
              </p:spPr>
              <p:txBody>
                <a:bodyPr wrap="square">
                  <a:spAutoFit/>
                </a:bodyPr>
                <a:lstStyle/>
                <a:p>
                  <a:pPr algn="ctr"/>
                  <a:r>
                    <a:rPr lang="en-US" sz="2000" b="1" dirty="0"/>
                    <a:t>One-way game for RO</a:t>
                  </a:r>
                  <a:r>
                    <a:rPr lang="en-US" sz="2000" dirty="0"/>
                    <a:t> </a:t>
                  </a:r>
                  <a14:m>
                    <m:oMath xmlns:m="http://schemas.openxmlformats.org/officeDocument/2006/math">
                      <m:r>
                        <a:rPr lang="en-US" sz="2000" i="1" smtClean="0">
                          <a:solidFill>
                            <a:srgbClr val="F16722"/>
                          </a:solidFill>
                          <a:latin typeface="Cambria Math" panose="02040503050406030204" pitchFamily="18" charset="0"/>
                        </a:rPr>
                        <m:t>𝑓</m:t>
                      </m:r>
                    </m:oMath>
                  </a14:m>
                  <a:endParaRPr lang="en-GB" sz="2000" dirty="0"/>
                </a:p>
              </p:txBody>
            </p:sp>
          </mc:Choice>
          <mc:Fallback>
            <p:sp>
              <p:nvSpPr>
                <p:cNvPr id="5" name="TextBox 4">
                  <a:extLst>
                    <a:ext uri="{FF2B5EF4-FFF2-40B4-BE49-F238E27FC236}">
                      <a16:creationId xmlns:a16="http://schemas.microsoft.com/office/drawing/2014/main" id="{2021D650-6E80-5D46-576C-969CBAAC2FE9}"/>
                    </a:ext>
                  </a:extLst>
                </p:cNvPr>
                <p:cNvSpPr txBox="1">
                  <a:spLocks noRot="1" noChangeAspect="1" noMove="1" noResize="1" noEditPoints="1" noAdjustHandles="1" noChangeArrowheads="1" noChangeShapeType="1" noTextEdit="1"/>
                </p:cNvSpPr>
                <p:nvPr/>
              </p:nvSpPr>
              <p:spPr>
                <a:xfrm>
                  <a:off x="7185884" y="4578306"/>
                  <a:ext cx="1334022" cy="320662"/>
                </a:xfrm>
                <a:prstGeom prst="rect">
                  <a:avLst/>
                </a:prstGeom>
                <a:blipFill>
                  <a:blip r:embed="rId10"/>
                  <a:stretch>
                    <a:fillRect l="-217" t="-9231" b="-27692"/>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46EED3A-3AD7-F2F3-38EC-55B4D1EA7037}"/>
                  </a:ext>
                </a:extLst>
              </p:cNvPr>
              <p:cNvSpPr txBox="1"/>
              <p:nvPr/>
            </p:nvSpPr>
            <p:spPr>
              <a:xfrm>
                <a:off x="5676403" y="4814333"/>
                <a:ext cx="2814024" cy="707886"/>
              </a:xfrm>
              <a:prstGeom prst="rect">
                <a:avLst/>
              </a:prstGeom>
              <a:noFill/>
            </p:spPr>
            <p:txBody>
              <a:bodyPr wrap="square">
                <a:spAutoFit/>
              </a:bodyPr>
              <a:lstStyle/>
              <a:p>
                <a:r>
                  <a:rPr lang="en-US" sz="2000" dirty="0">
                    <a:solidFill>
                      <a:schemeClr val="tx1"/>
                    </a:solidFill>
                  </a:rPr>
                  <a:t>Pick random </a:t>
                </a:r>
                <a14:m>
                  <m:oMath xmlns:m="http://schemas.openxmlformats.org/officeDocument/2006/math">
                    <m:sSup>
                      <m:sSupPr>
                        <m:ctrlPr>
                          <a:rPr lang="de-DE" sz="2000" i="1">
                            <a:latin typeface="Cambria Math" panose="02040503050406030204" pitchFamily="18" charset="0"/>
                          </a:rPr>
                        </m:ctrlPr>
                      </m:sSupPr>
                      <m:e>
                        <m:r>
                          <a:rPr lang="de-DE" sz="2000" i="1">
                            <a:latin typeface="Cambria Math" panose="02040503050406030204" pitchFamily="18" charset="0"/>
                          </a:rPr>
                          <m:t>𝑥</m:t>
                        </m:r>
                      </m:e>
                      <m:sup>
                        <m:r>
                          <a:rPr lang="de-DE" sz="2000" i="1">
                            <a:latin typeface="Cambria Math" panose="02040503050406030204" pitchFamily="18" charset="0"/>
                          </a:rPr>
                          <m:t>∗</m:t>
                        </m:r>
                      </m:sup>
                    </m:sSup>
                  </m:oMath>
                </a14:m>
                <a:endParaRPr lang="en-GB" sz="2000" dirty="0"/>
              </a:p>
              <a:p>
                <a:r>
                  <a:rPr lang="de-DE" sz="2000" b="0" dirty="0">
                    <a:solidFill>
                      <a:schemeClr val="tx1"/>
                    </a:solidFill>
                  </a:rPr>
                  <a:t>Set </a:t>
                </a:r>
                <a14:m>
                  <m:oMath xmlns:m="http://schemas.openxmlformats.org/officeDocument/2006/math">
                    <m:sSup>
                      <m:sSupPr>
                        <m:ctrlPr>
                          <a:rPr lang="de-DE" sz="2000" b="0" i="1" smtClean="0">
                            <a:solidFill>
                              <a:schemeClr val="tx1"/>
                            </a:solidFill>
                            <a:latin typeface="Cambria Math" panose="02040503050406030204" pitchFamily="18" charset="0"/>
                          </a:rPr>
                        </m:ctrlPr>
                      </m:sSupPr>
                      <m:e>
                        <m:r>
                          <a:rPr lang="de-DE" sz="2000" b="0" i="1" smtClean="0">
                            <a:solidFill>
                              <a:schemeClr val="tx1"/>
                            </a:solidFill>
                            <a:latin typeface="Cambria Math" panose="02040503050406030204" pitchFamily="18" charset="0"/>
                          </a:rPr>
                          <m:t>𝑦</m:t>
                        </m:r>
                      </m:e>
                      <m:sup>
                        <m:r>
                          <a:rPr lang="de-DE" sz="2000" b="0" i="1" smtClean="0">
                            <a:solidFill>
                              <a:schemeClr val="tx1"/>
                            </a:solidFill>
                            <a:latin typeface="Cambria Math" panose="02040503050406030204" pitchFamily="18" charset="0"/>
                          </a:rPr>
                          <m:t>∗</m:t>
                        </m:r>
                      </m:sup>
                    </m:sSup>
                    <m:r>
                      <a:rPr lang="de-DE" sz="2000" b="0" i="1" smtClean="0">
                        <a:solidFill>
                          <a:schemeClr val="tx1"/>
                        </a:solidFill>
                        <a:latin typeface="Cambria Math" panose="02040503050406030204" pitchFamily="18" charset="0"/>
                      </a:rPr>
                      <m:t> ≔ </m:t>
                    </m:r>
                    <m:r>
                      <a:rPr lang="en-US" sz="2000" i="1">
                        <a:solidFill>
                          <a:schemeClr val="tx1"/>
                        </a:solidFill>
                        <a:latin typeface="Cambria Math" panose="02040503050406030204" pitchFamily="18" charset="0"/>
                      </a:rPr>
                      <m:t>𝑓</m:t>
                    </m:r>
                    <m:d>
                      <m:dPr>
                        <m:ctrlPr>
                          <a:rPr lang="de-DE" sz="2000" i="1">
                            <a:solidFill>
                              <a:schemeClr val="tx1"/>
                            </a:solidFill>
                            <a:latin typeface="Cambria Math" panose="02040503050406030204" pitchFamily="18" charset="0"/>
                          </a:rPr>
                        </m:ctrlPr>
                      </m:dPr>
                      <m:e>
                        <m:sSup>
                          <m:sSupPr>
                            <m:ctrlPr>
                              <a:rPr lang="de-DE" sz="2000" b="0" i="1" smtClean="0">
                                <a:solidFill>
                                  <a:schemeClr val="tx1"/>
                                </a:solidFill>
                                <a:latin typeface="Cambria Math" panose="02040503050406030204" pitchFamily="18" charset="0"/>
                              </a:rPr>
                            </m:ctrlPr>
                          </m:sSupPr>
                          <m:e>
                            <m:r>
                              <a:rPr lang="de-DE" sz="2000" b="0" i="1" smtClean="0">
                                <a:solidFill>
                                  <a:schemeClr val="tx1"/>
                                </a:solidFill>
                                <a:latin typeface="Cambria Math" panose="02040503050406030204" pitchFamily="18" charset="0"/>
                              </a:rPr>
                              <m:t>𝑥</m:t>
                            </m:r>
                          </m:e>
                          <m:sup>
                            <m:r>
                              <a:rPr lang="de-DE" sz="2000" b="0" i="1" smtClean="0">
                                <a:solidFill>
                                  <a:schemeClr val="tx1"/>
                                </a:solidFill>
                                <a:latin typeface="Cambria Math" panose="02040503050406030204" pitchFamily="18" charset="0"/>
                              </a:rPr>
                              <m:t>∗</m:t>
                            </m:r>
                          </m:sup>
                        </m:sSup>
                      </m:e>
                    </m:d>
                  </m:oMath>
                </a14:m>
                <a:endParaRPr lang="en-GB" sz="2000" dirty="0">
                  <a:solidFill>
                    <a:schemeClr val="tx1"/>
                  </a:solidFill>
                </a:endParaRPr>
              </a:p>
            </p:txBody>
          </p:sp>
        </mc:Choice>
        <mc:Fallback>
          <p:sp>
            <p:nvSpPr>
              <p:cNvPr id="24" name="TextBox 23">
                <a:extLst>
                  <a:ext uri="{FF2B5EF4-FFF2-40B4-BE49-F238E27FC236}">
                    <a16:creationId xmlns:a16="http://schemas.microsoft.com/office/drawing/2014/main" id="{E46EED3A-3AD7-F2F3-38EC-55B4D1EA7037}"/>
                  </a:ext>
                </a:extLst>
              </p:cNvPr>
              <p:cNvSpPr txBox="1">
                <a:spLocks noRot="1" noChangeAspect="1" noMove="1" noResize="1" noEditPoints="1" noAdjustHandles="1" noChangeArrowheads="1" noChangeShapeType="1" noTextEdit="1"/>
              </p:cNvSpPr>
              <p:nvPr/>
            </p:nvSpPr>
            <p:spPr>
              <a:xfrm>
                <a:off x="5676403" y="4814333"/>
                <a:ext cx="2814024" cy="707886"/>
              </a:xfrm>
              <a:prstGeom prst="rect">
                <a:avLst/>
              </a:prstGeom>
              <a:blipFill>
                <a:blip r:embed="rId11"/>
                <a:stretch>
                  <a:fillRect l="-2165" t="-5172" b="-146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DE73B7FF-7A5D-ED3A-A4F4-E706D6EDEB9F}"/>
                  </a:ext>
                </a:extLst>
              </p:cNvPr>
              <p:cNvSpPr txBox="1"/>
              <p:nvPr/>
            </p:nvSpPr>
            <p:spPr>
              <a:xfrm>
                <a:off x="5636029" y="5719805"/>
                <a:ext cx="2814024" cy="461665"/>
              </a:xfrm>
              <a:prstGeom prst="rect">
                <a:avLst/>
              </a:prstGeom>
              <a:noFill/>
            </p:spPr>
            <p:txBody>
              <a:bodyPr wrap="square">
                <a:spAutoFit/>
              </a:bodyPr>
              <a:lstStyle/>
              <a:p>
                <a:pPr algn="ctr"/>
                <a:r>
                  <a:rPr lang="en-US" sz="2200" i="1" dirty="0">
                    <a:solidFill>
                      <a:srgbClr val="358374"/>
                    </a:solidFill>
                  </a:rPr>
                  <a:t>A</a:t>
                </a:r>
                <a:r>
                  <a:rPr lang="en-GB" sz="2200" dirty="0"/>
                  <a:t> wins if </a:t>
                </a:r>
                <a14:m>
                  <m:oMath xmlns:m="http://schemas.openxmlformats.org/officeDocument/2006/math">
                    <m:r>
                      <a:rPr lang="en-US" sz="2400" i="1">
                        <a:solidFill>
                          <a:srgbClr val="F16722"/>
                        </a:solidFill>
                        <a:latin typeface="Cambria Math" panose="02040503050406030204" pitchFamily="18" charset="0"/>
                      </a:rPr>
                      <m:t>𝑓</m:t>
                    </m:r>
                    <m:d>
                      <m:dPr>
                        <m:ctrlPr>
                          <a:rPr lang="de-DE" sz="2200" b="0" i="1" smtClean="0">
                            <a:latin typeface="Cambria Math" panose="02040503050406030204" pitchFamily="18" charset="0"/>
                          </a:rPr>
                        </m:ctrlPr>
                      </m:dPr>
                      <m:e>
                        <m:sSup>
                          <m:sSupPr>
                            <m:ctrlPr>
                              <a:rPr lang="de-DE" sz="2000" i="1">
                                <a:solidFill>
                                  <a:srgbClr val="358374"/>
                                </a:solidFill>
                                <a:latin typeface="Cambria Math" panose="02040503050406030204" pitchFamily="18" charset="0"/>
                              </a:rPr>
                            </m:ctrlPr>
                          </m:sSupPr>
                          <m:e>
                            <m:r>
                              <a:rPr lang="de-DE" sz="2000" i="1">
                                <a:solidFill>
                                  <a:srgbClr val="358374"/>
                                </a:solidFill>
                                <a:latin typeface="Cambria Math" panose="02040503050406030204" pitchFamily="18" charset="0"/>
                              </a:rPr>
                              <m:t>𝑥</m:t>
                            </m:r>
                          </m:e>
                          <m:sup>
                            <m:r>
                              <a:rPr lang="de-DE" sz="2000" i="1">
                                <a:solidFill>
                                  <a:srgbClr val="358374"/>
                                </a:solidFill>
                                <a:latin typeface="Cambria Math" panose="02040503050406030204" pitchFamily="18" charset="0"/>
                              </a:rPr>
                              <m:t>′</m:t>
                            </m:r>
                          </m:sup>
                        </m:sSup>
                      </m:e>
                    </m:d>
                    <m:r>
                      <a:rPr lang="de-DE" sz="2200" b="0" i="0" smtClean="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𝑦</m:t>
                        </m:r>
                      </m:e>
                      <m:sup>
                        <m:r>
                          <a:rPr lang="de-DE" sz="2400" i="1">
                            <a:latin typeface="Cambria Math" panose="02040503050406030204" pitchFamily="18" charset="0"/>
                          </a:rPr>
                          <m:t>∗</m:t>
                        </m:r>
                      </m:sup>
                    </m:sSup>
                  </m:oMath>
                </a14:m>
                <a:endParaRPr lang="en-GB" sz="2200" dirty="0">
                  <a:solidFill>
                    <a:schemeClr val="tx1"/>
                  </a:solidFill>
                </a:endParaRPr>
              </a:p>
            </p:txBody>
          </p:sp>
        </mc:Choice>
        <mc:Fallback>
          <p:sp>
            <p:nvSpPr>
              <p:cNvPr id="37" name="TextBox 36">
                <a:extLst>
                  <a:ext uri="{FF2B5EF4-FFF2-40B4-BE49-F238E27FC236}">
                    <a16:creationId xmlns:a16="http://schemas.microsoft.com/office/drawing/2014/main" id="{DE73B7FF-7A5D-ED3A-A4F4-E706D6EDEB9F}"/>
                  </a:ext>
                </a:extLst>
              </p:cNvPr>
              <p:cNvSpPr txBox="1">
                <a:spLocks noRot="1" noChangeAspect="1" noMove="1" noResize="1" noEditPoints="1" noAdjustHandles="1" noChangeArrowheads="1" noChangeShapeType="1" noTextEdit="1"/>
              </p:cNvSpPr>
              <p:nvPr/>
            </p:nvSpPr>
            <p:spPr>
              <a:xfrm>
                <a:off x="5636029" y="5719805"/>
                <a:ext cx="2814024" cy="461665"/>
              </a:xfrm>
              <a:prstGeom prst="rect">
                <a:avLst/>
              </a:prstGeom>
              <a:blipFill>
                <a:blip r:embed="rId12"/>
                <a:stretch>
                  <a:fillRect t="-2632" b="-25000"/>
                </a:stretch>
              </a:blipFill>
            </p:spPr>
            <p:txBody>
              <a:bodyPr/>
              <a:lstStyle/>
              <a:p>
                <a:r>
                  <a:rPr lang="en-GB">
                    <a:noFill/>
                  </a:rPr>
                  <a:t> </a:t>
                </a:r>
              </a:p>
            </p:txBody>
          </p:sp>
        </mc:Fallback>
      </mc:AlternateContent>
      <p:grpSp>
        <p:nvGrpSpPr>
          <p:cNvPr id="40" name="Group 39">
            <a:extLst>
              <a:ext uri="{FF2B5EF4-FFF2-40B4-BE49-F238E27FC236}">
                <a16:creationId xmlns:a16="http://schemas.microsoft.com/office/drawing/2014/main" id="{E10E33C1-15AB-37E7-377A-3416F7D15672}"/>
              </a:ext>
            </a:extLst>
          </p:cNvPr>
          <p:cNvGrpSpPr/>
          <p:nvPr/>
        </p:nvGrpSpPr>
        <p:grpSpPr>
          <a:xfrm>
            <a:off x="899815" y="1496971"/>
            <a:ext cx="6693786" cy="2795122"/>
            <a:chOff x="6486769" y="1766277"/>
            <a:chExt cx="4415694" cy="3018566"/>
          </a:xfrm>
          <a:solidFill>
            <a:schemeClr val="bg1"/>
          </a:solidFill>
        </p:grpSpPr>
        <p:sp>
          <p:nvSpPr>
            <p:cNvPr id="41" name="Rectangle 40">
              <a:extLst>
                <a:ext uri="{FF2B5EF4-FFF2-40B4-BE49-F238E27FC236}">
                  <a16:creationId xmlns:a16="http://schemas.microsoft.com/office/drawing/2014/main" id="{E09D40C6-E952-5EDA-7C83-A3E83D6185A0}"/>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43" name="TextBox 42">
              <a:extLst>
                <a:ext uri="{FF2B5EF4-FFF2-40B4-BE49-F238E27FC236}">
                  <a16:creationId xmlns:a16="http://schemas.microsoft.com/office/drawing/2014/main" id="{5647AFE7-45B4-45C7-F401-65399BF7652D}"/>
                </a:ext>
              </a:extLst>
            </p:cNvPr>
            <p:cNvSpPr txBox="1"/>
            <p:nvPr/>
          </p:nvSpPr>
          <p:spPr>
            <a:xfrm>
              <a:off x="6486771" y="2061364"/>
              <a:ext cx="4415692" cy="2143854"/>
            </a:xfrm>
            <a:prstGeom prst="rect">
              <a:avLst/>
            </a:prstGeom>
            <a:noFill/>
            <a:ln>
              <a:noFill/>
            </a:ln>
          </p:spPr>
          <p:txBody>
            <a:bodyPr wrap="square">
              <a:spAutoFit/>
            </a:bodyPr>
            <a:lstStyle/>
            <a:p>
              <a:pPr algn="ctr"/>
              <a:r>
                <a:rPr lang="de-DE" sz="3300" b="1" dirty="0"/>
                <a:t>Short DIY break</a:t>
              </a:r>
              <a:r>
                <a:rPr lang="de-DE" sz="3300" dirty="0"/>
                <a:t>:</a:t>
              </a:r>
            </a:p>
            <a:p>
              <a:pPr algn="ctr"/>
              <a:endParaRPr lang="de-DE" sz="3000" dirty="0"/>
            </a:p>
            <a:p>
              <a:pPr algn="ctr"/>
              <a:r>
                <a:rPr lang="de-DE" sz="3000" dirty="0"/>
                <a:t>Try </a:t>
              </a:r>
              <a:r>
                <a:rPr lang="de-DE" sz="3000" dirty="0" err="1"/>
                <a:t>to</a:t>
              </a:r>
              <a:r>
                <a:rPr lang="de-DE" sz="3000" dirty="0"/>
                <a:t> </a:t>
              </a:r>
              <a:r>
                <a:rPr lang="de-DE" sz="3000" dirty="0" err="1"/>
                <a:t>reason</a:t>
              </a:r>
              <a:r>
                <a:rPr lang="de-DE" sz="3000" dirty="0"/>
                <a:t> </a:t>
              </a:r>
              <a:r>
                <a:rPr lang="de-DE" sz="3000" dirty="0" err="1"/>
                <a:t>why</a:t>
              </a:r>
              <a:r>
                <a:rPr lang="de-DE" sz="3000" dirty="0"/>
                <a:t> </a:t>
              </a:r>
              <a:r>
                <a:rPr lang="de-DE" sz="3000" dirty="0" err="1"/>
                <a:t>it</a:t>
              </a:r>
              <a:r>
                <a:rPr lang="de-DE" sz="3000" dirty="0"/>
                <a:t> </a:t>
              </a:r>
              <a:r>
                <a:rPr lang="de-DE" sz="3000" dirty="0" err="1"/>
                <a:t>is</a:t>
              </a:r>
              <a:r>
                <a:rPr lang="de-DE" sz="3000" dirty="0"/>
                <a:t> </a:t>
              </a:r>
              <a:r>
                <a:rPr lang="de-DE" sz="3000" dirty="0" err="1"/>
                <a:t>hard</a:t>
              </a:r>
              <a:r>
                <a:rPr lang="de-DE" sz="3000" dirty="0"/>
                <a:t> </a:t>
              </a:r>
              <a:r>
                <a:rPr lang="de-DE" sz="3000" dirty="0" err="1"/>
                <a:t>for</a:t>
              </a:r>
              <a:r>
                <a:rPr lang="de-DE" sz="3000" dirty="0"/>
                <a:t> </a:t>
              </a:r>
              <a:r>
                <a:rPr lang="en-US" sz="3000" i="1" dirty="0">
                  <a:solidFill>
                    <a:srgbClr val="358374"/>
                  </a:solidFill>
                </a:rPr>
                <a:t>A</a:t>
              </a:r>
              <a:r>
                <a:rPr lang="de-DE" sz="3000" dirty="0"/>
                <a:t> </a:t>
              </a:r>
              <a:r>
                <a:rPr lang="de-DE" sz="3000" dirty="0" err="1"/>
                <a:t>to</a:t>
              </a:r>
              <a:r>
                <a:rPr lang="de-DE" sz="3000" dirty="0"/>
                <a:t> </a:t>
              </a:r>
              <a:r>
                <a:rPr lang="de-DE" sz="3000" dirty="0" err="1"/>
                <a:t>win</a:t>
              </a:r>
              <a:r>
                <a:rPr lang="de-DE" sz="3000" dirty="0"/>
                <a:t> </a:t>
              </a:r>
              <a:r>
                <a:rPr lang="de-DE" sz="3000" dirty="0" err="1"/>
                <a:t>the</a:t>
              </a:r>
              <a:r>
                <a:rPr lang="de-DE" sz="3000" dirty="0"/>
                <a:t> </a:t>
              </a:r>
              <a:r>
                <a:rPr lang="de-DE" sz="3000" dirty="0" err="1"/>
                <a:t>one-way</a:t>
              </a:r>
              <a:r>
                <a:rPr lang="de-DE" sz="3000" dirty="0"/>
                <a:t> game!</a:t>
              </a:r>
              <a:endParaRPr lang="en-GB" sz="3000" dirty="0"/>
            </a:p>
          </p:txBody>
        </p:sp>
      </p:grpSp>
    </p:spTree>
    <p:extLst>
      <p:ext uri="{BB962C8B-B14F-4D97-AF65-F5344CB8AC3E}">
        <p14:creationId xmlns:p14="http://schemas.microsoft.com/office/powerpoint/2010/main" val="260660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D38AF0DB-5473-FB8D-F12C-A3E936345CEC}"/>
                  </a:ext>
                </a:extLst>
              </p:cNvPr>
              <p:cNvSpPr txBox="1"/>
              <p:nvPr/>
            </p:nvSpPr>
            <p:spPr>
              <a:xfrm>
                <a:off x="8837726" y="5778287"/>
                <a:ext cx="11593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de-DE" sz="2400" b="0" i="1" smtClean="0">
                              <a:solidFill>
                                <a:srgbClr val="358374"/>
                              </a:solidFill>
                              <a:latin typeface="Cambria Math" panose="02040503050406030204" pitchFamily="18" charset="0"/>
                            </a:rPr>
                          </m:ctrlPr>
                        </m:sSupPr>
                        <m:e>
                          <m:r>
                            <a:rPr lang="de-DE" sz="2400" b="0" i="1" smtClean="0">
                              <a:solidFill>
                                <a:srgbClr val="358374"/>
                              </a:solidFill>
                              <a:latin typeface="Cambria Math" panose="02040503050406030204" pitchFamily="18" charset="0"/>
                            </a:rPr>
                            <m:t>𝑥</m:t>
                          </m:r>
                        </m:e>
                        <m:sup>
                          <m:r>
                            <a:rPr lang="de-DE" sz="2400" b="0" i="1" smtClean="0">
                              <a:solidFill>
                                <a:srgbClr val="358374"/>
                              </a:solidFill>
                              <a:latin typeface="Cambria Math" panose="02040503050406030204" pitchFamily="18" charset="0"/>
                            </a:rPr>
                            <m:t>′</m:t>
                          </m:r>
                        </m:sup>
                      </m:sSup>
                    </m:oMath>
                  </m:oMathPara>
                </a14:m>
                <a:endParaRPr lang="en-GB" sz="2400" dirty="0">
                  <a:solidFill>
                    <a:srgbClr val="358374"/>
                  </a:solidFill>
                </a:endParaRPr>
              </a:p>
            </p:txBody>
          </p:sp>
        </mc:Choice>
        <mc:Fallback>
          <p:sp>
            <p:nvSpPr>
              <p:cNvPr id="27" name="TextBox 26">
                <a:extLst>
                  <a:ext uri="{FF2B5EF4-FFF2-40B4-BE49-F238E27FC236}">
                    <a16:creationId xmlns:a16="http://schemas.microsoft.com/office/drawing/2014/main" id="{D38AF0DB-5473-FB8D-F12C-A3E936345CEC}"/>
                  </a:ext>
                </a:extLst>
              </p:cNvPr>
              <p:cNvSpPr txBox="1">
                <a:spLocks noRot="1" noChangeAspect="1" noMove="1" noResize="1" noEditPoints="1" noAdjustHandles="1" noChangeArrowheads="1" noChangeShapeType="1" noTextEdit="1"/>
              </p:cNvSpPr>
              <p:nvPr/>
            </p:nvSpPr>
            <p:spPr>
              <a:xfrm>
                <a:off x="8837726" y="5778287"/>
                <a:ext cx="1159354" cy="461665"/>
              </a:xfrm>
              <a:prstGeom prst="rect">
                <a:avLst/>
              </a:prstGeom>
              <a:blipFill>
                <a:blip r:embed="rId3"/>
                <a:stretch>
                  <a:fillRect/>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Practice example: ROs as one-way functions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6711784" cy="3798669"/>
              </a:xfrm>
              <a:prstGeom prst="rect">
                <a:avLst/>
              </a:prstGeom>
              <a:noFill/>
            </p:spPr>
            <p:txBody>
              <a:bodyPr wrap="square" rtlCol="0">
                <a:spAutoFit/>
              </a:bodyPr>
              <a:lstStyle/>
              <a:p>
                <a:pPr fontAlgn="auto">
                  <a:lnSpc>
                    <a:spcPct val="120000"/>
                  </a:lnSpc>
                  <a:spcAft>
                    <a:spcPts val="0"/>
                  </a:spcAft>
                </a:pPr>
                <a:r>
                  <a:rPr lang="en-US" sz="2400" dirty="0"/>
                  <a:t>Say </a:t>
                </a:r>
                <a:r>
                  <a:rPr lang="en-US" sz="2400" i="1" dirty="0">
                    <a:solidFill>
                      <a:srgbClr val="358374"/>
                    </a:solidFill>
                  </a:rPr>
                  <a:t>A</a:t>
                </a:r>
                <a:r>
                  <a:rPr lang="en-US" sz="2400" dirty="0"/>
                  <a:t> makes </a:t>
                </a:r>
                <a:r>
                  <a:rPr lang="en-US" sz="2400" i="1" dirty="0">
                    <a:solidFill>
                      <a:srgbClr val="F16722"/>
                    </a:solidFill>
                  </a:rPr>
                  <a:t>q</a:t>
                </a:r>
                <a:r>
                  <a:rPr lang="en-US" sz="2400" dirty="0"/>
                  <a:t> many queries to </a:t>
                </a:r>
                <a:r>
                  <a:rPr lang="en-US" sz="2400" i="1" dirty="0">
                    <a:solidFill>
                      <a:srgbClr val="F16722"/>
                    </a:solidFill>
                  </a:rPr>
                  <a:t>f</a:t>
                </a:r>
                <a:r>
                  <a:rPr lang="en-US" sz="2400" i="1" dirty="0">
                    <a:solidFill>
                      <a:srgbClr val="358374"/>
                    </a:solidFill>
                  </a:rPr>
                  <a:t> </a:t>
                </a:r>
              </a:p>
              <a:p>
                <a:pPr fontAlgn="auto">
                  <a:lnSpc>
                    <a:spcPct val="120000"/>
                  </a:lnSpc>
                  <a:spcAft>
                    <a:spcPts val="0"/>
                  </a:spcAft>
                </a:pPr>
                <a:endParaRPr lang="en-US" sz="800" i="1" dirty="0">
                  <a:solidFill>
                    <a:srgbClr val="358374"/>
                  </a:solidFill>
                </a:endParaRPr>
              </a:p>
              <a:p>
                <a:pPr marL="342900" indent="-342900" fontAlgn="auto">
                  <a:lnSpc>
                    <a:spcPct val="120000"/>
                  </a:lnSpc>
                  <a:spcAft>
                    <a:spcPts val="0"/>
                  </a:spcAft>
                  <a:buFont typeface="Arial" panose="020B0604020202020204" pitchFamily="34" charset="0"/>
                  <a:buChar char="•"/>
                </a:pPr>
                <a:r>
                  <a:rPr lang="en-US" sz="2400" dirty="0"/>
                  <a:t>Per query </a:t>
                </a:r>
                <a14:m>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𝑥</m:t>
                        </m:r>
                        <m:r>
                          <a:rPr lang="de-DE" sz="2400" b="0" i="1" smtClean="0">
                            <a:latin typeface="Cambria Math" panose="02040503050406030204" pitchFamily="18" charset="0"/>
                          </a:rPr>
                          <m:t>≠</m:t>
                        </m:r>
                        <m:r>
                          <a:rPr lang="de-DE" sz="2400" i="1">
                            <a:latin typeface="Cambria Math" panose="02040503050406030204" pitchFamily="18" charset="0"/>
                          </a:rPr>
                          <m:t>𝑥</m:t>
                        </m:r>
                      </m:e>
                      <m:sup>
                        <m:r>
                          <a:rPr lang="de-DE" sz="2400" i="1">
                            <a:latin typeface="Cambria Math" panose="02040503050406030204" pitchFamily="18" charset="0"/>
                          </a:rPr>
                          <m:t>∗</m:t>
                        </m:r>
                      </m:sup>
                    </m:sSup>
                  </m:oMath>
                </a14:m>
                <a:r>
                  <a:rPr lang="de-DE" sz="2400" dirty="0">
                    <a:solidFill>
                      <a:schemeClr val="tx1"/>
                    </a:solidFill>
                  </a:rPr>
                  <a:t>: </a:t>
                </a:r>
                <a:r>
                  <a:rPr lang="en-US" sz="2400" i="1" dirty="0">
                    <a:solidFill>
                      <a:srgbClr val="F16722"/>
                    </a:solidFill>
                  </a:rPr>
                  <a:t>f</a:t>
                </a:r>
                <a:r>
                  <a:rPr lang="en-US" sz="2400" dirty="0">
                    <a:solidFill>
                      <a:srgbClr val="358374"/>
                    </a:solidFill>
                  </a:rPr>
                  <a:t> </a:t>
                </a:r>
                <a:r>
                  <a:rPr lang="de-DE" sz="2400" dirty="0" err="1">
                    <a:solidFill>
                      <a:schemeClr val="tx1"/>
                    </a:solidFill>
                  </a:rPr>
                  <a:t>returns</a:t>
                </a:r>
                <a:r>
                  <a:rPr lang="de-DE" sz="2400" dirty="0">
                    <a:solidFill>
                      <a:schemeClr val="tx1"/>
                    </a:solidFill>
                  </a:rPr>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𝑦</m:t>
                        </m:r>
                      </m:e>
                      <m:sup>
                        <m:r>
                          <a:rPr lang="de-DE" sz="2400" i="1">
                            <a:latin typeface="Cambria Math" panose="02040503050406030204" pitchFamily="18" charset="0"/>
                          </a:rPr>
                          <m:t>∗</m:t>
                        </m:r>
                      </m:sup>
                    </m:sSup>
                    <m:r>
                      <a:rPr lang="de-DE" sz="2400" i="1">
                        <a:latin typeface="Cambria Math" panose="02040503050406030204" pitchFamily="18" charset="0"/>
                      </a:rPr>
                      <m:t> </m:t>
                    </m:r>
                  </m:oMath>
                </a14:m>
                <a:r>
                  <a:rPr lang="de-DE" sz="2400" dirty="0" err="1">
                    <a:solidFill>
                      <a:schemeClr val="tx1"/>
                    </a:solidFill>
                  </a:rPr>
                  <a:t>with</a:t>
                </a:r>
                <a:r>
                  <a:rPr lang="de-DE" sz="2400" dirty="0">
                    <a:solidFill>
                      <a:schemeClr val="tx1"/>
                    </a:solidFill>
                  </a:rPr>
                  <a:t> </a:t>
                </a:r>
                <a:r>
                  <a:rPr lang="de-DE" sz="2400" dirty="0" err="1">
                    <a:solidFill>
                      <a:schemeClr val="tx1"/>
                    </a:solidFill>
                  </a:rPr>
                  <a:t>probability</a:t>
                </a:r>
                <a:r>
                  <a:rPr lang="de-DE" sz="2400" dirty="0">
                    <a:solidFill>
                      <a:schemeClr val="tx1"/>
                    </a:solidFill>
                  </a:rPr>
                  <a:t> </a:t>
                </a:r>
                <a14:m>
                  <m:oMath xmlns:m="http://schemas.openxmlformats.org/officeDocument/2006/math">
                    <m:f>
                      <m:fPr>
                        <m:ctrlPr>
                          <a:rPr lang="de-DE" sz="2400" i="1" smtClean="0">
                            <a:solidFill>
                              <a:srgbClr val="D70000"/>
                            </a:solidFill>
                            <a:latin typeface="Cambria Math" panose="02040503050406030204" pitchFamily="18" charset="0"/>
                          </a:rPr>
                        </m:ctrlPr>
                      </m:fPr>
                      <m:num>
                        <m:r>
                          <a:rPr lang="de-DE" sz="2400" b="0" i="1" smtClean="0">
                            <a:solidFill>
                              <a:srgbClr val="D70000"/>
                            </a:solidFill>
                            <a:latin typeface="Cambria Math" panose="02040503050406030204" pitchFamily="18" charset="0"/>
                          </a:rPr>
                          <m:t>1</m:t>
                        </m:r>
                      </m:num>
                      <m:den>
                        <m:sSup>
                          <m:sSupPr>
                            <m:ctrlPr>
                              <a:rPr lang="de-DE" sz="2400" i="1">
                                <a:solidFill>
                                  <a:srgbClr val="D70000"/>
                                </a:solidFill>
                                <a:latin typeface="Cambria Math" panose="02040503050406030204" pitchFamily="18" charset="0"/>
                              </a:rPr>
                            </m:ctrlPr>
                          </m:sSupPr>
                          <m:e>
                            <m:r>
                              <a:rPr lang="de-DE" sz="2400" i="1">
                                <a:solidFill>
                                  <a:srgbClr val="D70000"/>
                                </a:solidFill>
                                <a:latin typeface="Cambria Math" panose="02040503050406030204" pitchFamily="18" charset="0"/>
                              </a:rPr>
                              <m:t>2</m:t>
                            </m:r>
                          </m:e>
                          <m:sup>
                            <m:r>
                              <a:rPr lang="de-DE" sz="2400" b="0" i="1" smtClean="0">
                                <a:solidFill>
                                  <a:srgbClr val="D70000"/>
                                </a:solidFill>
                                <a:latin typeface="Cambria Math" panose="02040503050406030204" pitchFamily="18" charset="0"/>
                              </a:rPr>
                              <m:t>𝑛</m:t>
                            </m:r>
                          </m:sup>
                        </m:sSup>
                      </m:den>
                    </m:f>
                  </m:oMath>
                </a14:m>
                <a:r>
                  <a:rPr lang="de-DE" sz="2400" dirty="0">
                    <a:solidFill>
                      <a:schemeClr val="tx1"/>
                    </a:solidFill>
                  </a:rPr>
                  <a:t> </a:t>
                </a:r>
              </a:p>
              <a:p>
                <a:pPr marL="342900" indent="-342900">
                  <a:lnSpc>
                    <a:spcPct val="120000"/>
                  </a:lnSpc>
                  <a:buClr>
                    <a:schemeClr val="tx1"/>
                  </a:buClr>
                  <a:buFont typeface="Arial" panose="020B0604020202020204" pitchFamily="34" charset="0"/>
                  <a:buChar char="•"/>
                </a:pPr>
                <a:r>
                  <a:rPr lang="en-US" sz="2400" i="1" dirty="0">
                    <a:solidFill>
                      <a:srgbClr val="358374"/>
                    </a:solidFill>
                  </a:rPr>
                  <a:t>A</a:t>
                </a:r>
                <a:r>
                  <a:rPr lang="en-US" sz="2400" i="1" dirty="0"/>
                  <a:t> </a:t>
                </a:r>
                <a:r>
                  <a:rPr lang="en-US" sz="2400" dirty="0"/>
                  <a:t>queries</a:t>
                </a:r>
                <a:r>
                  <a:rPr lang="en-US" sz="2400" i="1" dirty="0">
                    <a:solidFill>
                      <a:srgbClr val="F16722"/>
                    </a:solidFill>
                  </a:rPr>
                  <a:t> f</a:t>
                </a:r>
                <a:r>
                  <a:rPr lang="en-US" sz="2400" dirty="0">
                    <a:solidFill>
                      <a:srgbClr val="358374"/>
                    </a:solidFill>
                  </a:rPr>
                  <a:t> </a:t>
                </a:r>
                <a:r>
                  <a:rPr lang="en-US" sz="2400" dirty="0">
                    <a:solidFill>
                      <a:schemeClr val="tx1"/>
                    </a:solidFill>
                  </a:rPr>
                  <a:t>on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𝑥</m:t>
                        </m:r>
                      </m:e>
                      <m:sup>
                        <m:r>
                          <a:rPr lang="de-DE" sz="2400" i="1">
                            <a:latin typeface="Cambria Math" panose="02040503050406030204" pitchFamily="18" charset="0"/>
                          </a:rPr>
                          <m:t>∗</m:t>
                        </m:r>
                      </m:sup>
                    </m:sSup>
                  </m:oMath>
                </a14:m>
                <a:r>
                  <a:rPr lang="en-US" sz="2400" dirty="0">
                    <a:solidFill>
                      <a:schemeClr val="tx1"/>
                    </a:solidFill>
                  </a:rPr>
                  <a:t> with probability </a:t>
                </a:r>
                <a14:m>
                  <m:oMath xmlns:m="http://schemas.openxmlformats.org/officeDocument/2006/math">
                    <m:r>
                      <a:rPr lang="de-DE" sz="2400" i="1" smtClean="0">
                        <a:solidFill>
                          <a:schemeClr val="tx1"/>
                        </a:solidFill>
                        <a:latin typeface="Cambria Math" panose="02040503050406030204" pitchFamily="18" charset="0"/>
                      </a:rPr>
                      <m:t>⪅</m:t>
                    </m:r>
                    <m:f>
                      <m:fPr>
                        <m:ctrlPr>
                          <a:rPr lang="de-DE" sz="2400" i="1">
                            <a:solidFill>
                              <a:srgbClr val="7030A0"/>
                            </a:solidFill>
                            <a:latin typeface="Cambria Math" panose="02040503050406030204" pitchFamily="18" charset="0"/>
                          </a:rPr>
                        </m:ctrlPr>
                      </m:fPr>
                      <m:num>
                        <m:r>
                          <a:rPr lang="de-DE" sz="2400" i="1">
                            <a:solidFill>
                              <a:srgbClr val="7030A0"/>
                            </a:solidFill>
                            <a:latin typeface="Cambria Math" panose="02040503050406030204" pitchFamily="18" charset="0"/>
                          </a:rPr>
                          <m:t>𝑞</m:t>
                        </m:r>
                      </m:num>
                      <m:den>
                        <m:sSup>
                          <m:sSupPr>
                            <m:ctrlPr>
                              <a:rPr lang="de-DE" sz="2400" i="1">
                                <a:solidFill>
                                  <a:srgbClr val="7030A0"/>
                                </a:solidFill>
                                <a:latin typeface="Cambria Math" panose="02040503050406030204" pitchFamily="18" charset="0"/>
                              </a:rPr>
                            </m:ctrlPr>
                          </m:sSupPr>
                          <m:e>
                            <m:r>
                              <a:rPr lang="de-DE" sz="2400" i="1">
                                <a:solidFill>
                                  <a:srgbClr val="7030A0"/>
                                </a:solidFill>
                                <a:latin typeface="Cambria Math" panose="02040503050406030204" pitchFamily="18" charset="0"/>
                              </a:rPr>
                              <m:t>2</m:t>
                            </m:r>
                          </m:e>
                          <m:sup>
                            <m:r>
                              <a:rPr lang="de-DE" sz="2400" i="1">
                                <a:solidFill>
                                  <a:srgbClr val="7030A0"/>
                                </a:solidFill>
                                <a:latin typeface="Cambria Math" panose="02040503050406030204" pitchFamily="18" charset="0"/>
                              </a:rPr>
                              <m:t>𝑛</m:t>
                            </m:r>
                          </m:sup>
                        </m:sSup>
                      </m:den>
                    </m:f>
                  </m:oMath>
                </a14:m>
                <a:r>
                  <a:rPr lang="en-US" sz="2400" dirty="0">
                    <a:solidFill>
                      <a:schemeClr val="tx1"/>
                    </a:solidFill>
                  </a:rPr>
                  <a:t> </a:t>
                </a:r>
              </a:p>
              <a:p>
                <a:pPr marL="342900" indent="-342900" fontAlgn="auto">
                  <a:lnSpc>
                    <a:spcPct val="120000"/>
                  </a:lnSpc>
                  <a:spcAft>
                    <a:spcPts val="0"/>
                  </a:spcAft>
                  <a:buFont typeface="Arial" panose="020B0604020202020204" pitchFamily="34" charset="0"/>
                  <a:buChar char="•"/>
                </a:pPr>
                <a:r>
                  <a:rPr lang="en-US" sz="2400" dirty="0"/>
                  <a:t>If no query yields </a:t>
                </a:r>
                <a14:m>
                  <m:oMath xmlns:m="http://schemas.openxmlformats.org/officeDocument/2006/math">
                    <m:sSup>
                      <m:sSupPr>
                        <m:ctrlPr>
                          <a:rPr lang="de-DE" sz="2400" i="1" smtClean="0">
                            <a:latin typeface="Cambria Math" panose="02040503050406030204" pitchFamily="18" charset="0"/>
                          </a:rPr>
                        </m:ctrlPr>
                      </m:sSupPr>
                      <m:e>
                        <m:r>
                          <a:rPr lang="de-DE" sz="2400" i="1">
                            <a:latin typeface="Cambria Math" panose="02040503050406030204" pitchFamily="18" charset="0"/>
                          </a:rPr>
                          <m:t>𝑦</m:t>
                        </m:r>
                      </m:e>
                      <m:sup>
                        <m:r>
                          <a:rPr lang="de-DE" sz="2400" i="1">
                            <a:latin typeface="Cambria Math" panose="02040503050406030204" pitchFamily="18" charset="0"/>
                          </a:rPr>
                          <m:t>∗</m:t>
                        </m:r>
                      </m:sup>
                    </m:sSup>
                  </m:oMath>
                </a14:m>
                <a:r>
                  <a:rPr lang="en-US" sz="2400" dirty="0"/>
                  <a:t>: </a:t>
                </a:r>
                <a:r>
                  <a:rPr lang="en-US" sz="2400" i="1" dirty="0">
                    <a:solidFill>
                      <a:srgbClr val="F16722"/>
                    </a:solidFill>
                  </a:rPr>
                  <a:t>f </a:t>
                </a:r>
                <a:r>
                  <a:rPr lang="en-US" sz="2400" i="1" dirty="0"/>
                  <a:t>(</a:t>
                </a:r>
                <a:r>
                  <a:rPr lang="en-US" sz="2400" i="1" dirty="0">
                    <a:solidFill>
                      <a:srgbClr val="358374"/>
                    </a:solidFill>
                  </a:rPr>
                  <a:t>x’</a:t>
                </a:r>
                <a:r>
                  <a:rPr lang="en-US" sz="2400" i="1" dirty="0"/>
                  <a:t>)=</a:t>
                </a: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𝑦</m:t>
                        </m:r>
                      </m:e>
                      <m:sup>
                        <m:r>
                          <a:rPr lang="de-DE" sz="2400" i="1">
                            <a:latin typeface="Cambria Math" panose="02040503050406030204" pitchFamily="18" charset="0"/>
                          </a:rPr>
                          <m:t>∗</m:t>
                        </m:r>
                      </m:sup>
                    </m:sSup>
                  </m:oMath>
                </a14:m>
                <a:r>
                  <a:rPr lang="en-US" sz="2400" dirty="0">
                    <a:solidFill>
                      <a:srgbClr val="358374"/>
                    </a:solidFill>
                  </a:rPr>
                  <a:t> </a:t>
                </a:r>
                <a:r>
                  <a:rPr lang="de-DE" sz="2400" dirty="0"/>
                  <a:t>with </a:t>
                </a:r>
                <a:r>
                  <a:rPr lang="de-DE" sz="2400" dirty="0" err="1"/>
                  <a:t>probability</a:t>
                </a:r>
                <a:r>
                  <a:rPr lang="de-DE" sz="2400" dirty="0"/>
                  <a:t> </a:t>
                </a:r>
                <a14:m>
                  <m:oMath xmlns:m="http://schemas.openxmlformats.org/officeDocument/2006/math">
                    <m:f>
                      <m:fPr>
                        <m:ctrlPr>
                          <a:rPr lang="de-DE" sz="2400" i="1" smtClean="0">
                            <a:solidFill>
                              <a:schemeClr val="accent6">
                                <a:lumMod val="75000"/>
                              </a:schemeClr>
                            </a:solidFill>
                            <a:latin typeface="Cambria Math" panose="02040503050406030204" pitchFamily="18" charset="0"/>
                          </a:rPr>
                        </m:ctrlPr>
                      </m:fPr>
                      <m:num>
                        <m:r>
                          <a:rPr lang="de-DE" sz="2400" i="1">
                            <a:solidFill>
                              <a:schemeClr val="accent6">
                                <a:lumMod val="75000"/>
                              </a:schemeClr>
                            </a:solidFill>
                            <a:latin typeface="Cambria Math" panose="02040503050406030204" pitchFamily="18" charset="0"/>
                          </a:rPr>
                          <m:t>1</m:t>
                        </m:r>
                      </m:num>
                      <m:den>
                        <m:sSup>
                          <m:sSupPr>
                            <m:ctrlPr>
                              <a:rPr lang="de-DE" sz="2400" i="1">
                                <a:solidFill>
                                  <a:schemeClr val="accent6">
                                    <a:lumMod val="75000"/>
                                  </a:schemeClr>
                                </a:solidFill>
                                <a:latin typeface="Cambria Math" panose="02040503050406030204" pitchFamily="18" charset="0"/>
                              </a:rPr>
                            </m:ctrlPr>
                          </m:sSupPr>
                          <m:e>
                            <m:r>
                              <a:rPr lang="de-DE" sz="2400" i="1">
                                <a:solidFill>
                                  <a:schemeClr val="accent6">
                                    <a:lumMod val="75000"/>
                                  </a:schemeClr>
                                </a:solidFill>
                                <a:latin typeface="Cambria Math" panose="02040503050406030204" pitchFamily="18" charset="0"/>
                              </a:rPr>
                              <m:t>2</m:t>
                            </m:r>
                          </m:e>
                          <m:sup>
                            <m:r>
                              <a:rPr lang="de-DE" sz="2400" i="1">
                                <a:solidFill>
                                  <a:schemeClr val="accent6">
                                    <a:lumMod val="75000"/>
                                  </a:schemeClr>
                                </a:solidFill>
                                <a:latin typeface="Cambria Math" panose="02040503050406030204" pitchFamily="18" charset="0"/>
                              </a:rPr>
                              <m:t>𝑛</m:t>
                            </m:r>
                          </m:sup>
                        </m:sSup>
                      </m:den>
                    </m:f>
                  </m:oMath>
                </a14:m>
                <a:endParaRPr lang="en-US" sz="2400" dirty="0"/>
              </a:p>
              <a:p>
                <a:pPr fontAlgn="auto">
                  <a:lnSpc>
                    <a:spcPct val="120000"/>
                  </a:lnSpc>
                  <a:spcAft>
                    <a:spcPts val="0"/>
                  </a:spcAft>
                </a:pPr>
                <a:endParaRPr lang="en-US" sz="2400" dirty="0"/>
              </a:p>
              <a:p>
                <a:pPr fontAlgn="auto">
                  <a:lnSpc>
                    <a:spcPct val="120000"/>
                  </a:lnSpc>
                  <a:spcAft>
                    <a:spcPts val="0"/>
                  </a:spcAft>
                </a:pPr>
                <a14:m>
                  <m:oMathPara xmlns:m="http://schemas.openxmlformats.org/officeDocument/2006/math">
                    <m:oMathParaPr>
                      <m:jc m:val="left"/>
                    </m:oMathParaPr>
                    <m:oMath xmlns:m="http://schemas.openxmlformats.org/officeDocument/2006/math">
                      <m:func>
                        <m:funcPr>
                          <m:ctrlPr>
                            <a:rPr lang="de-DE" sz="2400" b="0" i="1" smtClean="0">
                              <a:solidFill>
                                <a:schemeClr val="tx1"/>
                              </a:solidFill>
                              <a:latin typeface="Cambria Math" panose="02040503050406030204" pitchFamily="18" charset="0"/>
                            </a:rPr>
                          </m:ctrlPr>
                        </m:funcPr>
                        <m:fName>
                          <m:r>
                            <m:rPr>
                              <m:sty m:val="p"/>
                            </m:rPr>
                            <a:rPr lang="de-DE" sz="2400" b="0" i="0" smtClean="0">
                              <a:solidFill>
                                <a:schemeClr val="tx1"/>
                              </a:solidFill>
                              <a:latin typeface="Cambria Math" panose="02040503050406030204" pitchFamily="18" charset="0"/>
                            </a:rPr>
                            <m:t>Pr</m:t>
                          </m:r>
                        </m:fName>
                        <m:e>
                          <m:d>
                            <m:dPr>
                              <m:begChr m:val="["/>
                              <m:endChr m:val="]"/>
                              <m:ctrlPr>
                                <a:rPr lang="de-DE" sz="2400" b="0" i="1" smtClean="0">
                                  <a:solidFill>
                                    <a:schemeClr val="tx1"/>
                                  </a:solidFill>
                                  <a:latin typeface="Cambria Math" panose="02040503050406030204" pitchFamily="18" charset="0"/>
                                </a:rPr>
                              </m:ctrlPr>
                            </m:dPr>
                            <m:e>
                              <m:r>
                                <a:rPr lang="de-DE" sz="2400" b="0" i="1" smtClean="0">
                                  <a:solidFill>
                                    <a:srgbClr val="358374"/>
                                  </a:solidFill>
                                  <a:latin typeface="Cambria Math" panose="02040503050406030204" pitchFamily="18" charset="0"/>
                                </a:rPr>
                                <m:t>𝐴</m:t>
                              </m:r>
                              <m:r>
                                <a:rPr lang="de-DE" sz="2400" b="0" i="1" smtClean="0">
                                  <a:solidFill>
                                    <a:schemeClr val="tx1"/>
                                  </a:solidFill>
                                  <a:latin typeface="Cambria Math" panose="02040503050406030204" pitchFamily="18" charset="0"/>
                                </a:rPr>
                                <m:t> </m:t>
                              </m:r>
                              <m:r>
                                <a:rPr lang="de-DE" sz="2400" b="0" i="1" smtClean="0">
                                  <a:solidFill>
                                    <a:schemeClr val="tx1"/>
                                  </a:solidFill>
                                  <a:latin typeface="Cambria Math" panose="02040503050406030204" pitchFamily="18" charset="0"/>
                                </a:rPr>
                                <m:t>𝑤𝑖𝑛𝑠</m:t>
                              </m:r>
                            </m:e>
                          </m:d>
                          <m:r>
                            <a:rPr lang="de-DE" sz="2400" i="1">
                              <a:latin typeface="Cambria Math" panose="02040503050406030204" pitchFamily="18" charset="0"/>
                            </a:rPr>
                            <m:t>⪅</m:t>
                          </m:r>
                          <m:f>
                            <m:fPr>
                              <m:ctrlPr>
                                <a:rPr lang="de-DE" sz="2400" i="1">
                                  <a:solidFill>
                                    <a:srgbClr val="D70000"/>
                                  </a:solidFill>
                                  <a:latin typeface="Cambria Math" panose="02040503050406030204" pitchFamily="18" charset="0"/>
                                </a:rPr>
                              </m:ctrlPr>
                            </m:fPr>
                            <m:num>
                              <m:r>
                                <a:rPr lang="de-DE" sz="2400" i="1">
                                  <a:solidFill>
                                    <a:srgbClr val="D70000"/>
                                  </a:solidFill>
                                  <a:latin typeface="Cambria Math" panose="02040503050406030204" pitchFamily="18" charset="0"/>
                                </a:rPr>
                                <m:t>𝑞</m:t>
                              </m:r>
                            </m:num>
                            <m:den>
                              <m:sSup>
                                <m:sSupPr>
                                  <m:ctrlPr>
                                    <a:rPr lang="de-DE" sz="2400" i="1">
                                      <a:solidFill>
                                        <a:srgbClr val="D70000"/>
                                      </a:solidFill>
                                      <a:latin typeface="Cambria Math" panose="02040503050406030204" pitchFamily="18" charset="0"/>
                                    </a:rPr>
                                  </m:ctrlPr>
                                </m:sSupPr>
                                <m:e>
                                  <m:r>
                                    <a:rPr lang="de-DE" sz="2400" i="1">
                                      <a:solidFill>
                                        <a:srgbClr val="D70000"/>
                                      </a:solidFill>
                                      <a:latin typeface="Cambria Math" panose="02040503050406030204" pitchFamily="18" charset="0"/>
                                    </a:rPr>
                                    <m:t>2</m:t>
                                  </m:r>
                                </m:e>
                                <m:sup>
                                  <m:r>
                                    <a:rPr lang="de-DE" sz="2400" i="1">
                                      <a:solidFill>
                                        <a:srgbClr val="D70000"/>
                                      </a:solidFill>
                                      <a:latin typeface="Cambria Math" panose="02040503050406030204" pitchFamily="18" charset="0"/>
                                    </a:rPr>
                                    <m:t>𝑛</m:t>
                                  </m:r>
                                </m:sup>
                              </m:sSup>
                            </m:den>
                          </m:f>
                          <m:r>
                            <a:rPr lang="de-DE" sz="2400" b="0" i="1" smtClean="0">
                              <a:latin typeface="Cambria Math" panose="02040503050406030204" pitchFamily="18" charset="0"/>
                            </a:rPr>
                            <m:t>+ </m:t>
                          </m:r>
                          <m:f>
                            <m:fPr>
                              <m:ctrlPr>
                                <a:rPr lang="de-DE" sz="2400" i="1" smtClean="0">
                                  <a:solidFill>
                                    <a:srgbClr val="7030A0"/>
                                  </a:solidFill>
                                  <a:latin typeface="Cambria Math" panose="02040503050406030204" pitchFamily="18" charset="0"/>
                                </a:rPr>
                              </m:ctrlPr>
                            </m:fPr>
                            <m:num>
                              <m:r>
                                <a:rPr lang="de-DE" sz="2400" i="1">
                                  <a:solidFill>
                                    <a:srgbClr val="7030A0"/>
                                  </a:solidFill>
                                  <a:latin typeface="Cambria Math" panose="02040503050406030204" pitchFamily="18" charset="0"/>
                                </a:rPr>
                                <m:t>𝑞</m:t>
                              </m:r>
                            </m:num>
                            <m:den>
                              <m:sSup>
                                <m:sSupPr>
                                  <m:ctrlPr>
                                    <a:rPr lang="de-DE" sz="2400" i="1">
                                      <a:solidFill>
                                        <a:srgbClr val="7030A0"/>
                                      </a:solidFill>
                                      <a:latin typeface="Cambria Math" panose="02040503050406030204" pitchFamily="18" charset="0"/>
                                    </a:rPr>
                                  </m:ctrlPr>
                                </m:sSupPr>
                                <m:e>
                                  <m:r>
                                    <a:rPr lang="de-DE" sz="2400" i="1">
                                      <a:solidFill>
                                        <a:srgbClr val="7030A0"/>
                                      </a:solidFill>
                                      <a:latin typeface="Cambria Math" panose="02040503050406030204" pitchFamily="18" charset="0"/>
                                    </a:rPr>
                                    <m:t>2</m:t>
                                  </m:r>
                                </m:e>
                                <m:sup>
                                  <m:r>
                                    <a:rPr lang="de-DE" sz="2400" i="1">
                                      <a:solidFill>
                                        <a:srgbClr val="7030A0"/>
                                      </a:solidFill>
                                      <a:latin typeface="Cambria Math" panose="02040503050406030204" pitchFamily="18" charset="0"/>
                                    </a:rPr>
                                    <m:t>𝑛</m:t>
                                  </m:r>
                                </m:sup>
                              </m:sSup>
                            </m:den>
                          </m:f>
                          <m:r>
                            <a:rPr lang="de-DE" sz="2400" b="0" i="1" smtClean="0">
                              <a:latin typeface="Cambria Math" panose="02040503050406030204" pitchFamily="18" charset="0"/>
                            </a:rPr>
                            <m:t>+</m:t>
                          </m:r>
                          <m:f>
                            <m:fPr>
                              <m:ctrlPr>
                                <a:rPr lang="de-DE" sz="2400" i="1">
                                  <a:solidFill>
                                    <a:schemeClr val="accent6">
                                      <a:lumMod val="75000"/>
                                    </a:schemeClr>
                                  </a:solidFill>
                                  <a:latin typeface="Cambria Math" panose="02040503050406030204" pitchFamily="18" charset="0"/>
                                </a:rPr>
                              </m:ctrlPr>
                            </m:fPr>
                            <m:num>
                              <m:r>
                                <a:rPr lang="de-DE" sz="2400" i="1">
                                  <a:solidFill>
                                    <a:schemeClr val="accent6">
                                      <a:lumMod val="75000"/>
                                    </a:schemeClr>
                                  </a:solidFill>
                                  <a:latin typeface="Cambria Math" panose="02040503050406030204" pitchFamily="18" charset="0"/>
                                </a:rPr>
                                <m:t>1</m:t>
                              </m:r>
                            </m:num>
                            <m:den>
                              <m:sSup>
                                <m:sSupPr>
                                  <m:ctrlPr>
                                    <a:rPr lang="de-DE" sz="2400" i="1">
                                      <a:solidFill>
                                        <a:schemeClr val="accent6">
                                          <a:lumMod val="75000"/>
                                        </a:schemeClr>
                                      </a:solidFill>
                                      <a:latin typeface="Cambria Math" panose="02040503050406030204" pitchFamily="18" charset="0"/>
                                    </a:rPr>
                                  </m:ctrlPr>
                                </m:sSupPr>
                                <m:e>
                                  <m:r>
                                    <a:rPr lang="de-DE" sz="2400" i="1">
                                      <a:solidFill>
                                        <a:schemeClr val="accent6">
                                          <a:lumMod val="75000"/>
                                        </a:schemeClr>
                                      </a:solidFill>
                                      <a:latin typeface="Cambria Math" panose="02040503050406030204" pitchFamily="18" charset="0"/>
                                    </a:rPr>
                                    <m:t>2</m:t>
                                  </m:r>
                                </m:e>
                                <m:sup>
                                  <m:r>
                                    <a:rPr lang="de-DE" sz="2400" i="1">
                                      <a:solidFill>
                                        <a:schemeClr val="accent6">
                                          <a:lumMod val="75000"/>
                                        </a:schemeClr>
                                      </a:solidFill>
                                      <a:latin typeface="Cambria Math" panose="02040503050406030204" pitchFamily="18" charset="0"/>
                                    </a:rPr>
                                    <m:t>𝑛</m:t>
                                  </m:r>
                                </m:sup>
                              </m:sSup>
                            </m:den>
                          </m:f>
                        </m:e>
                      </m:func>
                    </m:oMath>
                  </m:oMathPara>
                </a14:m>
                <a:endParaRPr lang="en-US" sz="2400" dirty="0"/>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6711784" cy="3798669"/>
              </a:xfrm>
              <a:prstGeom prst="rect">
                <a:avLst/>
              </a:prstGeom>
              <a:blipFill>
                <a:blip r:embed="rId4"/>
                <a:stretch>
                  <a:fillRect l="-1362" t="-161"/>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0D8BB349-C75F-1552-8DFC-A85BED26FC9E}"/>
              </a:ext>
            </a:extLst>
          </p:cNvPr>
          <p:cNvGrpSpPr/>
          <p:nvPr/>
        </p:nvGrpSpPr>
        <p:grpSpPr>
          <a:xfrm>
            <a:off x="9964213" y="4763997"/>
            <a:ext cx="1454868" cy="1564473"/>
            <a:chOff x="9029418" y="4487009"/>
            <a:chExt cx="1454868" cy="1564473"/>
          </a:xfrm>
        </p:grpSpPr>
        <p:pic>
          <p:nvPicPr>
            <p:cNvPr id="8" name="Picture 7" descr="A black and white image of a hacker using a computer&#10;&#10;Description automatically generated with low confidence">
              <a:extLst>
                <a:ext uri="{FF2B5EF4-FFF2-40B4-BE49-F238E27FC236}">
                  <a16:creationId xmlns:a16="http://schemas.microsoft.com/office/drawing/2014/main" id="{0F91A23F-DD0B-3016-6374-F54C106F2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0" name="TextBox 9">
              <a:extLst>
                <a:ext uri="{FF2B5EF4-FFF2-40B4-BE49-F238E27FC236}">
                  <a16:creationId xmlns:a16="http://schemas.microsoft.com/office/drawing/2014/main" id="{6FC3CD08-1157-26BC-E32D-F5DCAD348279}"/>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cxnSp>
        <p:nvCxnSpPr>
          <p:cNvPr id="12" name="Straight Arrow Connector 11">
            <a:extLst>
              <a:ext uri="{FF2B5EF4-FFF2-40B4-BE49-F238E27FC236}">
                <a16:creationId xmlns:a16="http://schemas.microsoft.com/office/drawing/2014/main" id="{A66E8340-5D8D-BC8C-16BE-52B64389F584}"/>
              </a:ext>
            </a:extLst>
          </p:cNvPr>
          <p:cNvCxnSpPr>
            <a:cxnSpLocks/>
          </p:cNvCxnSpPr>
          <p:nvPr/>
        </p:nvCxnSpPr>
        <p:spPr>
          <a:xfrm flipH="1">
            <a:off x="8636924" y="5814371"/>
            <a:ext cx="1360156" cy="156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E779C1C9-9268-0081-E871-4D8DA058DE47}"/>
                  </a:ext>
                </a:extLst>
              </p:cNvPr>
              <p:cNvSpPr txBox="1"/>
              <p:nvPr/>
            </p:nvSpPr>
            <p:spPr>
              <a:xfrm>
                <a:off x="8957235" y="5065956"/>
                <a:ext cx="11593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de-DE" sz="2400" b="0" i="1" smtClean="0">
                              <a:solidFill>
                                <a:schemeClr val="tx1"/>
                              </a:solidFill>
                              <a:latin typeface="Cambria Math" panose="02040503050406030204" pitchFamily="18" charset="0"/>
                            </a:rPr>
                          </m:ctrlPr>
                        </m:sSupPr>
                        <m:e>
                          <m:r>
                            <a:rPr lang="de-DE" sz="2400" b="0" i="1" smtClean="0">
                              <a:solidFill>
                                <a:schemeClr val="tx1"/>
                              </a:solidFill>
                              <a:latin typeface="Cambria Math" panose="02040503050406030204" pitchFamily="18" charset="0"/>
                            </a:rPr>
                            <m:t>𝑦</m:t>
                          </m:r>
                        </m:e>
                        <m:sup>
                          <m:r>
                            <a:rPr lang="de-DE" sz="2400" b="0" i="1" smtClean="0">
                              <a:solidFill>
                                <a:schemeClr val="tx1"/>
                              </a:solidFill>
                              <a:latin typeface="Cambria Math" panose="02040503050406030204" pitchFamily="18" charset="0"/>
                            </a:rPr>
                            <m:t>∗</m:t>
                          </m:r>
                        </m:sup>
                      </m:sSup>
                    </m:oMath>
                  </m:oMathPara>
                </a14:m>
                <a:endParaRPr lang="en-GB" sz="2400" dirty="0"/>
              </a:p>
            </p:txBody>
          </p:sp>
        </mc:Choice>
        <mc:Fallback>
          <p:sp>
            <p:nvSpPr>
              <p:cNvPr id="15" name="TextBox 14">
                <a:extLst>
                  <a:ext uri="{FF2B5EF4-FFF2-40B4-BE49-F238E27FC236}">
                    <a16:creationId xmlns:a16="http://schemas.microsoft.com/office/drawing/2014/main" id="{E779C1C9-9268-0081-E871-4D8DA058DE47}"/>
                  </a:ext>
                </a:extLst>
              </p:cNvPr>
              <p:cNvSpPr txBox="1">
                <a:spLocks noRot="1" noChangeAspect="1" noMove="1" noResize="1" noEditPoints="1" noAdjustHandles="1" noChangeArrowheads="1" noChangeShapeType="1" noTextEdit="1"/>
              </p:cNvSpPr>
              <p:nvPr/>
            </p:nvSpPr>
            <p:spPr>
              <a:xfrm>
                <a:off x="8957235" y="5065956"/>
                <a:ext cx="1159354" cy="461665"/>
              </a:xfrm>
              <a:prstGeom prst="rect">
                <a:avLst/>
              </a:prstGeom>
              <a:blipFill>
                <a:blip r:embed="rId6"/>
                <a:stretch>
                  <a:fillRect b="-10526"/>
                </a:stretch>
              </a:blipFill>
            </p:spPr>
            <p:txBody>
              <a:bodyPr/>
              <a:lstStyle/>
              <a:p>
                <a:r>
                  <a:rPr lang="en-GB">
                    <a:noFill/>
                  </a:rPr>
                  <a:t> </a:t>
                </a:r>
              </a:p>
            </p:txBody>
          </p:sp>
        </mc:Fallback>
      </mc:AlternateContent>
      <p:pic>
        <p:nvPicPr>
          <p:cNvPr id="22" name="Picture 21" descr="A person sitting on a stool&#10;&#10;Description automatically generated with medium confidence">
            <a:extLst>
              <a:ext uri="{FF2B5EF4-FFF2-40B4-BE49-F238E27FC236}">
                <a16:creationId xmlns:a16="http://schemas.microsoft.com/office/drawing/2014/main" id="{33855C96-4EC2-B183-A7FA-28E8C5937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0838" y="2020642"/>
            <a:ext cx="1971502" cy="1971502"/>
          </a:xfrm>
          <a:prstGeom prst="rect">
            <a:avLst/>
          </a:prstGeom>
        </p:spPr>
      </p:pic>
      <p:cxnSp>
        <p:nvCxnSpPr>
          <p:cNvPr id="26" name="Straight Arrow Connector 25">
            <a:extLst>
              <a:ext uri="{FF2B5EF4-FFF2-40B4-BE49-F238E27FC236}">
                <a16:creationId xmlns:a16="http://schemas.microsoft.com/office/drawing/2014/main" id="{2E8C1764-B5CF-6725-1CD8-7F3A2715AE4E}"/>
              </a:ext>
            </a:extLst>
          </p:cNvPr>
          <p:cNvCxnSpPr>
            <a:cxnSpLocks/>
          </p:cNvCxnSpPr>
          <p:nvPr/>
        </p:nvCxnSpPr>
        <p:spPr>
          <a:xfrm flipV="1">
            <a:off x="8636924" y="5515597"/>
            <a:ext cx="1360156" cy="120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1BA864F-0A4C-4A10-A471-E78D301AAFA8}"/>
              </a:ext>
            </a:extLst>
          </p:cNvPr>
          <p:cNvGrpSpPr/>
          <p:nvPr/>
        </p:nvGrpSpPr>
        <p:grpSpPr>
          <a:xfrm rot="19461684">
            <a:off x="8258050" y="4281373"/>
            <a:ext cx="1159354" cy="114471"/>
            <a:chOff x="5956678" y="4150415"/>
            <a:chExt cx="1159354" cy="114471"/>
          </a:xfrm>
        </p:grpSpPr>
        <p:cxnSp>
          <p:nvCxnSpPr>
            <p:cNvPr id="29" name="Straight Arrow Connector 28">
              <a:extLst>
                <a:ext uri="{FF2B5EF4-FFF2-40B4-BE49-F238E27FC236}">
                  <a16:creationId xmlns:a16="http://schemas.microsoft.com/office/drawing/2014/main" id="{8F61C93E-633D-DDC9-A971-139FD9404A4F}"/>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6DDFAC-E887-E098-9E9A-319E878FC0B8}"/>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A00E987-A941-A7EB-F328-364C8B5C1E1E}"/>
              </a:ext>
            </a:extLst>
          </p:cNvPr>
          <p:cNvGrpSpPr/>
          <p:nvPr/>
        </p:nvGrpSpPr>
        <p:grpSpPr>
          <a:xfrm rot="3805051">
            <a:off x="10165291" y="4428906"/>
            <a:ext cx="840364" cy="90291"/>
            <a:chOff x="5956678" y="4150415"/>
            <a:chExt cx="1159354" cy="114471"/>
          </a:xfrm>
        </p:grpSpPr>
        <p:cxnSp>
          <p:nvCxnSpPr>
            <p:cNvPr id="34" name="Straight Arrow Connector 33">
              <a:extLst>
                <a:ext uri="{FF2B5EF4-FFF2-40B4-BE49-F238E27FC236}">
                  <a16:creationId xmlns:a16="http://schemas.microsoft.com/office/drawing/2014/main" id="{84F2E65C-6E42-01F0-D21F-B6DCE1B8CDD3}"/>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63F924F-C5C7-7088-A3AB-4ED5A330EB02}"/>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B4C43322-463E-EDA7-3F4B-4DD937A2A742}"/>
                  </a:ext>
                </a:extLst>
              </p:cNvPr>
              <p:cNvSpPr txBox="1"/>
              <p:nvPr/>
            </p:nvSpPr>
            <p:spPr>
              <a:xfrm>
                <a:off x="8636924" y="1726772"/>
                <a:ext cx="3241963" cy="369332"/>
              </a:xfrm>
              <a:prstGeom prst="rect">
                <a:avLst/>
              </a:prstGeom>
              <a:noFill/>
            </p:spPr>
            <p:txBody>
              <a:bodyPr wrap="square">
                <a:spAutoFit/>
              </a:bodyPr>
              <a:lstStyle/>
              <a:p>
                <a:pPr algn="ctr"/>
                <a:r>
                  <a:rPr lang="en-US" sz="1800" dirty="0">
                    <a:solidFill>
                      <a:srgbClr val="F16722"/>
                    </a:solidFill>
                  </a:rPr>
                  <a:t>Oracl</a:t>
                </a:r>
                <a:r>
                  <a:rPr lang="en-US" dirty="0">
                    <a:solidFill>
                      <a:srgbClr val="F16722"/>
                    </a:solidFill>
                  </a:rPr>
                  <a:t>e for </a:t>
                </a:r>
                <a14:m>
                  <m:oMath xmlns:m="http://schemas.openxmlformats.org/officeDocument/2006/math">
                    <m:r>
                      <a:rPr lang="en-US" i="1">
                        <a:solidFill>
                          <a:srgbClr val="F16722"/>
                        </a:solidFill>
                        <a:latin typeface="Cambria Math" panose="02040503050406030204" pitchFamily="18" charset="0"/>
                      </a:rPr>
                      <m:t>𝑓</m:t>
                    </m:r>
                    <m:r>
                      <a:rPr lang="en-US" i="1">
                        <a:solidFill>
                          <a:srgbClr val="F16722"/>
                        </a:solidFill>
                        <a:latin typeface="Cambria Math" panose="02040503050406030204" pitchFamily="18" charset="0"/>
                      </a:rPr>
                      <m:t>:</m:t>
                    </m:r>
                    <m:sSup>
                      <m:sSupPr>
                        <m:ctrlPr>
                          <a:rPr lang="en-US" i="1">
                            <a:solidFill>
                              <a:srgbClr val="F16722"/>
                            </a:solidFill>
                            <a:latin typeface="Cambria Math" panose="02040503050406030204" pitchFamily="18" charset="0"/>
                          </a:rPr>
                        </m:ctrlPr>
                      </m:sSupPr>
                      <m:e>
                        <m:d>
                          <m:dPr>
                            <m:begChr m:val="{"/>
                            <m:endChr m:val="}"/>
                            <m:ctrlPr>
                              <a:rPr lang="en-US" i="1">
                                <a:solidFill>
                                  <a:srgbClr val="F16722"/>
                                </a:solidFill>
                                <a:latin typeface="Cambria Math" panose="02040503050406030204" pitchFamily="18" charset="0"/>
                              </a:rPr>
                            </m:ctrlPr>
                          </m:dPr>
                          <m:e>
                            <m:r>
                              <a:rPr lang="en-US" i="1">
                                <a:solidFill>
                                  <a:srgbClr val="F16722"/>
                                </a:solidFill>
                                <a:latin typeface="Cambria Math" panose="02040503050406030204" pitchFamily="18" charset="0"/>
                              </a:rPr>
                              <m:t>0,1</m:t>
                            </m:r>
                          </m:e>
                        </m:d>
                      </m:e>
                      <m:sup>
                        <m:r>
                          <a:rPr lang="en-US" i="1">
                            <a:solidFill>
                              <a:srgbClr val="F16722"/>
                            </a:solidFill>
                            <a:latin typeface="Cambria Math" panose="02040503050406030204" pitchFamily="18" charset="0"/>
                          </a:rPr>
                          <m:t>𝑛</m:t>
                        </m:r>
                      </m:sup>
                    </m:sSup>
                    <m:r>
                      <a:rPr lang="en-US" i="1">
                        <a:solidFill>
                          <a:srgbClr val="F16722"/>
                        </a:solidFill>
                        <a:latin typeface="Cambria Math" panose="02040503050406030204" pitchFamily="18" charset="0"/>
                      </a:rPr>
                      <m:t>→</m:t>
                    </m:r>
                    <m:sSup>
                      <m:sSupPr>
                        <m:ctrlPr>
                          <a:rPr lang="en-US" i="1">
                            <a:solidFill>
                              <a:srgbClr val="F16722"/>
                            </a:solidFill>
                            <a:latin typeface="Cambria Math" panose="02040503050406030204" pitchFamily="18" charset="0"/>
                          </a:rPr>
                        </m:ctrlPr>
                      </m:sSupPr>
                      <m:e>
                        <m:d>
                          <m:dPr>
                            <m:begChr m:val="{"/>
                            <m:endChr m:val="}"/>
                            <m:ctrlPr>
                              <a:rPr lang="en-US" i="1">
                                <a:solidFill>
                                  <a:srgbClr val="F16722"/>
                                </a:solidFill>
                                <a:latin typeface="Cambria Math" panose="02040503050406030204" pitchFamily="18" charset="0"/>
                              </a:rPr>
                            </m:ctrlPr>
                          </m:dPr>
                          <m:e>
                            <m:r>
                              <a:rPr lang="en-US" i="1">
                                <a:solidFill>
                                  <a:srgbClr val="F16722"/>
                                </a:solidFill>
                                <a:latin typeface="Cambria Math" panose="02040503050406030204" pitchFamily="18" charset="0"/>
                              </a:rPr>
                              <m:t>0,1</m:t>
                            </m:r>
                          </m:e>
                        </m:d>
                      </m:e>
                      <m:sup>
                        <m:r>
                          <a:rPr lang="de-DE" b="0" i="1" smtClean="0">
                            <a:solidFill>
                              <a:srgbClr val="F16722"/>
                            </a:solidFill>
                            <a:latin typeface="Cambria Math" panose="02040503050406030204" pitchFamily="18" charset="0"/>
                          </a:rPr>
                          <m:t>𝑛</m:t>
                        </m:r>
                      </m:sup>
                    </m:sSup>
                  </m:oMath>
                </a14:m>
                <a:endParaRPr lang="en-GB" dirty="0"/>
              </a:p>
            </p:txBody>
          </p:sp>
        </mc:Choice>
        <mc:Fallback>
          <p:sp>
            <p:nvSpPr>
              <p:cNvPr id="38" name="TextBox 37">
                <a:extLst>
                  <a:ext uri="{FF2B5EF4-FFF2-40B4-BE49-F238E27FC236}">
                    <a16:creationId xmlns:a16="http://schemas.microsoft.com/office/drawing/2014/main" id="{B4C43322-463E-EDA7-3F4B-4DD937A2A742}"/>
                  </a:ext>
                </a:extLst>
              </p:cNvPr>
              <p:cNvSpPr txBox="1">
                <a:spLocks noRot="1" noChangeAspect="1" noMove="1" noResize="1" noEditPoints="1" noAdjustHandles="1" noChangeArrowheads="1" noChangeShapeType="1" noTextEdit="1"/>
              </p:cNvSpPr>
              <p:nvPr/>
            </p:nvSpPr>
            <p:spPr>
              <a:xfrm>
                <a:off x="8636924" y="1726772"/>
                <a:ext cx="3241963" cy="369332"/>
              </a:xfrm>
              <a:prstGeom prst="rect">
                <a:avLst/>
              </a:prstGeom>
              <a:blipFill>
                <a:blip r:embed="rId8"/>
                <a:stretch>
                  <a:fillRect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8DE9F84-277F-46CA-3440-F8F36457E281}"/>
                  </a:ext>
                </a:extLst>
              </p:cNvPr>
              <p:cNvSpPr txBox="1"/>
              <p:nvPr/>
            </p:nvSpPr>
            <p:spPr>
              <a:xfrm>
                <a:off x="10171476" y="4277916"/>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14" name="TextBox 13">
                <a:extLst>
                  <a:ext uri="{FF2B5EF4-FFF2-40B4-BE49-F238E27FC236}">
                    <a16:creationId xmlns:a16="http://schemas.microsoft.com/office/drawing/2014/main" id="{08DE9F84-277F-46CA-3440-F8F36457E281}"/>
                  </a:ext>
                </a:extLst>
              </p:cNvPr>
              <p:cNvSpPr txBox="1">
                <a:spLocks noRot="1" noChangeAspect="1" noMove="1" noResize="1" noEditPoints="1" noAdjustHandles="1" noChangeArrowheads="1" noChangeShapeType="1" noTextEdit="1"/>
              </p:cNvSpPr>
              <p:nvPr/>
            </p:nvSpPr>
            <p:spPr>
              <a:xfrm>
                <a:off x="10171476" y="4277916"/>
                <a:ext cx="326274" cy="461665"/>
              </a:xfrm>
              <a:prstGeom prst="rect">
                <a:avLst/>
              </a:prstGeom>
              <a:blipFill>
                <a:blip r:embed="rId9"/>
                <a:stretch>
                  <a:fillRect r="-18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C4469D4-350F-66AD-E81D-4980C345B317}"/>
                  </a:ext>
                </a:extLst>
              </p:cNvPr>
              <p:cNvSpPr txBox="1"/>
              <p:nvPr/>
            </p:nvSpPr>
            <p:spPr>
              <a:xfrm>
                <a:off x="10659696" y="4147238"/>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17" name="TextBox 16">
                <a:extLst>
                  <a:ext uri="{FF2B5EF4-FFF2-40B4-BE49-F238E27FC236}">
                    <a16:creationId xmlns:a16="http://schemas.microsoft.com/office/drawing/2014/main" id="{EC4469D4-350F-66AD-E81D-4980C345B317}"/>
                  </a:ext>
                </a:extLst>
              </p:cNvPr>
              <p:cNvSpPr txBox="1">
                <a:spLocks noRot="1" noChangeAspect="1" noMove="1" noResize="1" noEditPoints="1" noAdjustHandles="1" noChangeArrowheads="1" noChangeShapeType="1" noTextEdit="1"/>
              </p:cNvSpPr>
              <p:nvPr/>
            </p:nvSpPr>
            <p:spPr>
              <a:xfrm>
                <a:off x="10659696" y="4147238"/>
                <a:ext cx="308351" cy="461665"/>
              </a:xfrm>
              <a:prstGeom prst="rect">
                <a:avLst/>
              </a:prstGeom>
              <a:blipFill>
                <a:blip r:embed="rId10"/>
                <a:stretch>
                  <a:fillRect l="-6000" r="-22000" b="-1052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F7E09CA1-3691-D015-B8C7-0070470E183A}"/>
              </a:ext>
            </a:extLst>
          </p:cNvPr>
          <p:cNvGrpSpPr/>
          <p:nvPr/>
        </p:nvGrpSpPr>
        <p:grpSpPr>
          <a:xfrm>
            <a:off x="5636029" y="4404732"/>
            <a:ext cx="2814025" cy="1754342"/>
            <a:chOff x="7185884" y="4578306"/>
            <a:chExt cx="1334022" cy="1405990"/>
          </a:xfrm>
        </p:grpSpPr>
        <p:sp>
          <p:nvSpPr>
            <p:cNvPr id="4" name="Rectangle: Rounded Corners 3">
              <a:extLst>
                <a:ext uri="{FF2B5EF4-FFF2-40B4-BE49-F238E27FC236}">
                  <a16:creationId xmlns:a16="http://schemas.microsoft.com/office/drawing/2014/main" id="{0C17CE37-B2E1-A68D-3991-CF33A95EDD2D}"/>
                </a:ext>
              </a:extLst>
            </p:cNvPr>
            <p:cNvSpPr/>
            <p:nvPr/>
          </p:nvSpPr>
          <p:spPr>
            <a:xfrm>
              <a:off x="7185884" y="4587217"/>
              <a:ext cx="1334022" cy="1397079"/>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021D650-6E80-5D46-576C-969CBAAC2FE9}"/>
                    </a:ext>
                  </a:extLst>
                </p:cNvPr>
                <p:cNvSpPr txBox="1"/>
                <p:nvPr/>
              </p:nvSpPr>
              <p:spPr>
                <a:xfrm>
                  <a:off x="7185884" y="4578306"/>
                  <a:ext cx="1334022" cy="320662"/>
                </a:xfrm>
                <a:prstGeom prst="rect">
                  <a:avLst/>
                </a:prstGeom>
                <a:noFill/>
              </p:spPr>
              <p:txBody>
                <a:bodyPr wrap="square">
                  <a:spAutoFit/>
                </a:bodyPr>
                <a:lstStyle/>
                <a:p>
                  <a:pPr algn="ctr"/>
                  <a:r>
                    <a:rPr lang="en-US" sz="2000" b="1" dirty="0"/>
                    <a:t>One-way game for RO</a:t>
                  </a:r>
                  <a:r>
                    <a:rPr lang="en-US" sz="2000" dirty="0"/>
                    <a:t> </a:t>
                  </a:r>
                  <a14:m>
                    <m:oMath xmlns:m="http://schemas.openxmlformats.org/officeDocument/2006/math">
                      <m:r>
                        <a:rPr lang="en-US" sz="2000" i="1" smtClean="0">
                          <a:solidFill>
                            <a:srgbClr val="F16722"/>
                          </a:solidFill>
                          <a:latin typeface="Cambria Math" panose="02040503050406030204" pitchFamily="18" charset="0"/>
                        </a:rPr>
                        <m:t>𝑓</m:t>
                      </m:r>
                    </m:oMath>
                  </a14:m>
                  <a:endParaRPr lang="en-GB" sz="2000" dirty="0"/>
                </a:p>
              </p:txBody>
            </p:sp>
          </mc:Choice>
          <mc:Fallback>
            <p:sp>
              <p:nvSpPr>
                <p:cNvPr id="5" name="TextBox 4">
                  <a:extLst>
                    <a:ext uri="{FF2B5EF4-FFF2-40B4-BE49-F238E27FC236}">
                      <a16:creationId xmlns:a16="http://schemas.microsoft.com/office/drawing/2014/main" id="{2021D650-6E80-5D46-576C-969CBAAC2FE9}"/>
                    </a:ext>
                  </a:extLst>
                </p:cNvPr>
                <p:cNvSpPr txBox="1">
                  <a:spLocks noRot="1" noChangeAspect="1" noMove="1" noResize="1" noEditPoints="1" noAdjustHandles="1" noChangeArrowheads="1" noChangeShapeType="1" noTextEdit="1"/>
                </p:cNvSpPr>
                <p:nvPr/>
              </p:nvSpPr>
              <p:spPr>
                <a:xfrm>
                  <a:off x="7185884" y="4578306"/>
                  <a:ext cx="1334022" cy="320662"/>
                </a:xfrm>
                <a:prstGeom prst="rect">
                  <a:avLst/>
                </a:prstGeom>
                <a:blipFill>
                  <a:blip r:embed="rId11"/>
                  <a:stretch>
                    <a:fillRect l="-217" t="-9231" b="-27692"/>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46EED3A-3AD7-F2F3-38EC-55B4D1EA7037}"/>
                  </a:ext>
                </a:extLst>
              </p:cNvPr>
              <p:cNvSpPr txBox="1"/>
              <p:nvPr/>
            </p:nvSpPr>
            <p:spPr>
              <a:xfrm>
                <a:off x="5676403" y="4814333"/>
                <a:ext cx="2814024" cy="707886"/>
              </a:xfrm>
              <a:prstGeom prst="rect">
                <a:avLst/>
              </a:prstGeom>
              <a:noFill/>
            </p:spPr>
            <p:txBody>
              <a:bodyPr wrap="square">
                <a:spAutoFit/>
              </a:bodyPr>
              <a:lstStyle/>
              <a:p>
                <a:r>
                  <a:rPr lang="en-US" sz="2000" dirty="0">
                    <a:solidFill>
                      <a:schemeClr val="tx1"/>
                    </a:solidFill>
                  </a:rPr>
                  <a:t>Pick random </a:t>
                </a:r>
                <a14:m>
                  <m:oMath xmlns:m="http://schemas.openxmlformats.org/officeDocument/2006/math">
                    <m:sSup>
                      <m:sSupPr>
                        <m:ctrlPr>
                          <a:rPr lang="de-DE" sz="2000" i="1">
                            <a:latin typeface="Cambria Math" panose="02040503050406030204" pitchFamily="18" charset="0"/>
                          </a:rPr>
                        </m:ctrlPr>
                      </m:sSupPr>
                      <m:e>
                        <m:r>
                          <a:rPr lang="de-DE" sz="2000" i="1">
                            <a:latin typeface="Cambria Math" panose="02040503050406030204" pitchFamily="18" charset="0"/>
                          </a:rPr>
                          <m:t>𝑥</m:t>
                        </m:r>
                      </m:e>
                      <m:sup>
                        <m:r>
                          <a:rPr lang="de-DE" sz="2000" i="1">
                            <a:latin typeface="Cambria Math" panose="02040503050406030204" pitchFamily="18" charset="0"/>
                          </a:rPr>
                          <m:t>∗</m:t>
                        </m:r>
                      </m:sup>
                    </m:sSup>
                  </m:oMath>
                </a14:m>
                <a:endParaRPr lang="en-GB" sz="2000" dirty="0"/>
              </a:p>
              <a:p>
                <a:r>
                  <a:rPr lang="de-DE" sz="2000" b="0" dirty="0">
                    <a:solidFill>
                      <a:schemeClr val="tx1"/>
                    </a:solidFill>
                  </a:rPr>
                  <a:t>Set </a:t>
                </a:r>
                <a14:m>
                  <m:oMath xmlns:m="http://schemas.openxmlformats.org/officeDocument/2006/math">
                    <m:sSup>
                      <m:sSupPr>
                        <m:ctrlPr>
                          <a:rPr lang="de-DE" sz="2000" b="0" i="1" smtClean="0">
                            <a:solidFill>
                              <a:schemeClr val="tx1"/>
                            </a:solidFill>
                            <a:latin typeface="Cambria Math" panose="02040503050406030204" pitchFamily="18" charset="0"/>
                          </a:rPr>
                        </m:ctrlPr>
                      </m:sSupPr>
                      <m:e>
                        <m:r>
                          <a:rPr lang="de-DE" sz="2000" b="0" i="1" smtClean="0">
                            <a:solidFill>
                              <a:schemeClr val="tx1"/>
                            </a:solidFill>
                            <a:latin typeface="Cambria Math" panose="02040503050406030204" pitchFamily="18" charset="0"/>
                          </a:rPr>
                          <m:t>𝑦</m:t>
                        </m:r>
                      </m:e>
                      <m:sup>
                        <m:r>
                          <a:rPr lang="de-DE" sz="2000" b="0" i="1" smtClean="0">
                            <a:solidFill>
                              <a:schemeClr val="tx1"/>
                            </a:solidFill>
                            <a:latin typeface="Cambria Math" panose="02040503050406030204" pitchFamily="18" charset="0"/>
                          </a:rPr>
                          <m:t>∗</m:t>
                        </m:r>
                      </m:sup>
                    </m:sSup>
                    <m:r>
                      <a:rPr lang="de-DE" sz="2000" b="0" i="1" smtClean="0">
                        <a:solidFill>
                          <a:schemeClr val="tx1"/>
                        </a:solidFill>
                        <a:latin typeface="Cambria Math" panose="02040503050406030204" pitchFamily="18" charset="0"/>
                      </a:rPr>
                      <m:t> ≔ </m:t>
                    </m:r>
                    <m:r>
                      <a:rPr lang="en-US" sz="2000" i="1">
                        <a:solidFill>
                          <a:schemeClr val="tx1"/>
                        </a:solidFill>
                        <a:latin typeface="Cambria Math" panose="02040503050406030204" pitchFamily="18" charset="0"/>
                      </a:rPr>
                      <m:t>𝑓</m:t>
                    </m:r>
                    <m:d>
                      <m:dPr>
                        <m:ctrlPr>
                          <a:rPr lang="de-DE" sz="2000" i="1">
                            <a:solidFill>
                              <a:schemeClr val="tx1"/>
                            </a:solidFill>
                            <a:latin typeface="Cambria Math" panose="02040503050406030204" pitchFamily="18" charset="0"/>
                          </a:rPr>
                        </m:ctrlPr>
                      </m:dPr>
                      <m:e>
                        <m:sSup>
                          <m:sSupPr>
                            <m:ctrlPr>
                              <a:rPr lang="de-DE" sz="2000" b="0" i="1" smtClean="0">
                                <a:solidFill>
                                  <a:schemeClr val="tx1"/>
                                </a:solidFill>
                                <a:latin typeface="Cambria Math" panose="02040503050406030204" pitchFamily="18" charset="0"/>
                              </a:rPr>
                            </m:ctrlPr>
                          </m:sSupPr>
                          <m:e>
                            <m:r>
                              <a:rPr lang="de-DE" sz="2000" b="0" i="1" smtClean="0">
                                <a:solidFill>
                                  <a:schemeClr val="tx1"/>
                                </a:solidFill>
                                <a:latin typeface="Cambria Math" panose="02040503050406030204" pitchFamily="18" charset="0"/>
                              </a:rPr>
                              <m:t>𝑥</m:t>
                            </m:r>
                          </m:e>
                          <m:sup>
                            <m:r>
                              <a:rPr lang="de-DE" sz="2000" b="0" i="1" smtClean="0">
                                <a:solidFill>
                                  <a:schemeClr val="tx1"/>
                                </a:solidFill>
                                <a:latin typeface="Cambria Math" panose="02040503050406030204" pitchFamily="18" charset="0"/>
                              </a:rPr>
                              <m:t>∗</m:t>
                            </m:r>
                          </m:sup>
                        </m:sSup>
                      </m:e>
                    </m:d>
                  </m:oMath>
                </a14:m>
                <a:endParaRPr lang="en-GB" sz="2000" dirty="0">
                  <a:solidFill>
                    <a:schemeClr val="tx1"/>
                  </a:solidFill>
                </a:endParaRPr>
              </a:p>
            </p:txBody>
          </p:sp>
        </mc:Choice>
        <mc:Fallback>
          <p:sp>
            <p:nvSpPr>
              <p:cNvPr id="24" name="TextBox 23">
                <a:extLst>
                  <a:ext uri="{FF2B5EF4-FFF2-40B4-BE49-F238E27FC236}">
                    <a16:creationId xmlns:a16="http://schemas.microsoft.com/office/drawing/2014/main" id="{E46EED3A-3AD7-F2F3-38EC-55B4D1EA7037}"/>
                  </a:ext>
                </a:extLst>
              </p:cNvPr>
              <p:cNvSpPr txBox="1">
                <a:spLocks noRot="1" noChangeAspect="1" noMove="1" noResize="1" noEditPoints="1" noAdjustHandles="1" noChangeArrowheads="1" noChangeShapeType="1" noTextEdit="1"/>
              </p:cNvSpPr>
              <p:nvPr/>
            </p:nvSpPr>
            <p:spPr>
              <a:xfrm>
                <a:off x="5676403" y="4814333"/>
                <a:ext cx="2814024" cy="707886"/>
              </a:xfrm>
              <a:prstGeom prst="rect">
                <a:avLst/>
              </a:prstGeom>
              <a:blipFill>
                <a:blip r:embed="rId12"/>
                <a:stretch>
                  <a:fillRect l="-2165" t="-5172" b="-146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DE73B7FF-7A5D-ED3A-A4F4-E706D6EDEB9F}"/>
                  </a:ext>
                </a:extLst>
              </p:cNvPr>
              <p:cNvSpPr txBox="1"/>
              <p:nvPr/>
            </p:nvSpPr>
            <p:spPr>
              <a:xfrm>
                <a:off x="5636029" y="5719805"/>
                <a:ext cx="2814024" cy="461665"/>
              </a:xfrm>
              <a:prstGeom prst="rect">
                <a:avLst/>
              </a:prstGeom>
              <a:noFill/>
            </p:spPr>
            <p:txBody>
              <a:bodyPr wrap="square">
                <a:spAutoFit/>
              </a:bodyPr>
              <a:lstStyle/>
              <a:p>
                <a:pPr algn="ctr"/>
                <a:r>
                  <a:rPr lang="en-US" sz="2200" i="1" dirty="0">
                    <a:solidFill>
                      <a:srgbClr val="358374"/>
                    </a:solidFill>
                  </a:rPr>
                  <a:t>A</a:t>
                </a:r>
                <a:r>
                  <a:rPr lang="en-GB" sz="2200" dirty="0"/>
                  <a:t> wins if </a:t>
                </a:r>
                <a14:m>
                  <m:oMath xmlns:m="http://schemas.openxmlformats.org/officeDocument/2006/math">
                    <m:r>
                      <a:rPr lang="en-US" sz="2400" i="1">
                        <a:solidFill>
                          <a:srgbClr val="F16722"/>
                        </a:solidFill>
                        <a:latin typeface="Cambria Math" panose="02040503050406030204" pitchFamily="18" charset="0"/>
                      </a:rPr>
                      <m:t>𝑓</m:t>
                    </m:r>
                    <m:d>
                      <m:dPr>
                        <m:ctrlPr>
                          <a:rPr lang="de-DE" sz="2200" b="0" i="1" smtClean="0">
                            <a:latin typeface="Cambria Math" panose="02040503050406030204" pitchFamily="18" charset="0"/>
                          </a:rPr>
                        </m:ctrlPr>
                      </m:dPr>
                      <m:e>
                        <m:sSup>
                          <m:sSupPr>
                            <m:ctrlPr>
                              <a:rPr lang="de-DE" sz="2000" i="1">
                                <a:solidFill>
                                  <a:srgbClr val="358374"/>
                                </a:solidFill>
                                <a:latin typeface="Cambria Math" panose="02040503050406030204" pitchFamily="18" charset="0"/>
                              </a:rPr>
                            </m:ctrlPr>
                          </m:sSupPr>
                          <m:e>
                            <m:r>
                              <a:rPr lang="de-DE" sz="2000" i="1">
                                <a:solidFill>
                                  <a:srgbClr val="358374"/>
                                </a:solidFill>
                                <a:latin typeface="Cambria Math" panose="02040503050406030204" pitchFamily="18" charset="0"/>
                              </a:rPr>
                              <m:t>𝑥</m:t>
                            </m:r>
                          </m:e>
                          <m:sup>
                            <m:r>
                              <a:rPr lang="de-DE" sz="2000" i="1">
                                <a:solidFill>
                                  <a:srgbClr val="358374"/>
                                </a:solidFill>
                                <a:latin typeface="Cambria Math" panose="02040503050406030204" pitchFamily="18" charset="0"/>
                              </a:rPr>
                              <m:t>′</m:t>
                            </m:r>
                          </m:sup>
                        </m:sSup>
                      </m:e>
                    </m:d>
                    <m:r>
                      <a:rPr lang="de-DE" sz="2200" b="0" i="0" smtClean="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𝑦</m:t>
                        </m:r>
                      </m:e>
                      <m:sup>
                        <m:r>
                          <a:rPr lang="de-DE" sz="2400" i="1">
                            <a:latin typeface="Cambria Math" panose="02040503050406030204" pitchFamily="18" charset="0"/>
                          </a:rPr>
                          <m:t>∗</m:t>
                        </m:r>
                      </m:sup>
                    </m:sSup>
                  </m:oMath>
                </a14:m>
                <a:endParaRPr lang="en-GB" sz="2200" dirty="0">
                  <a:solidFill>
                    <a:schemeClr val="tx1"/>
                  </a:solidFill>
                </a:endParaRPr>
              </a:p>
            </p:txBody>
          </p:sp>
        </mc:Choice>
        <mc:Fallback>
          <p:sp>
            <p:nvSpPr>
              <p:cNvPr id="37" name="TextBox 36">
                <a:extLst>
                  <a:ext uri="{FF2B5EF4-FFF2-40B4-BE49-F238E27FC236}">
                    <a16:creationId xmlns:a16="http://schemas.microsoft.com/office/drawing/2014/main" id="{DE73B7FF-7A5D-ED3A-A4F4-E706D6EDEB9F}"/>
                  </a:ext>
                </a:extLst>
              </p:cNvPr>
              <p:cNvSpPr txBox="1">
                <a:spLocks noRot="1" noChangeAspect="1" noMove="1" noResize="1" noEditPoints="1" noAdjustHandles="1" noChangeArrowheads="1" noChangeShapeType="1" noTextEdit="1"/>
              </p:cNvSpPr>
              <p:nvPr/>
            </p:nvSpPr>
            <p:spPr>
              <a:xfrm>
                <a:off x="5636029" y="5719805"/>
                <a:ext cx="2814024" cy="461665"/>
              </a:xfrm>
              <a:prstGeom prst="rect">
                <a:avLst/>
              </a:prstGeom>
              <a:blipFill>
                <a:blip r:embed="rId13"/>
                <a:stretch>
                  <a:fillRect t="-2632" b="-25000"/>
                </a:stretch>
              </a:blipFill>
            </p:spPr>
            <p:txBody>
              <a:bodyPr/>
              <a:lstStyle/>
              <a:p>
                <a:r>
                  <a:rPr lang="en-GB">
                    <a:noFill/>
                  </a:rPr>
                  <a:t> </a:t>
                </a:r>
              </a:p>
            </p:txBody>
          </p:sp>
        </mc:Fallback>
      </mc:AlternateContent>
    </p:spTree>
    <p:extLst>
      <p:ext uri="{BB962C8B-B14F-4D97-AF65-F5344CB8AC3E}">
        <p14:creationId xmlns:p14="http://schemas.microsoft.com/office/powerpoint/2010/main" val="243286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will you learn from this talk?</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4" name="TextBox 3">
            <a:extLst>
              <a:ext uri="{FF2B5EF4-FFF2-40B4-BE49-F238E27FC236}">
                <a16:creationId xmlns:a16="http://schemas.microsoft.com/office/drawing/2014/main" id="{B57D0372-5DC1-10B2-54D4-F236A443F637}"/>
              </a:ext>
            </a:extLst>
          </p:cNvPr>
          <p:cNvSpPr txBox="1"/>
          <p:nvPr/>
        </p:nvSpPr>
        <p:spPr>
          <a:xfrm>
            <a:off x="1233814" y="1628384"/>
            <a:ext cx="10119986" cy="3318857"/>
          </a:xfrm>
          <a:prstGeom prst="rect">
            <a:avLst/>
          </a:prstGeom>
          <a:noFill/>
        </p:spPr>
        <p:txBody>
          <a:bodyPr wrap="square" rtlCol="0">
            <a:spAutoFit/>
          </a:bodyPr>
          <a:lstStyle/>
          <a:p>
            <a:pPr>
              <a:spcAft>
                <a:spcPts val="1000"/>
              </a:spcAft>
            </a:pPr>
            <a:r>
              <a:rPr lang="en-US" sz="2800" dirty="0"/>
              <a:t>Refresher: (classical) provable security</a:t>
            </a:r>
          </a:p>
          <a:p>
            <a:pPr marL="285750" indent="-285750">
              <a:spcAft>
                <a:spcPts val="1000"/>
              </a:spcAft>
              <a:buFont typeface="Arial" panose="020B0604020202020204" pitchFamily="34" charset="0"/>
              <a:buChar char="•"/>
            </a:pPr>
            <a:r>
              <a:rPr lang="en-US" sz="2800" dirty="0"/>
              <a:t>Random oracle model (ROM) </a:t>
            </a:r>
          </a:p>
          <a:p>
            <a:pPr marL="285750" indent="-285750">
              <a:spcAft>
                <a:spcPts val="1000"/>
              </a:spcAft>
              <a:buFont typeface="Arial" panose="020B0604020202020204" pitchFamily="34" charset="0"/>
              <a:buChar char="•"/>
            </a:pPr>
            <a:r>
              <a:rPr lang="en-US" sz="2800" b="1" dirty="0">
                <a:solidFill>
                  <a:srgbClr val="358374"/>
                </a:solidFill>
              </a:rPr>
              <a:t>ROM use cases</a:t>
            </a:r>
          </a:p>
          <a:p>
            <a:pPr lvl="1">
              <a:spcAft>
                <a:spcPts val="1000"/>
              </a:spcAft>
            </a:pPr>
            <a:endParaRPr lang="en-US" sz="2800" dirty="0"/>
          </a:p>
          <a:p>
            <a:pPr>
              <a:spcAft>
                <a:spcPts val="1000"/>
              </a:spcAft>
            </a:pPr>
            <a:r>
              <a:rPr lang="en-US" sz="2800" dirty="0"/>
              <a:t>Security proofs vs. ‘post-quantum’</a:t>
            </a:r>
          </a:p>
          <a:p>
            <a:pPr marL="342900" indent="-342900">
              <a:spcAft>
                <a:spcPts val="1000"/>
              </a:spcAft>
              <a:buFont typeface="Arial" panose="020B0604020202020204" pitchFamily="34" charset="0"/>
              <a:buChar char="•"/>
            </a:pPr>
            <a:r>
              <a:rPr lang="en-US" sz="2800" dirty="0"/>
              <a:t>Does the ROM fit quantum attackers?</a:t>
            </a:r>
          </a:p>
        </p:txBody>
      </p:sp>
      <p:pic>
        <p:nvPicPr>
          <p:cNvPr id="5" name="Picture 4" descr="A picture containing drawing, clipart, art, graphics&#10;&#10;Description automatically generated">
            <a:extLst>
              <a:ext uri="{FF2B5EF4-FFF2-40B4-BE49-F238E27FC236}">
                <a16:creationId xmlns:a16="http://schemas.microsoft.com/office/drawing/2014/main" id="{2ADBC273-50BD-180B-2002-27176EE8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3675598"/>
            <a:ext cx="2883604" cy="2720176"/>
          </a:xfrm>
          <a:prstGeom prst="rect">
            <a:avLst/>
          </a:prstGeom>
        </p:spPr>
      </p:pic>
      <p:pic>
        <p:nvPicPr>
          <p:cNvPr id="6" name="Picture 2" descr="Kyber">
            <a:extLst>
              <a:ext uri="{FF2B5EF4-FFF2-40B4-BE49-F238E27FC236}">
                <a16:creationId xmlns:a16="http://schemas.microsoft.com/office/drawing/2014/main" id="{BCAE0D70-1AE1-31AB-BA87-05594A2F98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1909" y="2778614"/>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7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B91C3F-B89B-13C1-3749-94166B5E9A84}"/>
              </a:ext>
            </a:extLst>
          </p:cNvPr>
          <p:cNvSpPr/>
          <p:nvPr/>
        </p:nvSpPr>
        <p:spPr>
          <a:xfrm>
            <a:off x="8394421" y="2082332"/>
            <a:ext cx="2665883" cy="3234450"/>
          </a:xfrm>
          <a:prstGeom prst="rect">
            <a:avLst/>
          </a:prstGeom>
          <a:solidFill>
            <a:srgbClr val="70A7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83D9075-19BF-99DD-3769-ADEA197A4B6E}"/>
              </a:ext>
            </a:extLst>
          </p:cNvPr>
          <p:cNvSpPr/>
          <p:nvPr/>
        </p:nvSpPr>
        <p:spPr>
          <a:xfrm>
            <a:off x="8653637" y="4058951"/>
            <a:ext cx="2401937" cy="1257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2628967" cy="1325563"/>
          </a:xfrm>
        </p:spPr>
        <p:txBody>
          <a:bodyPr/>
          <a:lstStyle/>
          <a:p>
            <a:r>
              <a:rPr lang="en-GB" dirty="0">
                <a:solidFill>
                  <a:srgbClr val="358374"/>
                </a:solidFill>
              </a:rPr>
              <a:t>About me</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8" name="Rectangle 7">
            <a:extLst>
              <a:ext uri="{FF2B5EF4-FFF2-40B4-BE49-F238E27FC236}">
                <a16:creationId xmlns:a16="http://schemas.microsoft.com/office/drawing/2014/main" id="{2777C2CA-D23C-7F46-87FE-BBCB578CA595}"/>
              </a:ext>
            </a:extLst>
          </p:cNvPr>
          <p:cNvSpPr/>
          <p:nvPr/>
        </p:nvSpPr>
        <p:spPr>
          <a:xfrm>
            <a:off x="1108969" y="2126106"/>
            <a:ext cx="2665883" cy="3234450"/>
          </a:xfrm>
          <a:prstGeom prst="rect">
            <a:avLst/>
          </a:prstGeom>
          <a:solidFill>
            <a:srgbClr val="70A7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city, sky, urban area, metropolitan area&#10;&#10;Description automatically generated">
            <a:extLst>
              <a:ext uri="{FF2B5EF4-FFF2-40B4-BE49-F238E27FC236}">
                <a16:creationId xmlns:a16="http://schemas.microsoft.com/office/drawing/2014/main" id="{7CD9971E-3AF7-6863-5555-0AD4389F25A3}"/>
              </a:ext>
            </a:extLst>
          </p:cNvPr>
          <p:cNvPicPr>
            <a:picLocks noChangeAspect="1"/>
          </p:cNvPicPr>
          <p:nvPr/>
        </p:nvPicPr>
        <p:blipFill rotWithShape="1">
          <a:blip r:embed="rId3">
            <a:extLst>
              <a:ext uri="{28A0092B-C50C-407E-A947-70E740481C1C}">
                <a14:useLocalDpi xmlns:a14="http://schemas.microsoft.com/office/drawing/2010/main" val="0"/>
              </a:ext>
            </a:extLst>
          </a:blip>
          <a:srcRect l="11773" t="3500" r="19034" b="11818"/>
          <a:stretch/>
        </p:blipFill>
        <p:spPr>
          <a:xfrm>
            <a:off x="1115067" y="2124185"/>
            <a:ext cx="2650326" cy="1824519"/>
          </a:xfrm>
          <a:prstGeom prst="rect">
            <a:avLst/>
          </a:prstGeom>
          <a:ln>
            <a:solidFill>
              <a:schemeClr val="tx1"/>
            </a:solidFill>
          </a:ln>
        </p:spPr>
      </p:pic>
      <p:pic>
        <p:nvPicPr>
          <p:cNvPr id="14" name="Picture 13" descr="A picture containing outdoor, architecture, sky, building&#10;&#10;Description automatically generated">
            <a:extLst>
              <a:ext uri="{FF2B5EF4-FFF2-40B4-BE49-F238E27FC236}">
                <a16:creationId xmlns:a16="http://schemas.microsoft.com/office/drawing/2014/main" id="{5DFB1911-DEEA-658B-32D5-FAD91E4DB6C5}"/>
              </a:ext>
            </a:extLst>
          </p:cNvPr>
          <p:cNvPicPr>
            <a:picLocks noChangeAspect="1"/>
          </p:cNvPicPr>
          <p:nvPr/>
        </p:nvPicPr>
        <p:blipFill rotWithShape="1">
          <a:blip r:embed="rId4">
            <a:extLst>
              <a:ext uri="{28A0092B-C50C-407E-A947-70E740481C1C}">
                <a14:useLocalDpi xmlns:a14="http://schemas.microsoft.com/office/drawing/2010/main" val="0"/>
              </a:ext>
            </a:extLst>
          </a:blip>
          <a:srcRect l="6936" r="13171"/>
          <a:stretch/>
        </p:blipFill>
        <p:spPr>
          <a:xfrm>
            <a:off x="8401885" y="2082331"/>
            <a:ext cx="2653690" cy="1867831"/>
          </a:xfrm>
          <a:prstGeom prst="rect">
            <a:avLst/>
          </a:prstGeom>
          <a:ln>
            <a:solidFill>
              <a:schemeClr val="tx1"/>
            </a:solidFill>
          </a:ln>
        </p:spPr>
      </p:pic>
      <p:pic>
        <p:nvPicPr>
          <p:cNvPr id="15" name="Picture 14" descr="A cat on a grid&#10;&#10;Description automatically generated with medium confidence">
            <a:extLst>
              <a:ext uri="{FF2B5EF4-FFF2-40B4-BE49-F238E27FC236}">
                <a16:creationId xmlns:a16="http://schemas.microsoft.com/office/drawing/2014/main" id="{7297EDCF-83F7-F680-2F56-67F42AB3E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3373" y="4102174"/>
            <a:ext cx="2082464" cy="1171386"/>
          </a:xfrm>
          <a:prstGeom prst="rect">
            <a:avLst/>
          </a:prstGeom>
        </p:spPr>
      </p:pic>
      <p:sp>
        <p:nvSpPr>
          <p:cNvPr id="16" name="Rectangle 15">
            <a:extLst>
              <a:ext uri="{FF2B5EF4-FFF2-40B4-BE49-F238E27FC236}">
                <a16:creationId xmlns:a16="http://schemas.microsoft.com/office/drawing/2014/main" id="{EFD51936-3B36-278A-9823-6D4D9FB8DA5B}"/>
              </a:ext>
            </a:extLst>
          </p:cNvPr>
          <p:cNvSpPr/>
          <p:nvPr/>
        </p:nvSpPr>
        <p:spPr>
          <a:xfrm>
            <a:off x="1372095" y="4058951"/>
            <a:ext cx="2398028" cy="1301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black, darkness&#10;&#10;Description automatically generated">
            <a:extLst>
              <a:ext uri="{FF2B5EF4-FFF2-40B4-BE49-F238E27FC236}">
                <a16:creationId xmlns:a16="http://schemas.microsoft.com/office/drawing/2014/main" id="{4734ADB4-02D5-528C-5B22-5744D60BF08F}"/>
              </a:ext>
            </a:extLst>
          </p:cNvPr>
          <p:cNvPicPr>
            <a:picLocks noChangeAspect="1"/>
          </p:cNvPicPr>
          <p:nvPr/>
        </p:nvPicPr>
        <p:blipFill rotWithShape="1">
          <a:blip r:embed="rId6">
            <a:extLst>
              <a:ext uri="{28A0092B-C50C-407E-A947-70E740481C1C}">
                <a14:useLocalDpi xmlns:a14="http://schemas.microsoft.com/office/drawing/2010/main" val="0"/>
              </a:ext>
            </a:extLst>
          </a:blip>
          <a:srcRect l="5222" t="4031" r="5594" b="2873"/>
          <a:stretch/>
        </p:blipFill>
        <p:spPr>
          <a:xfrm>
            <a:off x="1479165" y="4170589"/>
            <a:ext cx="2226309" cy="1174571"/>
          </a:xfrm>
          <a:prstGeom prst="rect">
            <a:avLst/>
          </a:prstGeom>
        </p:spPr>
      </p:pic>
      <p:sp>
        <p:nvSpPr>
          <p:cNvPr id="25" name="TextBox 24">
            <a:extLst>
              <a:ext uri="{FF2B5EF4-FFF2-40B4-BE49-F238E27FC236}">
                <a16:creationId xmlns:a16="http://schemas.microsoft.com/office/drawing/2014/main" id="{76A4A58F-5671-A956-A8A9-0F447913D2AF}"/>
              </a:ext>
            </a:extLst>
          </p:cNvPr>
          <p:cNvSpPr txBox="1"/>
          <p:nvPr/>
        </p:nvSpPr>
        <p:spPr>
          <a:xfrm>
            <a:off x="8455856" y="879466"/>
            <a:ext cx="2607183" cy="1200329"/>
          </a:xfrm>
          <a:prstGeom prst="rect">
            <a:avLst/>
          </a:prstGeom>
          <a:noFill/>
        </p:spPr>
        <p:txBody>
          <a:bodyPr wrap="square">
            <a:spAutoFit/>
          </a:bodyPr>
          <a:lstStyle/>
          <a:p>
            <a:pPr algn="l"/>
            <a:r>
              <a:rPr lang="en-US" dirty="0"/>
              <a:t>Postdoc, then assistant professor in Eindhoven’s </a:t>
            </a:r>
            <a:r>
              <a:rPr lang="en-US" i="1" dirty="0"/>
              <a:t>Applied and Provable Security</a:t>
            </a:r>
            <a:r>
              <a:rPr lang="en-US" dirty="0"/>
              <a:t> group</a:t>
            </a:r>
          </a:p>
        </p:txBody>
      </p:sp>
      <p:sp>
        <p:nvSpPr>
          <p:cNvPr id="27" name="TextBox 26">
            <a:extLst>
              <a:ext uri="{FF2B5EF4-FFF2-40B4-BE49-F238E27FC236}">
                <a16:creationId xmlns:a16="http://schemas.microsoft.com/office/drawing/2014/main" id="{B2C1EAAA-3E27-52CC-E4C9-B5B516EE5A95}"/>
              </a:ext>
            </a:extLst>
          </p:cNvPr>
          <p:cNvSpPr txBox="1"/>
          <p:nvPr/>
        </p:nvSpPr>
        <p:spPr>
          <a:xfrm>
            <a:off x="1136426" y="1712999"/>
            <a:ext cx="2628967" cy="369332"/>
          </a:xfrm>
          <a:prstGeom prst="rect">
            <a:avLst/>
          </a:prstGeom>
          <a:noFill/>
        </p:spPr>
        <p:txBody>
          <a:bodyPr wrap="square">
            <a:spAutoFit/>
          </a:bodyPr>
          <a:lstStyle/>
          <a:p>
            <a:pPr algn="l"/>
            <a:r>
              <a:rPr lang="en-US" dirty="0"/>
              <a:t>Studied Math in Essen …</a:t>
            </a:r>
          </a:p>
        </p:txBody>
      </p:sp>
      <p:sp>
        <p:nvSpPr>
          <p:cNvPr id="28" name="TextBox 27">
            <a:extLst>
              <a:ext uri="{FF2B5EF4-FFF2-40B4-BE49-F238E27FC236}">
                <a16:creationId xmlns:a16="http://schemas.microsoft.com/office/drawing/2014/main" id="{8CAA9A6F-4738-9871-F7A6-4757C7AA4D35}"/>
              </a:ext>
            </a:extLst>
          </p:cNvPr>
          <p:cNvSpPr txBox="1"/>
          <p:nvPr/>
        </p:nvSpPr>
        <p:spPr>
          <a:xfrm>
            <a:off x="4749700" y="1436000"/>
            <a:ext cx="2665881" cy="646331"/>
          </a:xfrm>
          <a:prstGeom prst="rect">
            <a:avLst/>
          </a:prstGeom>
          <a:noFill/>
        </p:spPr>
        <p:txBody>
          <a:bodyPr wrap="square">
            <a:spAutoFit/>
          </a:bodyPr>
          <a:lstStyle/>
          <a:p>
            <a:pPr algn="l"/>
            <a:r>
              <a:rPr lang="en-US" dirty="0"/>
              <a:t>… PhD in Bochum’s </a:t>
            </a:r>
            <a:r>
              <a:rPr lang="en-US" i="1" dirty="0"/>
              <a:t>Crypto</a:t>
            </a:r>
            <a:r>
              <a:rPr lang="en-US" dirty="0"/>
              <a:t> group (2020) …</a:t>
            </a:r>
          </a:p>
        </p:txBody>
      </p:sp>
      <p:sp>
        <p:nvSpPr>
          <p:cNvPr id="32" name="Rectangle 31">
            <a:extLst>
              <a:ext uri="{FF2B5EF4-FFF2-40B4-BE49-F238E27FC236}">
                <a16:creationId xmlns:a16="http://schemas.microsoft.com/office/drawing/2014/main" id="{9895B01A-004A-6C59-DFA1-3808B611D1CF}"/>
              </a:ext>
            </a:extLst>
          </p:cNvPr>
          <p:cNvSpPr/>
          <p:nvPr/>
        </p:nvSpPr>
        <p:spPr>
          <a:xfrm>
            <a:off x="4751695" y="2082332"/>
            <a:ext cx="2665883" cy="3234450"/>
          </a:xfrm>
          <a:prstGeom prst="rect">
            <a:avLst/>
          </a:prstGeom>
          <a:solidFill>
            <a:srgbClr val="70A7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4D39596-042B-021D-D959-3739078BFA01}"/>
              </a:ext>
            </a:extLst>
          </p:cNvPr>
          <p:cNvSpPr/>
          <p:nvPr/>
        </p:nvSpPr>
        <p:spPr>
          <a:xfrm>
            <a:off x="5010911" y="4058951"/>
            <a:ext cx="2401937" cy="1257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outdoor, tree, sky, mountain&#10;&#10;Description automatically generated">
            <a:extLst>
              <a:ext uri="{FF2B5EF4-FFF2-40B4-BE49-F238E27FC236}">
                <a16:creationId xmlns:a16="http://schemas.microsoft.com/office/drawing/2014/main" id="{6ED378A0-4264-71B3-CC06-8662FECC03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48" t="1847" r="13973" b="4927"/>
          <a:stretch/>
        </p:blipFill>
        <p:spPr>
          <a:xfrm>
            <a:off x="4753062" y="2082332"/>
            <a:ext cx="2659788" cy="1864557"/>
          </a:xfrm>
          <a:prstGeom prst="rect">
            <a:avLst/>
          </a:prstGeom>
          <a:ln>
            <a:solidFill>
              <a:schemeClr val="tx1"/>
            </a:solidFill>
          </a:ln>
        </p:spPr>
      </p:pic>
      <p:pic>
        <p:nvPicPr>
          <p:cNvPr id="26" name="Picture 2" descr="Kyber">
            <a:extLst>
              <a:ext uri="{FF2B5EF4-FFF2-40B4-BE49-F238E27FC236}">
                <a16:creationId xmlns:a16="http://schemas.microsoft.com/office/drawing/2014/main" id="{27EB3AED-1A45-8C8B-7A12-33E66BF51DE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06614" y="4293486"/>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90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1047BB-3288-5EDF-42F0-048A8A0BAED6}"/>
              </a:ext>
            </a:extLst>
          </p:cNvPr>
          <p:cNvSpPr txBox="1"/>
          <p:nvPr/>
        </p:nvSpPr>
        <p:spPr>
          <a:xfrm>
            <a:off x="1233812" y="1628384"/>
            <a:ext cx="10520383" cy="505972"/>
          </a:xfrm>
          <a:prstGeom prst="rect">
            <a:avLst/>
          </a:prstGeom>
          <a:noFill/>
        </p:spPr>
        <p:txBody>
          <a:bodyPr wrap="square" rtlCol="0">
            <a:spAutoFit/>
          </a:bodyPr>
          <a:lstStyle/>
          <a:p>
            <a:pPr fontAlgn="auto">
              <a:lnSpc>
                <a:spcPct val="120000"/>
              </a:lnSpc>
              <a:spcAft>
                <a:spcPts val="0"/>
              </a:spcAft>
            </a:pPr>
            <a:r>
              <a:rPr lang="en-US" sz="2400" b="1" dirty="0"/>
              <a:t>Digital Signatures: </a:t>
            </a:r>
            <a:r>
              <a:rPr lang="en-US" sz="2400" dirty="0"/>
              <a:t>Fiat-Shamir ‘recipe’ used by, e.g., Picnic and Dilithium</a:t>
            </a: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10915996" cy="1325563"/>
          </a:xfrm>
        </p:spPr>
        <p:txBody>
          <a:bodyPr/>
          <a:lstStyle/>
          <a:p>
            <a:r>
              <a:rPr lang="en-US" dirty="0">
                <a:solidFill>
                  <a:srgbClr val="358374"/>
                </a:solidFill>
              </a:rPr>
              <a:t>ROM designs in practice: NIST ‘competition’</a:t>
            </a:r>
            <a:endParaRPr lang="en-GB" dirty="0">
              <a:solidFill>
                <a:srgbClr val="358374"/>
              </a:solidFill>
            </a:endParaRPr>
          </a:p>
        </p:txBody>
      </p:sp>
      <p:pic>
        <p:nvPicPr>
          <p:cNvPr id="10" name="Picture 4" descr="Dilithium">
            <a:extLst>
              <a:ext uri="{FF2B5EF4-FFF2-40B4-BE49-F238E27FC236}">
                <a16:creationId xmlns:a16="http://schemas.microsoft.com/office/drawing/2014/main" id="{E3294013-0B13-E2A8-FC3E-DAADB3AE7E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89931" y="2150071"/>
            <a:ext cx="2311753" cy="10953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3266857-9A40-8074-F38A-10355D4048E2}"/>
              </a:ext>
            </a:extLst>
          </p:cNvPr>
          <p:cNvSpPr txBox="1"/>
          <p:nvPr/>
        </p:nvSpPr>
        <p:spPr>
          <a:xfrm>
            <a:off x="74603" y="6356350"/>
            <a:ext cx="4709270" cy="430887"/>
          </a:xfrm>
          <a:prstGeom prst="rect">
            <a:avLst/>
          </a:prstGeom>
          <a:noFill/>
        </p:spPr>
        <p:txBody>
          <a:bodyPr wrap="square" rtlCol="0">
            <a:spAutoFit/>
          </a:bodyPr>
          <a:lstStyle/>
          <a:p>
            <a:r>
              <a:rPr lang="en-GB" sz="2200" dirty="0"/>
              <a:t>[Slide based on one by </a:t>
            </a:r>
            <a:r>
              <a:rPr lang="en-GB" sz="2200" dirty="0">
                <a:hlinkClick r:id="rId4"/>
              </a:rPr>
              <a:t>C. Schaffner</a:t>
            </a:r>
            <a:r>
              <a:rPr lang="en-GB" sz="2200" dirty="0"/>
              <a:t>]</a:t>
            </a:r>
          </a:p>
        </p:txBody>
      </p:sp>
      <p:sp>
        <p:nvSpPr>
          <p:cNvPr id="3" name="Footer Placeholder 2">
            <a:extLst>
              <a:ext uri="{FF2B5EF4-FFF2-40B4-BE49-F238E27FC236}">
                <a16:creationId xmlns:a16="http://schemas.microsoft.com/office/drawing/2014/main" id="{605661FC-2F32-8B39-98BF-8491FEA90FB6}"/>
              </a:ext>
            </a:extLst>
          </p:cNvPr>
          <p:cNvSpPr>
            <a:spLocks noGrp="1"/>
          </p:cNvSpPr>
          <p:nvPr>
            <p:ph type="ftr" sz="quarter" idx="11"/>
          </p:nvPr>
        </p:nvSpPr>
        <p:spPr/>
        <p:txBody>
          <a:bodyPr/>
          <a:lstStyle/>
          <a:p>
            <a:r>
              <a:rPr lang="en-US"/>
              <a:t>Provable security and the quantum ROM - K. Hövelmanns</a:t>
            </a:r>
            <a:endParaRPr lang="en-GB"/>
          </a:p>
        </p:txBody>
      </p:sp>
      <p:grpSp>
        <p:nvGrpSpPr>
          <p:cNvPr id="16" name="Group 15">
            <a:extLst>
              <a:ext uri="{FF2B5EF4-FFF2-40B4-BE49-F238E27FC236}">
                <a16:creationId xmlns:a16="http://schemas.microsoft.com/office/drawing/2014/main" id="{9AC4757F-862D-E94F-9AFC-120E86CB2639}"/>
              </a:ext>
            </a:extLst>
          </p:cNvPr>
          <p:cNvGrpSpPr/>
          <p:nvPr/>
        </p:nvGrpSpPr>
        <p:grpSpPr>
          <a:xfrm>
            <a:off x="1233811" y="3822546"/>
            <a:ext cx="10437257" cy="2184309"/>
            <a:chOff x="1233811" y="3822546"/>
            <a:chExt cx="10437257" cy="2184309"/>
          </a:xfrm>
        </p:grpSpPr>
        <p:grpSp>
          <p:nvGrpSpPr>
            <p:cNvPr id="18" name="Group 17">
              <a:extLst>
                <a:ext uri="{FF2B5EF4-FFF2-40B4-BE49-F238E27FC236}">
                  <a16:creationId xmlns:a16="http://schemas.microsoft.com/office/drawing/2014/main" id="{9872A46B-4D52-6E2A-D8BD-63EEA00EFBAD}"/>
                </a:ext>
              </a:extLst>
            </p:cNvPr>
            <p:cNvGrpSpPr/>
            <p:nvPr/>
          </p:nvGrpSpPr>
          <p:grpSpPr>
            <a:xfrm>
              <a:off x="1233811" y="3822546"/>
              <a:ext cx="10437257" cy="1761789"/>
              <a:chOff x="1233812" y="4069312"/>
              <a:chExt cx="10437257" cy="1761789"/>
            </a:xfrm>
          </p:grpSpPr>
          <p:pic>
            <p:nvPicPr>
              <p:cNvPr id="8" name="Picture 2" descr="Kyber">
                <a:extLst>
                  <a:ext uri="{FF2B5EF4-FFF2-40B4-BE49-F238E27FC236}">
                    <a16:creationId xmlns:a16="http://schemas.microsoft.com/office/drawing/2014/main" id="{834EB7F4-20BF-8A82-F366-184B4AD7D9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47619" y="4735725"/>
                <a:ext cx="2945344" cy="10953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1DAA124-7AD5-ECF6-F6FF-9E3C2B721904}"/>
                  </a:ext>
                </a:extLst>
              </p:cNvPr>
              <p:cNvSpPr txBox="1"/>
              <p:nvPr/>
            </p:nvSpPr>
            <p:spPr>
              <a:xfrm>
                <a:off x="1233812" y="4069312"/>
                <a:ext cx="10437257" cy="505972"/>
              </a:xfrm>
              <a:prstGeom prst="rect">
                <a:avLst/>
              </a:prstGeom>
              <a:noFill/>
            </p:spPr>
            <p:txBody>
              <a:bodyPr wrap="square">
                <a:spAutoFit/>
              </a:bodyPr>
              <a:lstStyle/>
              <a:p>
                <a:pPr fontAlgn="auto">
                  <a:lnSpc>
                    <a:spcPct val="120000"/>
                  </a:lnSpc>
                  <a:spcAft>
                    <a:spcPts val="0"/>
                  </a:spcAft>
                </a:pPr>
                <a:r>
                  <a:rPr lang="en-US" sz="2400" b="1" dirty="0"/>
                  <a:t>Public-Key Encryption: </a:t>
                </a:r>
                <a:r>
                  <a:rPr lang="en-US" sz="2400" b="1" dirty="0">
                    <a:solidFill>
                      <a:srgbClr val="358374"/>
                    </a:solidFill>
                  </a:rPr>
                  <a:t>Fujisaki-Okamoto ‘recipe’</a:t>
                </a:r>
                <a:r>
                  <a:rPr lang="en-US" sz="2400" dirty="0"/>
                  <a:t> used by, e.g.,</a:t>
                </a:r>
              </a:p>
            </p:txBody>
          </p:sp>
        </p:grpSp>
        <p:pic>
          <p:nvPicPr>
            <p:cNvPr id="5" name="Picture 4">
              <a:extLst>
                <a:ext uri="{FF2B5EF4-FFF2-40B4-BE49-F238E27FC236}">
                  <a16:creationId xmlns:a16="http://schemas.microsoft.com/office/drawing/2014/main" id="{DAACBFD2-8CFE-AEFA-FB5E-66F6F0784410}"/>
                </a:ext>
              </a:extLst>
            </p:cNvPr>
            <p:cNvPicPr>
              <a:picLocks noChangeAspect="1"/>
            </p:cNvPicPr>
            <p:nvPr/>
          </p:nvPicPr>
          <p:blipFill rotWithShape="1">
            <a:blip r:embed="rId6"/>
            <a:srcRect l="14393" t="34039" r="50000" b="49214"/>
            <a:stretch/>
          </p:blipFill>
          <p:spPr>
            <a:xfrm>
              <a:off x="4607392" y="4606173"/>
              <a:ext cx="3091648" cy="780077"/>
            </a:xfrm>
            <a:prstGeom prst="rect">
              <a:avLst/>
            </a:prstGeom>
          </p:spPr>
        </p:pic>
        <p:pic>
          <p:nvPicPr>
            <p:cNvPr id="7" name="Picture 6">
              <a:extLst>
                <a:ext uri="{FF2B5EF4-FFF2-40B4-BE49-F238E27FC236}">
                  <a16:creationId xmlns:a16="http://schemas.microsoft.com/office/drawing/2014/main" id="{E43E6333-491C-CF37-86B7-A81BB15B9A3B}"/>
                </a:ext>
              </a:extLst>
            </p:cNvPr>
            <p:cNvPicPr>
              <a:picLocks noChangeAspect="1"/>
            </p:cNvPicPr>
            <p:nvPr/>
          </p:nvPicPr>
          <p:blipFill rotWithShape="1">
            <a:blip r:embed="rId7"/>
            <a:srcRect l="41154" t="47476" r="28580" b="26844"/>
            <a:stretch/>
          </p:blipFill>
          <p:spPr>
            <a:xfrm>
              <a:off x="8153400" y="4590381"/>
              <a:ext cx="3111991" cy="1416474"/>
            </a:xfrm>
            <a:prstGeom prst="rect">
              <a:avLst/>
            </a:prstGeom>
          </p:spPr>
        </p:pic>
      </p:grpSp>
    </p:spTree>
    <p:extLst>
      <p:ext uri="{BB962C8B-B14F-4D97-AF65-F5344CB8AC3E}">
        <p14:creationId xmlns:p14="http://schemas.microsoft.com/office/powerpoint/2010/main" val="237080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Not PKE, but ‘Key Encapsulation Mechanism’</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10046558" cy="550664"/>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public-key method to establish symmetric keys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a:t>
                </a:r>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10046558" cy="550664"/>
              </a:xfrm>
              <a:prstGeom prst="rect">
                <a:avLst/>
              </a:prstGeom>
              <a:blipFill>
                <a:blip r:embed="rId3"/>
                <a:stretch>
                  <a:fillRect l="-910" b="-20000"/>
                </a:stretch>
              </a:blipFill>
            </p:spPr>
            <p:txBody>
              <a:bodyPr/>
              <a:lstStyle/>
              <a:p>
                <a:r>
                  <a:rPr lang="en-GB">
                    <a:noFill/>
                  </a:rPr>
                  <a:t> </a:t>
                </a:r>
              </a:p>
            </p:txBody>
          </p:sp>
        </mc:Fallback>
      </mc:AlternateContent>
      <p:sp>
        <p:nvSpPr>
          <p:cNvPr id="3" name="Footer Placeholder 2">
            <a:extLst>
              <a:ext uri="{FF2B5EF4-FFF2-40B4-BE49-F238E27FC236}">
                <a16:creationId xmlns:a16="http://schemas.microsoft.com/office/drawing/2014/main" id="{14FDCA2D-82D2-E735-7121-A6578E075886}"/>
              </a:ext>
            </a:extLst>
          </p:cNvPr>
          <p:cNvSpPr>
            <a:spLocks noGrp="1"/>
          </p:cNvSpPr>
          <p:nvPr>
            <p:ph type="ftr" sz="quarter" idx="11"/>
          </p:nvPr>
        </p:nvSpPr>
        <p:spPr/>
        <p:txBody>
          <a:bodyPr/>
          <a:lstStyle/>
          <a:p>
            <a:r>
              <a:rPr lang="en-US"/>
              <a:t>Provable security and the quantum ROM - K. Hövelmanns</a:t>
            </a:r>
            <a:endParaRPr lang="en-GB"/>
          </a:p>
        </p:txBody>
      </p:sp>
      <p:pic>
        <p:nvPicPr>
          <p:cNvPr id="5" name="Picture 4" descr="A close-up of a microscope&#10;&#10;Description automatically generated with medium confidence">
            <a:extLst>
              <a:ext uri="{FF2B5EF4-FFF2-40B4-BE49-F238E27FC236}">
                <a16:creationId xmlns:a16="http://schemas.microsoft.com/office/drawing/2014/main" id="{2FBD743F-80F9-15B0-5BF4-2187AF194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6" name="Picture 5" descr="A picture containing text, weapon&#10;&#10;Description automatically generated">
            <a:extLst>
              <a:ext uri="{FF2B5EF4-FFF2-40B4-BE49-F238E27FC236}">
                <a16:creationId xmlns:a16="http://schemas.microsoft.com/office/drawing/2014/main" id="{81532A97-CB83-1A3D-43CA-93F9EE066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grpSp>
        <p:nvGrpSpPr>
          <p:cNvPr id="7" name="Group 6">
            <a:extLst>
              <a:ext uri="{FF2B5EF4-FFF2-40B4-BE49-F238E27FC236}">
                <a16:creationId xmlns:a16="http://schemas.microsoft.com/office/drawing/2014/main" id="{B8E1609B-890B-4239-6915-952FF1663C12}"/>
              </a:ext>
            </a:extLst>
          </p:cNvPr>
          <p:cNvGrpSpPr/>
          <p:nvPr/>
        </p:nvGrpSpPr>
        <p:grpSpPr>
          <a:xfrm>
            <a:off x="10221278" y="5435481"/>
            <a:ext cx="1753049" cy="799826"/>
            <a:chOff x="2974564" y="3271829"/>
            <a:chExt cx="1753049" cy="799826"/>
          </a:xfrm>
        </p:grpSpPr>
        <p:grpSp>
          <p:nvGrpSpPr>
            <p:cNvPr id="8" name="Group 7">
              <a:extLst>
                <a:ext uri="{FF2B5EF4-FFF2-40B4-BE49-F238E27FC236}">
                  <a16:creationId xmlns:a16="http://schemas.microsoft.com/office/drawing/2014/main" id="{CA470F49-AA2C-5C7D-2F62-52317966811D}"/>
                </a:ext>
              </a:extLst>
            </p:cNvPr>
            <p:cNvGrpSpPr/>
            <p:nvPr/>
          </p:nvGrpSpPr>
          <p:grpSpPr>
            <a:xfrm>
              <a:off x="2974564" y="3271829"/>
              <a:ext cx="1753049" cy="799826"/>
              <a:chOff x="6486769" y="1766277"/>
              <a:chExt cx="4415693" cy="3018566"/>
            </a:xfrm>
            <a:solidFill>
              <a:schemeClr val="bg1"/>
            </a:solidFill>
          </p:grpSpPr>
          <p:sp>
            <p:nvSpPr>
              <p:cNvPr id="11" name="Rectangle 10">
                <a:extLst>
                  <a:ext uri="{FF2B5EF4-FFF2-40B4-BE49-F238E27FC236}">
                    <a16:creationId xmlns:a16="http://schemas.microsoft.com/office/drawing/2014/main" id="{CC37407F-C5E5-2C10-FDD0-CDFE398441E3}"/>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2" name="TextBox 11">
                <a:extLst>
                  <a:ext uri="{FF2B5EF4-FFF2-40B4-BE49-F238E27FC236}">
                    <a16:creationId xmlns:a16="http://schemas.microsoft.com/office/drawing/2014/main" id="{4F733969-4EA6-D99B-BD87-F417E45D645B}"/>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10" name="Picture 9" descr="A picture containing circle, graphics, clipart, creativity&#10;&#10;Description automatically generated">
              <a:extLst>
                <a:ext uri="{FF2B5EF4-FFF2-40B4-BE49-F238E27FC236}">
                  <a16:creationId xmlns:a16="http://schemas.microsoft.com/office/drawing/2014/main" id="{010597FB-353A-11E9-A8D0-139092CDDC54}"/>
                </a:ext>
              </a:extLst>
            </p:cNvPr>
            <p:cNvPicPr>
              <a:picLocks noChangeAspect="1"/>
            </p:cNvPicPr>
            <p:nvPr/>
          </p:nvPicPr>
          <p:blipFill>
            <a:blip r:embed="rId6">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13" name="Group 12">
            <a:extLst>
              <a:ext uri="{FF2B5EF4-FFF2-40B4-BE49-F238E27FC236}">
                <a16:creationId xmlns:a16="http://schemas.microsoft.com/office/drawing/2014/main" id="{7FE3D48F-B2B0-17D4-5CF2-C8F65940E017}"/>
              </a:ext>
            </a:extLst>
          </p:cNvPr>
          <p:cNvGrpSpPr/>
          <p:nvPr/>
        </p:nvGrpSpPr>
        <p:grpSpPr>
          <a:xfrm>
            <a:off x="445530" y="5435481"/>
            <a:ext cx="1753049" cy="799826"/>
            <a:chOff x="610120" y="2835289"/>
            <a:chExt cx="1850446" cy="799826"/>
          </a:xfrm>
        </p:grpSpPr>
        <p:grpSp>
          <p:nvGrpSpPr>
            <p:cNvPr id="14" name="Group 13">
              <a:extLst>
                <a:ext uri="{FF2B5EF4-FFF2-40B4-BE49-F238E27FC236}">
                  <a16:creationId xmlns:a16="http://schemas.microsoft.com/office/drawing/2014/main" id="{CDCA6B1E-A720-0B6C-5820-529464AEA974}"/>
                </a:ext>
              </a:extLst>
            </p:cNvPr>
            <p:cNvGrpSpPr/>
            <p:nvPr/>
          </p:nvGrpSpPr>
          <p:grpSpPr>
            <a:xfrm>
              <a:off x="610120" y="2835289"/>
              <a:ext cx="1850446" cy="799826"/>
              <a:chOff x="6486769" y="1766277"/>
              <a:chExt cx="4415693" cy="3018566"/>
            </a:xfrm>
            <a:solidFill>
              <a:schemeClr val="bg1"/>
            </a:solidFill>
          </p:grpSpPr>
          <p:sp>
            <p:nvSpPr>
              <p:cNvPr id="16" name="Rectangle 15">
                <a:extLst>
                  <a:ext uri="{FF2B5EF4-FFF2-40B4-BE49-F238E27FC236}">
                    <a16:creationId xmlns:a16="http://schemas.microsoft.com/office/drawing/2014/main" id="{B6C09CE5-212F-132D-E7A6-CB4502CB4FF4}"/>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7" name="TextBox 16">
                <a:extLst>
                  <a:ext uri="{FF2B5EF4-FFF2-40B4-BE49-F238E27FC236}">
                    <a16:creationId xmlns:a16="http://schemas.microsoft.com/office/drawing/2014/main" id="{8ECA02B4-5DEC-1D8A-A6E5-141C0B957187}"/>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15" name="Picture 14">
              <a:extLst>
                <a:ext uri="{FF2B5EF4-FFF2-40B4-BE49-F238E27FC236}">
                  <a16:creationId xmlns:a16="http://schemas.microsoft.com/office/drawing/2014/main" id="{BFEE9464-0D6B-41CE-29C2-F12A9A1B49C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cxnSp>
        <p:nvCxnSpPr>
          <p:cNvPr id="18" name="Straight Arrow Connector 17">
            <a:extLst>
              <a:ext uri="{FF2B5EF4-FFF2-40B4-BE49-F238E27FC236}">
                <a16:creationId xmlns:a16="http://schemas.microsoft.com/office/drawing/2014/main" id="{09941A7C-B817-B3EE-4CC4-5FA9F0183C2F}"/>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19" name="Group 18">
            <a:extLst>
              <a:ext uri="{FF2B5EF4-FFF2-40B4-BE49-F238E27FC236}">
                <a16:creationId xmlns:a16="http://schemas.microsoft.com/office/drawing/2014/main" id="{CF88EEFC-87D3-EEF1-F248-2AA7C906FEDE}"/>
              </a:ext>
            </a:extLst>
          </p:cNvPr>
          <p:cNvGrpSpPr/>
          <p:nvPr/>
        </p:nvGrpSpPr>
        <p:grpSpPr>
          <a:xfrm>
            <a:off x="5687639" y="4431576"/>
            <a:ext cx="1576894" cy="1267574"/>
            <a:chOff x="5220393" y="4325401"/>
            <a:chExt cx="1576894" cy="1267574"/>
          </a:xfrm>
        </p:grpSpPr>
        <p:grpSp>
          <p:nvGrpSpPr>
            <p:cNvPr id="20" name="Group 19">
              <a:extLst>
                <a:ext uri="{FF2B5EF4-FFF2-40B4-BE49-F238E27FC236}">
                  <a16:creationId xmlns:a16="http://schemas.microsoft.com/office/drawing/2014/main" id="{B4A2EC6A-36B6-8D54-3E7F-85FD804893F8}"/>
                </a:ext>
              </a:extLst>
            </p:cNvPr>
            <p:cNvGrpSpPr/>
            <p:nvPr/>
          </p:nvGrpSpPr>
          <p:grpSpPr>
            <a:xfrm>
              <a:off x="5220393" y="4325401"/>
              <a:ext cx="1576894" cy="1267574"/>
              <a:chOff x="1696266" y="1981349"/>
              <a:chExt cx="1243477" cy="1107251"/>
            </a:xfrm>
          </p:grpSpPr>
          <p:pic>
            <p:nvPicPr>
              <p:cNvPr id="22" name="Picture 21" descr="Icon&#10;&#10;Description automatically generated">
                <a:extLst>
                  <a:ext uri="{FF2B5EF4-FFF2-40B4-BE49-F238E27FC236}">
                    <a16:creationId xmlns:a16="http://schemas.microsoft.com/office/drawing/2014/main" id="{582709B8-7854-48B2-3A4A-01EC3A1C60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3" name="Picture 22">
                <a:extLst>
                  <a:ext uri="{FF2B5EF4-FFF2-40B4-BE49-F238E27FC236}">
                    <a16:creationId xmlns:a16="http://schemas.microsoft.com/office/drawing/2014/main" id="{04DAE060-E95F-961D-9821-D85C94C92EF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FCFE609-EEBC-CFE2-3457-3F198306DA1C}"/>
                    </a:ext>
                  </a:extLst>
                </p:cNvPr>
                <p:cNvSpPr txBox="1"/>
                <p:nvPr/>
              </p:nvSpPr>
              <p:spPr>
                <a:xfrm>
                  <a:off x="5660190" y="4975131"/>
                  <a:ext cx="989907"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𝐾</m:t>
                            </m:r>
                          </m:e>
                          <m:sub>
                            <m:r>
                              <a:rPr lang="de-DE" i="1">
                                <a:solidFill>
                                  <a:srgbClr val="7030A0"/>
                                </a:solidFill>
                                <a:latin typeface="Cambria Math" panose="02040503050406030204" pitchFamily="18" charset="0"/>
                              </a:rPr>
                              <m:t>𝑠𝑦𝑚</m:t>
                            </m:r>
                          </m:sub>
                        </m:sSub>
                      </m:oMath>
                    </m:oMathPara>
                  </a14:m>
                  <a:endParaRPr lang="en-GB" dirty="0">
                    <a:solidFill>
                      <a:srgbClr val="7030A0"/>
                    </a:solidFill>
                  </a:endParaRPr>
                </a:p>
              </p:txBody>
            </p:sp>
          </mc:Choice>
          <mc:Fallback xmlns="">
            <p:sp>
              <p:nvSpPr>
                <p:cNvPr id="21" name="TextBox 20">
                  <a:extLst>
                    <a:ext uri="{FF2B5EF4-FFF2-40B4-BE49-F238E27FC236}">
                      <a16:creationId xmlns:a16="http://schemas.microsoft.com/office/drawing/2014/main" id="{AFCFE609-EEBC-CFE2-3457-3F198306DA1C}"/>
                    </a:ext>
                  </a:extLst>
                </p:cNvPr>
                <p:cNvSpPr txBox="1">
                  <a:spLocks noRot="1" noChangeAspect="1" noMove="1" noResize="1" noEditPoints="1" noAdjustHandles="1" noChangeArrowheads="1" noChangeShapeType="1" noTextEdit="1"/>
                </p:cNvSpPr>
                <p:nvPr/>
              </p:nvSpPr>
              <p:spPr>
                <a:xfrm>
                  <a:off x="5660190" y="4975131"/>
                  <a:ext cx="989907" cy="391261"/>
                </a:xfrm>
                <a:prstGeom prst="rect">
                  <a:avLst/>
                </a:prstGeom>
                <a:blipFill>
                  <a:blip r:embed="rId10"/>
                  <a:stretch>
                    <a:fillRect b="-3125"/>
                  </a:stretch>
                </a:blipFill>
              </p:spPr>
              <p:txBody>
                <a:bodyPr/>
                <a:lstStyle/>
                <a:p>
                  <a:r>
                    <a:rPr lang="en-GB">
                      <a:noFill/>
                    </a:rPr>
                    <a:t> </a:t>
                  </a:r>
                </a:p>
              </p:txBody>
            </p:sp>
          </mc:Fallback>
        </mc:AlternateContent>
      </p:grpSp>
    </p:spTree>
    <p:extLst>
      <p:ext uri="{BB962C8B-B14F-4D97-AF65-F5344CB8AC3E}">
        <p14:creationId xmlns:p14="http://schemas.microsoft.com/office/powerpoint/2010/main" val="251676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Not PKE, but ‘Key Encapsulation Mechanism’</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9261553" cy="550664"/>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public-key method to establish symmetric keys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a:t>
                </a:r>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9261553" cy="550664"/>
              </a:xfrm>
              <a:prstGeom prst="rect">
                <a:avLst/>
              </a:prstGeom>
              <a:blipFill>
                <a:blip r:embed="rId3"/>
                <a:stretch>
                  <a:fillRect l="-987" b="-20000"/>
                </a:stretch>
              </a:blipFill>
            </p:spPr>
            <p:txBody>
              <a:bodyPr/>
              <a:lstStyle/>
              <a:p>
                <a:r>
                  <a:rPr lang="en-GB">
                    <a:noFill/>
                  </a:rPr>
                  <a:t> </a:t>
                </a:r>
              </a:p>
            </p:txBody>
          </p:sp>
        </mc:Fallback>
      </mc:AlternateContent>
      <p:sp>
        <p:nvSpPr>
          <p:cNvPr id="3" name="Footer Placeholder 2">
            <a:extLst>
              <a:ext uri="{FF2B5EF4-FFF2-40B4-BE49-F238E27FC236}">
                <a16:creationId xmlns:a16="http://schemas.microsoft.com/office/drawing/2014/main" id="{14FDCA2D-82D2-E735-7121-A6578E075886}"/>
              </a:ext>
            </a:extLst>
          </p:cNvPr>
          <p:cNvSpPr>
            <a:spLocks noGrp="1"/>
          </p:cNvSpPr>
          <p:nvPr>
            <p:ph type="ftr" sz="quarter" idx="11"/>
          </p:nvPr>
        </p:nvSpPr>
        <p:spPr/>
        <p:txBody>
          <a:bodyPr/>
          <a:lstStyle/>
          <a:p>
            <a:r>
              <a:rPr lang="en-US" dirty="0"/>
              <a:t>Provable security and the quantum ROM - K. Hövelmanns</a:t>
            </a:r>
            <a:endParaRPr lang="en-GB" dirty="0"/>
          </a:p>
        </p:txBody>
      </p:sp>
      <p:pic>
        <p:nvPicPr>
          <p:cNvPr id="5" name="Picture 4" descr="A close-up of a microscope&#10;&#10;Description automatically generated with medium confidence">
            <a:extLst>
              <a:ext uri="{FF2B5EF4-FFF2-40B4-BE49-F238E27FC236}">
                <a16:creationId xmlns:a16="http://schemas.microsoft.com/office/drawing/2014/main" id="{2FBD743F-80F9-15B0-5BF4-2187AF194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6" name="Picture 5" descr="A picture containing text, weapon&#10;&#10;Description automatically generated">
            <a:extLst>
              <a:ext uri="{FF2B5EF4-FFF2-40B4-BE49-F238E27FC236}">
                <a16:creationId xmlns:a16="http://schemas.microsoft.com/office/drawing/2014/main" id="{81532A97-CB83-1A3D-43CA-93F9EE066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grpSp>
        <p:nvGrpSpPr>
          <p:cNvPr id="7" name="Group 6">
            <a:extLst>
              <a:ext uri="{FF2B5EF4-FFF2-40B4-BE49-F238E27FC236}">
                <a16:creationId xmlns:a16="http://schemas.microsoft.com/office/drawing/2014/main" id="{B8E1609B-890B-4239-6915-952FF1663C12}"/>
              </a:ext>
            </a:extLst>
          </p:cNvPr>
          <p:cNvGrpSpPr/>
          <p:nvPr/>
        </p:nvGrpSpPr>
        <p:grpSpPr>
          <a:xfrm>
            <a:off x="10221278" y="5435481"/>
            <a:ext cx="1753049" cy="799826"/>
            <a:chOff x="2974564" y="3271829"/>
            <a:chExt cx="1753049" cy="799826"/>
          </a:xfrm>
        </p:grpSpPr>
        <p:grpSp>
          <p:nvGrpSpPr>
            <p:cNvPr id="8" name="Group 7">
              <a:extLst>
                <a:ext uri="{FF2B5EF4-FFF2-40B4-BE49-F238E27FC236}">
                  <a16:creationId xmlns:a16="http://schemas.microsoft.com/office/drawing/2014/main" id="{CA470F49-AA2C-5C7D-2F62-52317966811D}"/>
                </a:ext>
              </a:extLst>
            </p:cNvPr>
            <p:cNvGrpSpPr/>
            <p:nvPr/>
          </p:nvGrpSpPr>
          <p:grpSpPr>
            <a:xfrm>
              <a:off x="2974564" y="3271829"/>
              <a:ext cx="1753049" cy="799826"/>
              <a:chOff x="6486769" y="1766277"/>
              <a:chExt cx="4415693" cy="3018566"/>
            </a:xfrm>
            <a:solidFill>
              <a:schemeClr val="bg1"/>
            </a:solidFill>
          </p:grpSpPr>
          <p:sp>
            <p:nvSpPr>
              <p:cNvPr id="11" name="Rectangle 10">
                <a:extLst>
                  <a:ext uri="{FF2B5EF4-FFF2-40B4-BE49-F238E27FC236}">
                    <a16:creationId xmlns:a16="http://schemas.microsoft.com/office/drawing/2014/main" id="{CC37407F-C5E5-2C10-FDD0-CDFE398441E3}"/>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2" name="TextBox 11">
                <a:extLst>
                  <a:ext uri="{FF2B5EF4-FFF2-40B4-BE49-F238E27FC236}">
                    <a16:creationId xmlns:a16="http://schemas.microsoft.com/office/drawing/2014/main" id="{4F733969-4EA6-D99B-BD87-F417E45D645B}"/>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10" name="Picture 9" descr="A picture containing circle, graphics, clipart, creativity&#10;&#10;Description automatically generated">
              <a:extLst>
                <a:ext uri="{FF2B5EF4-FFF2-40B4-BE49-F238E27FC236}">
                  <a16:creationId xmlns:a16="http://schemas.microsoft.com/office/drawing/2014/main" id="{010597FB-353A-11E9-A8D0-139092CDDC54}"/>
                </a:ext>
              </a:extLst>
            </p:cNvPr>
            <p:cNvPicPr>
              <a:picLocks noChangeAspect="1"/>
            </p:cNvPicPr>
            <p:nvPr/>
          </p:nvPicPr>
          <p:blipFill>
            <a:blip r:embed="rId6">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13" name="Group 12">
            <a:extLst>
              <a:ext uri="{FF2B5EF4-FFF2-40B4-BE49-F238E27FC236}">
                <a16:creationId xmlns:a16="http://schemas.microsoft.com/office/drawing/2014/main" id="{7FE3D48F-B2B0-17D4-5CF2-C8F65940E017}"/>
              </a:ext>
            </a:extLst>
          </p:cNvPr>
          <p:cNvGrpSpPr/>
          <p:nvPr/>
        </p:nvGrpSpPr>
        <p:grpSpPr>
          <a:xfrm>
            <a:off x="445530" y="5435481"/>
            <a:ext cx="1753049" cy="799826"/>
            <a:chOff x="610120" y="2835289"/>
            <a:chExt cx="1850446" cy="799826"/>
          </a:xfrm>
        </p:grpSpPr>
        <p:grpSp>
          <p:nvGrpSpPr>
            <p:cNvPr id="14" name="Group 13">
              <a:extLst>
                <a:ext uri="{FF2B5EF4-FFF2-40B4-BE49-F238E27FC236}">
                  <a16:creationId xmlns:a16="http://schemas.microsoft.com/office/drawing/2014/main" id="{CDCA6B1E-A720-0B6C-5820-529464AEA974}"/>
                </a:ext>
              </a:extLst>
            </p:cNvPr>
            <p:cNvGrpSpPr/>
            <p:nvPr/>
          </p:nvGrpSpPr>
          <p:grpSpPr>
            <a:xfrm>
              <a:off x="610120" y="2835289"/>
              <a:ext cx="1850446" cy="799826"/>
              <a:chOff x="6486769" y="1766277"/>
              <a:chExt cx="4415693" cy="3018566"/>
            </a:xfrm>
            <a:solidFill>
              <a:schemeClr val="bg1"/>
            </a:solidFill>
          </p:grpSpPr>
          <p:sp>
            <p:nvSpPr>
              <p:cNvPr id="16" name="Rectangle 15">
                <a:extLst>
                  <a:ext uri="{FF2B5EF4-FFF2-40B4-BE49-F238E27FC236}">
                    <a16:creationId xmlns:a16="http://schemas.microsoft.com/office/drawing/2014/main" id="{B6C09CE5-212F-132D-E7A6-CB4502CB4FF4}"/>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7" name="TextBox 16">
                <a:extLst>
                  <a:ext uri="{FF2B5EF4-FFF2-40B4-BE49-F238E27FC236}">
                    <a16:creationId xmlns:a16="http://schemas.microsoft.com/office/drawing/2014/main" id="{8ECA02B4-5DEC-1D8A-A6E5-141C0B957187}"/>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15" name="Picture 14">
              <a:extLst>
                <a:ext uri="{FF2B5EF4-FFF2-40B4-BE49-F238E27FC236}">
                  <a16:creationId xmlns:a16="http://schemas.microsoft.com/office/drawing/2014/main" id="{BFEE9464-0D6B-41CE-29C2-F12A9A1B49C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cxnSp>
        <p:nvCxnSpPr>
          <p:cNvPr id="18" name="Straight Arrow Connector 17">
            <a:extLst>
              <a:ext uri="{FF2B5EF4-FFF2-40B4-BE49-F238E27FC236}">
                <a16:creationId xmlns:a16="http://schemas.microsoft.com/office/drawing/2014/main" id="{09941A7C-B817-B3EE-4CC4-5FA9F0183C2F}"/>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19" name="Group 18">
            <a:extLst>
              <a:ext uri="{FF2B5EF4-FFF2-40B4-BE49-F238E27FC236}">
                <a16:creationId xmlns:a16="http://schemas.microsoft.com/office/drawing/2014/main" id="{CF88EEFC-87D3-EEF1-F248-2AA7C906FEDE}"/>
              </a:ext>
            </a:extLst>
          </p:cNvPr>
          <p:cNvGrpSpPr/>
          <p:nvPr/>
        </p:nvGrpSpPr>
        <p:grpSpPr>
          <a:xfrm>
            <a:off x="5687639" y="4431576"/>
            <a:ext cx="1576894" cy="1267574"/>
            <a:chOff x="5220393" y="4325401"/>
            <a:chExt cx="1576894" cy="1267574"/>
          </a:xfrm>
        </p:grpSpPr>
        <p:grpSp>
          <p:nvGrpSpPr>
            <p:cNvPr id="20" name="Group 19">
              <a:extLst>
                <a:ext uri="{FF2B5EF4-FFF2-40B4-BE49-F238E27FC236}">
                  <a16:creationId xmlns:a16="http://schemas.microsoft.com/office/drawing/2014/main" id="{B4A2EC6A-36B6-8D54-3E7F-85FD804893F8}"/>
                </a:ext>
              </a:extLst>
            </p:cNvPr>
            <p:cNvGrpSpPr/>
            <p:nvPr/>
          </p:nvGrpSpPr>
          <p:grpSpPr>
            <a:xfrm>
              <a:off x="5220393" y="4325401"/>
              <a:ext cx="1576894" cy="1267574"/>
              <a:chOff x="1696266" y="1981349"/>
              <a:chExt cx="1243477" cy="1107251"/>
            </a:xfrm>
          </p:grpSpPr>
          <p:pic>
            <p:nvPicPr>
              <p:cNvPr id="22" name="Picture 21" descr="Icon&#10;&#10;Description automatically generated">
                <a:extLst>
                  <a:ext uri="{FF2B5EF4-FFF2-40B4-BE49-F238E27FC236}">
                    <a16:creationId xmlns:a16="http://schemas.microsoft.com/office/drawing/2014/main" id="{582709B8-7854-48B2-3A4A-01EC3A1C60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3" name="Picture 22">
                <a:extLst>
                  <a:ext uri="{FF2B5EF4-FFF2-40B4-BE49-F238E27FC236}">
                    <a16:creationId xmlns:a16="http://schemas.microsoft.com/office/drawing/2014/main" id="{04DAE060-E95F-961D-9821-D85C94C92EF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FCFE609-EEBC-CFE2-3457-3F198306DA1C}"/>
                    </a:ext>
                  </a:extLst>
                </p:cNvPr>
                <p:cNvSpPr txBox="1"/>
                <p:nvPr/>
              </p:nvSpPr>
              <p:spPr>
                <a:xfrm>
                  <a:off x="5660190" y="4975131"/>
                  <a:ext cx="989907"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𝐾</m:t>
                            </m:r>
                          </m:e>
                          <m:sub>
                            <m:r>
                              <a:rPr lang="de-DE" i="1">
                                <a:solidFill>
                                  <a:srgbClr val="7030A0"/>
                                </a:solidFill>
                                <a:latin typeface="Cambria Math" panose="02040503050406030204" pitchFamily="18" charset="0"/>
                              </a:rPr>
                              <m:t>𝑠𝑦𝑚</m:t>
                            </m:r>
                          </m:sub>
                        </m:sSub>
                      </m:oMath>
                    </m:oMathPara>
                  </a14:m>
                  <a:endParaRPr lang="en-GB" dirty="0">
                    <a:solidFill>
                      <a:srgbClr val="7030A0"/>
                    </a:solidFill>
                  </a:endParaRPr>
                </a:p>
              </p:txBody>
            </p:sp>
          </mc:Choice>
          <mc:Fallback xmlns="">
            <p:sp>
              <p:nvSpPr>
                <p:cNvPr id="21" name="TextBox 20">
                  <a:extLst>
                    <a:ext uri="{FF2B5EF4-FFF2-40B4-BE49-F238E27FC236}">
                      <a16:creationId xmlns:a16="http://schemas.microsoft.com/office/drawing/2014/main" id="{AFCFE609-EEBC-CFE2-3457-3F198306DA1C}"/>
                    </a:ext>
                  </a:extLst>
                </p:cNvPr>
                <p:cNvSpPr txBox="1">
                  <a:spLocks noRot="1" noChangeAspect="1" noMove="1" noResize="1" noEditPoints="1" noAdjustHandles="1" noChangeArrowheads="1" noChangeShapeType="1" noTextEdit="1"/>
                </p:cNvSpPr>
                <p:nvPr/>
              </p:nvSpPr>
              <p:spPr>
                <a:xfrm>
                  <a:off x="5660190" y="4975131"/>
                  <a:ext cx="989907" cy="391261"/>
                </a:xfrm>
                <a:prstGeom prst="rect">
                  <a:avLst/>
                </a:prstGeom>
                <a:blipFill>
                  <a:blip r:embed="rId10"/>
                  <a:stretch>
                    <a:fillRect b="-3125"/>
                  </a:stretch>
                </a:blipFill>
              </p:spPr>
              <p:txBody>
                <a:bodyPr/>
                <a:lstStyle/>
                <a:p>
                  <a:r>
                    <a:rPr lang="en-GB">
                      <a:noFill/>
                    </a:rPr>
                    <a:t> </a:t>
                  </a:r>
                </a:p>
              </p:txBody>
            </p:sp>
          </mc:Fallback>
        </mc:AlternateContent>
      </p:grpSp>
      <p:grpSp>
        <p:nvGrpSpPr>
          <p:cNvPr id="24" name="Group 23">
            <a:extLst>
              <a:ext uri="{FF2B5EF4-FFF2-40B4-BE49-F238E27FC236}">
                <a16:creationId xmlns:a16="http://schemas.microsoft.com/office/drawing/2014/main" id="{24923A40-3CB6-3959-D8B6-0DED82F74C57}"/>
              </a:ext>
            </a:extLst>
          </p:cNvPr>
          <p:cNvGrpSpPr/>
          <p:nvPr/>
        </p:nvGrpSpPr>
        <p:grpSpPr>
          <a:xfrm>
            <a:off x="1696634" y="2145332"/>
            <a:ext cx="9387677" cy="2221562"/>
            <a:chOff x="1925224" y="2987369"/>
            <a:chExt cx="10145213" cy="2221562"/>
          </a:xfrm>
        </p:grpSpPr>
        <p:sp>
          <p:nvSpPr>
            <p:cNvPr id="25" name="Rectangle 24">
              <a:extLst>
                <a:ext uri="{FF2B5EF4-FFF2-40B4-BE49-F238E27FC236}">
                  <a16:creationId xmlns:a16="http://schemas.microsoft.com/office/drawing/2014/main" id="{A68A9135-270F-5130-1F28-DEF8AB08CDC2}"/>
                </a:ext>
              </a:extLst>
            </p:cNvPr>
            <p:cNvSpPr/>
            <p:nvPr/>
          </p:nvSpPr>
          <p:spPr>
            <a:xfrm>
              <a:off x="1925224" y="2987369"/>
              <a:ext cx="10145213" cy="2221562"/>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600" dirty="0">
                <a:solidFill>
                  <a:schemeClr val="tx1"/>
                </a:solidFill>
              </a:endParaRPr>
            </a:p>
            <a:p>
              <a:r>
                <a:rPr lang="en-GB" sz="2400" b="1" dirty="0">
                  <a:solidFill>
                    <a:srgbClr val="358374"/>
                  </a:solidFill>
                </a:rPr>
                <a:t>Fujisaki-Okamoto</a:t>
              </a:r>
              <a:r>
                <a:rPr lang="en-GB" sz="2400" dirty="0">
                  <a:solidFill>
                    <a:schemeClr val="tx1"/>
                  </a:solidFill>
                </a:rPr>
                <a:t> (FO) was already mentioned in previous talks:</a:t>
              </a:r>
            </a:p>
            <a:p>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 ‘generic’ encryption-to-key-encapsulation recipe</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r>
                <a:rPr lang="en-GB" sz="2400" dirty="0">
                  <a:solidFill>
                    <a:schemeClr val="tx1"/>
                  </a:solidFill>
                </a:rPr>
                <a:t> </a:t>
              </a:r>
            </a:p>
          </p:txBody>
        </p:sp>
        <p:grpSp>
          <p:nvGrpSpPr>
            <p:cNvPr id="26" name="Group 25">
              <a:extLst>
                <a:ext uri="{FF2B5EF4-FFF2-40B4-BE49-F238E27FC236}">
                  <a16:creationId xmlns:a16="http://schemas.microsoft.com/office/drawing/2014/main" id="{EB867736-8C13-D565-78A6-1F76FD6D1CF2}"/>
                </a:ext>
              </a:extLst>
            </p:cNvPr>
            <p:cNvGrpSpPr/>
            <p:nvPr/>
          </p:nvGrpSpPr>
          <p:grpSpPr>
            <a:xfrm>
              <a:off x="2356211" y="4363135"/>
              <a:ext cx="8400661" cy="827700"/>
              <a:chOff x="1337362" y="3864671"/>
              <a:chExt cx="8400661" cy="827700"/>
            </a:xfrm>
          </p:grpSpPr>
          <p:pic>
            <p:nvPicPr>
              <p:cNvPr id="28" name="Picture 2" descr="Kyber">
                <a:extLst>
                  <a:ext uri="{FF2B5EF4-FFF2-40B4-BE49-F238E27FC236}">
                    <a16:creationId xmlns:a16="http://schemas.microsoft.com/office/drawing/2014/main" id="{E6DD920E-F1CD-6FA7-C67C-4960A2E12CE6}"/>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337362" y="3864671"/>
                <a:ext cx="2225592" cy="8277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703071F-858C-5E07-A8EC-1271F7DC7964}"/>
                  </a:ext>
                </a:extLst>
              </p:cNvPr>
              <p:cNvSpPr txBox="1"/>
              <p:nvPr/>
            </p:nvSpPr>
            <p:spPr>
              <a:xfrm>
                <a:off x="3414999" y="4019672"/>
                <a:ext cx="6323024" cy="461665"/>
              </a:xfrm>
              <a:prstGeom prst="rect">
                <a:avLst/>
              </a:prstGeom>
              <a:noFill/>
            </p:spPr>
            <p:txBody>
              <a:bodyPr wrap="square">
                <a:spAutoFit/>
              </a:bodyPr>
              <a:lstStyle/>
              <a:p>
                <a:r>
                  <a:rPr lang="en-GB" sz="2400" dirty="0">
                    <a:solidFill>
                      <a:schemeClr val="tx1"/>
                    </a:solidFill>
                  </a:rPr>
                  <a:t>= </a:t>
                </a:r>
                <a:r>
                  <a:rPr lang="en-GB" sz="2400" dirty="0" err="1">
                    <a:solidFill>
                      <a:schemeClr val="tx1"/>
                    </a:solidFill>
                  </a:rPr>
                  <a:t>moduleLWE</a:t>
                </a:r>
                <a:r>
                  <a:rPr lang="en-GB" sz="2400" dirty="0">
                    <a:solidFill>
                      <a:schemeClr val="tx1"/>
                    </a:solidFill>
                  </a:rPr>
                  <a:t> encryption, plugged into FO</a:t>
                </a:r>
                <a:endParaRPr lang="en-GB" sz="2400" dirty="0"/>
              </a:p>
            </p:txBody>
          </p:sp>
        </p:grpSp>
      </p:grpSp>
      <p:sp>
        <p:nvSpPr>
          <p:cNvPr id="30" name="TextBox 29">
            <a:extLst>
              <a:ext uri="{FF2B5EF4-FFF2-40B4-BE49-F238E27FC236}">
                <a16:creationId xmlns:a16="http://schemas.microsoft.com/office/drawing/2014/main" id="{F0A7EC2E-9A58-56D6-C7E3-AB1CB8EDEC97}"/>
              </a:ext>
            </a:extLst>
          </p:cNvPr>
          <p:cNvSpPr txBox="1"/>
          <p:nvPr/>
        </p:nvSpPr>
        <p:spPr>
          <a:xfrm>
            <a:off x="235548" y="6353765"/>
            <a:ext cx="6707837" cy="400110"/>
          </a:xfrm>
          <a:prstGeom prst="rect">
            <a:avLst/>
          </a:prstGeom>
          <a:noFill/>
        </p:spPr>
        <p:txBody>
          <a:bodyPr wrap="square">
            <a:spAutoFit/>
          </a:bodyPr>
          <a:lstStyle/>
          <a:p>
            <a:r>
              <a:rPr lang="en-GB" sz="2000" dirty="0">
                <a:solidFill>
                  <a:schemeClr val="tx1"/>
                </a:solidFill>
              </a:rPr>
              <a:t>[Fujisaki Okamoto 99, Dent 03, Hofheinz Hövelmanns Kiltz 17]</a:t>
            </a:r>
          </a:p>
        </p:txBody>
      </p:sp>
    </p:spTree>
    <p:extLst>
      <p:ext uri="{BB962C8B-B14F-4D97-AF65-F5344CB8AC3E}">
        <p14:creationId xmlns:p14="http://schemas.microsoft.com/office/powerpoint/2010/main" val="3228542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We want: Key indistinguishability</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mc:AlternateContent xmlns:mc="http://schemas.openxmlformats.org/markup-compatibility/2006">
        <mc:Choice xmlns:a14="http://schemas.microsoft.com/office/drawing/2010/main" Requires="a14">
          <p:sp>
            <p:nvSpPr>
              <p:cNvPr id="99" name="TextBox 98">
                <a:extLst>
                  <a:ext uri="{FF2B5EF4-FFF2-40B4-BE49-F238E27FC236}">
                    <a16:creationId xmlns:a16="http://schemas.microsoft.com/office/drawing/2014/main" id="{332D4733-651C-87A3-7B5A-432A6B956E51}"/>
                  </a:ext>
                </a:extLst>
              </p:cNvPr>
              <p:cNvSpPr txBox="1"/>
              <p:nvPr/>
            </p:nvSpPr>
            <p:spPr>
              <a:xfrm>
                <a:off x="1233813" y="1628384"/>
                <a:ext cx="10046558" cy="550664"/>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public-key method to establish symmetric keys </a:t>
                </a:r>
                <a14:m>
                  <m:oMath xmlns:m="http://schemas.openxmlformats.org/officeDocument/2006/math">
                    <m:sSub>
                      <m:sSubPr>
                        <m:ctrlPr>
                          <a:rPr lang="de-DE" sz="2400" i="1">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 </a:t>
                </a:r>
                <a:r>
                  <a:rPr lang="en-US" sz="2400" u="sng" dirty="0">
                    <a:solidFill>
                      <a:srgbClr val="358374"/>
                    </a:solidFill>
                  </a:rPr>
                  <a:t>securely</a:t>
                </a:r>
                <a:r>
                  <a:rPr lang="en-US" sz="2400" dirty="0"/>
                  <a:t>.</a:t>
                </a:r>
              </a:p>
            </p:txBody>
          </p:sp>
        </mc:Choice>
        <mc:Fallback>
          <p:sp>
            <p:nvSpPr>
              <p:cNvPr id="99" name="TextBox 98">
                <a:extLst>
                  <a:ext uri="{FF2B5EF4-FFF2-40B4-BE49-F238E27FC236}">
                    <a16:creationId xmlns:a16="http://schemas.microsoft.com/office/drawing/2014/main" id="{332D4733-651C-87A3-7B5A-432A6B956E51}"/>
                  </a:ext>
                </a:extLst>
              </p:cNvPr>
              <p:cNvSpPr txBox="1">
                <a:spLocks noRot="1" noChangeAspect="1" noMove="1" noResize="1" noEditPoints="1" noAdjustHandles="1" noChangeArrowheads="1" noChangeShapeType="1" noTextEdit="1"/>
              </p:cNvSpPr>
              <p:nvPr/>
            </p:nvSpPr>
            <p:spPr>
              <a:xfrm>
                <a:off x="1233813" y="1628384"/>
                <a:ext cx="10046558" cy="550664"/>
              </a:xfrm>
              <a:prstGeom prst="rect">
                <a:avLst/>
              </a:prstGeom>
              <a:blipFill>
                <a:blip r:embed="rId3"/>
                <a:stretch>
                  <a:fillRect l="-910" b="-20000"/>
                </a:stretch>
              </a:blipFill>
            </p:spPr>
            <p:txBody>
              <a:bodyPr/>
              <a:lstStyle/>
              <a:p>
                <a:r>
                  <a:rPr lang="en-GB">
                    <a:noFill/>
                  </a:rPr>
                  <a:t> </a:t>
                </a:r>
              </a:p>
            </p:txBody>
          </p:sp>
        </mc:Fallback>
      </mc:AlternateContent>
      <p:pic>
        <p:nvPicPr>
          <p:cNvPr id="38" name="Picture 37" descr="A close-up of a microscope&#10;&#10;Description automatically generated with medium confidence">
            <a:extLst>
              <a:ext uri="{FF2B5EF4-FFF2-40B4-BE49-F238E27FC236}">
                <a16:creationId xmlns:a16="http://schemas.microsoft.com/office/drawing/2014/main" id="{9AFC1CA4-FEE4-DC34-787C-1D23F2828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39" name="Picture 38" descr="A picture containing text, weapon&#10;&#10;Description automatically generated">
            <a:extLst>
              <a:ext uri="{FF2B5EF4-FFF2-40B4-BE49-F238E27FC236}">
                <a16:creationId xmlns:a16="http://schemas.microsoft.com/office/drawing/2014/main" id="{240E3817-ED6E-9CCC-3177-EB197FA8B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grpSp>
        <p:nvGrpSpPr>
          <p:cNvPr id="40" name="Group 39">
            <a:extLst>
              <a:ext uri="{FF2B5EF4-FFF2-40B4-BE49-F238E27FC236}">
                <a16:creationId xmlns:a16="http://schemas.microsoft.com/office/drawing/2014/main" id="{F4B702C3-935E-1265-44B8-65D0EEF1D69F}"/>
              </a:ext>
            </a:extLst>
          </p:cNvPr>
          <p:cNvGrpSpPr/>
          <p:nvPr/>
        </p:nvGrpSpPr>
        <p:grpSpPr>
          <a:xfrm>
            <a:off x="10221278" y="5435481"/>
            <a:ext cx="1753049" cy="799826"/>
            <a:chOff x="2974564" y="3271829"/>
            <a:chExt cx="1753049" cy="799826"/>
          </a:xfrm>
        </p:grpSpPr>
        <p:grpSp>
          <p:nvGrpSpPr>
            <p:cNvPr id="41" name="Group 40">
              <a:extLst>
                <a:ext uri="{FF2B5EF4-FFF2-40B4-BE49-F238E27FC236}">
                  <a16:creationId xmlns:a16="http://schemas.microsoft.com/office/drawing/2014/main" id="{0A80144C-601D-C125-F8AE-74267C58DBAF}"/>
                </a:ext>
              </a:extLst>
            </p:cNvPr>
            <p:cNvGrpSpPr/>
            <p:nvPr/>
          </p:nvGrpSpPr>
          <p:grpSpPr>
            <a:xfrm>
              <a:off x="2974564" y="3271829"/>
              <a:ext cx="1753049" cy="799826"/>
              <a:chOff x="6486769" y="1766277"/>
              <a:chExt cx="4415693" cy="3018566"/>
            </a:xfrm>
            <a:solidFill>
              <a:schemeClr val="bg1"/>
            </a:solidFill>
          </p:grpSpPr>
          <p:sp>
            <p:nvSpPr>
              <p:cNvPr id="43" name="Rectangle 42">
                <a:extLst>
                  <a:ext uri="{FF2B5EF4-FFF2-40B4-BE49-F238E27FC236}">
                    <a16:creationId xmlns:a16="http://schemas.microsoft.com/office/drawing/2014/main" id="{FAA83F2D-30B8-2D84-EE6A-408071BF4DF2}"/>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44" name="TextBox 43">
                <a:extLst>
                  <a:ext uri="{FF2B5EF4-FFF2-40B4-BE49-F238E27FC236}">
                    <a16:creationId xmlns:a16="http://schemas.microsoft.com/office/drawing/2014/main" id="{40F22410-1FD5-A2CC-84CB-CF76359AA4F0}"/>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42" name="Picture 41" descr="A picture containing circle, graphics, clipart, creativity&#10;&#10;Description automatically generated">
              <a:extLst>
                <a:ext uri="{FF2B5EF4-FFF2-40B4-BE49-F238E27FC236}">
                  <a16:creationId xmlns:a16="http://schemas.microsoft.com/office/drawing/2014/main" id="{FEBC5CB1-5633-B853-25FB-6762B579B2AA}"/>
                </a:ext>
              </a:extLst>
            </p:cNvPr>
            <p:cNvPicPr>
              <a:picLocks noChangeAspect="1"/>
            </p:cNvPicPr>
            <p:nvPr/>
          </p:nvPicPr>
          <p:blipFill>
            <a:blip r:embed="rId6">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45" name="Group 44">
            <a:extLst>
              <a:ext uri="{FF2B5EF4-FFF2-40B4-BE49-F238E27FC236}">
                <a16:creationId xmlns:a16="http://schemas.microsoft.com/office/drawing/2014/main" id="{5F1496AF-70E3-88A0-2228-716153E15C95}"/>
              </a:ext>
            </a:extLst>
          </p:cNvPr>
          <p:cNvGrpSpPr/>
          <p:nvPr/>
        </p:nvGrpSpPr>
        <p:grpSpPr>
          <a:xfrm>
            <a:off x="445530" y="5435481"/>
            <a:ext cx="1753049" cy="799826"/>
            <a:chOff x="610120" y="2835289"/>
            <a:chExt cx="1850446" cy="799826"/>
          </a:xfrm>
        </p:grpSpPr>
        <p:grpSp>
          <p:nvGrpSpPr>
            <p:cNvPr id="46" name="Group 45">
              <a:extLst>
                <a:ext uri="{FF2B5EF4-FFF2-40B4-BE49-F238E27FC236}">
                  <a16:creationId xmlns:a16="http://schemas.microsoft.com/office/drawing/2014/main" id="{F0656C52-7341-B4CA-41E8-8A406A3E3DED}"/>
                </a:ext>
              </a:extLst>
            </p:cNvPr>
            <p:cNvGrpSpPr/>
            <p:nvPr/>
          </p:nvGrpSpPr>
          <p:grpSpPr>
            <a:xfrm>
              <a:off x="610120" y="2835289"/>
              <a:ext cx="1850446" cy="799826"/>
              <a:chOff x="6486769" y="1766277"/>
              <a:chExt cx="4415693" cy="3018566"/>
            </a:xfrm>
            <a:solidFill>
              <a:schemeClr val="bg1"/>
            </a:solidFill>
          </p:grpSpPr>
          <p:sp>
            <p:nvSpPr>
              <p:cNvPr id="48" name="Rectangle 47">
                <a:extLst>
                  <a:ext uri="{FF2B5EF4-FFF2-40B4-BE49-F238E27FC236}">
                    <a16:creationId xmlns:a16="http://schemas.microsoft.com/office/drawing/2014/main" id="{CCE42F6B-5B6F-7E4B-CAA0-BD7FE1A66093}"/>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49" name="TextBox 48">
                <a:extLst>
                  <a:ext uri="{FF2B5EF4-FFF2-40B4-BE49-F238E27FC236}">
                    <a16:creationId xmlns:a16="http://schemas.microsoft.com/office/drawing/2014/main" id="{D680EFA8-77C0-47A7-4203-5D1A2722770E}"/>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47" name="Picture 46">
              <a:extLst>
                <a:ext uri="{FF2B5EF4-FFF2-40B4-BE49-F238E27FC236}">
                  <a16:creationId xmlns:a16="http://schemas.microsoft.com/office/drawing/2014/main" id="{98764EAD-3A32-DEE5-FB07-542561B45C5F}"/>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cxnSp>
        <p:nvCxnSpPr>
          <p:cNvPr id="50" name="Straight Arrow Connector 49">
            <a:extLst>
              <a:ext uri="{FF2B5EF4-FFF2-40B4-BE49-F238E27FC236}">
                <a16:creationId xmlns:a16="http://schemas.microsoft.com/office/drawing/2014/main" id="{75B35C05-1C3A-604F-A398-2D29FF5D0535}"/>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51" name="Group 50">
            <a:extLst>
              <a:ext uri="{FF2B5EF4-FFF2-40B4-BE49-F238E27FC236}">
                <a16:creationId xmlns:a16="http://schemas.microsoft.com/office/drawing/2014/main" id="{F166CA5B-7EBB-F347-9BC0-A6816F1EA37B}"/>
              </a:ext>
            </a:extLst>
          </p:cNvPr>
          <p:cNvGrpSpPr/>
          <p:nvPr/>
        </p:nvGrpSpPr>
        <p:grpSpPr>
          <a:xfrm>
            <a:off x="5687639" y="4431576"/>
            <a:ext cx="1576894" cy="1267574"/>
            <a:chOff x="5220393" y="4325401"/>
            <a:chExt cx="1576894" cy="1267574"/>
          </a:xfrm>
        </p:grpSpPr>
        <p:grpSp>
          <p:nvGrpSpPr>
            <p:cNvPr id="52" name="Group 51">
              <a:extLst>
                <a:ext uri="{FF2B5EF4-FFF2-40B4-BE49-F238E27FC236}">
                  <a16:creationId xmlns:a16="http://schemas.microsoft.com/office/drawing/2014/main" id="{431CEB14-C862-B1D9-F0D7-416CA1CB7BA8}"/>
                </a:ext>
              </a:extLst>
            </p:cNvPr>
            <p:cNvGrpSpPr/>
            <p:nvPr/>
          </p:nvGrpSpPr>
          <p:grpSpPr>
            <a:xfrm>
              <a:off x="5220393" y="4325401"/>
              <a:ext cx="1576894" cy="1267574"/>
              <a:chOff x="1696266" y="1981349"/>
              <a:chExt cx="1243477" cy="1107251"/>
            </a:xfrm>
          </p:grpSpPr>
          <p:pic>
            <p:nvPicPr>
              <p:cNvPr id="54" name="Picture 53" descr="Icon&#10;&#10;Description automatically generated">
                <a:extLst>
                  <a:ext uri="{FF2B5EF4-FFF2-40B4-BE49-F238E27FC236}">
                    <a16:creationId xmlns:a16="http://schemas.microsoft.com/office/drawing/2014/main" id="{34BD9776-DBC4-5E3A-4DEE-99BE07FBA6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55" name="Picture 54">
                <a:extLst>
                  <a:ext uri="{FF2B5EF4-FFF2-40B4-BE49-F238E27FC236}">
                    <a16:creationId xmlns:a16="http://schemas.microsoft.com/office/drawing/2014/main" id="{12A27A62-0045-85A4-7723-A33DFAAB063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1D09735-AE16-5C95-8B49-3158B8B1AE20}"/>
                    </a:ext>
                  </a:extLst>
                </p:cNvPr>
                <p:cNvSpPr txBox="1"/>
                <p:nvPr/>
              </p:nvSpPr>
              <p:spPr>
                <a:xfrm>
                  <a:off x="5660190" y="4975131"/>
                  <a:ext cx="989907"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𝐾</m:t>
                            </m:r>
                          </m:e>
                          <m:sub>
                            <m:r>
                              <a:rPr lang="de-DE" i="1">
                                <a:solidFill>
                                  <a:srgbClr val="7030A0"/>
                                </a:solidFill>
                                <a:latin typeface="Cambria Math" panose="02040503050406030204" pitchFamily="18" charset="0"/>
                              </a:rPr>
                              <m:t>𝑠𝑦𝑚</m:t>
                            </m:r>
                          </m:sub>
                        </m:sSub>
                      </m:oMath>
                    </m:oMathPara>
                  </a14:m>
                  <a:endParaRPr lang="en-GB" dirty="0">
                    <a:solidFill>
                      <a:srgbClr val="7030A0"/>
                    </a:solidFill>
                  </a:endParaRPr>
                </a:p>
              </p:txBody>
            </p:sp>
          </mc:Choice>
          <mc:Fallback xmlns="">
            <p:sp>
              <p:nvSpPr>
                <p:cNvPr id="21" name="TextBox 20">
                  <a:extLst>
                    <a:ext uri="{FF2B5EF4-FFF2-40B4-BE49-F238E27FC236}">
                      <a16:creationId xmlns:a16="http://schemas.microsoft.com/office/drawing/2014/main" id="{AFCFE609-EEBC-CFE2-3457-3F198306DA1C}"/>
                    </a:ext>
                  </a:extLst>
                </p:cNvPr>
                <p:cNvSpPr txBox="1">
                  <a:spLocks noRot="1" noChangeAspect="1" noMove="1" noResize="1" noEditPoints="1" noAdjustHandles="1" noChangeArrowheads="1" noChangeShapeType="1" noTextEdit="1"/>
                </p:cNvSpPr>
                <p:nvPr/>
              </p:nvSpPr>
              <p:spPr>
                <a:xfrm>
                  <a:off x="5660190" y="4975131"/>
                  <a:ext cx="989907" cy="391261"/>
                </a:xfrm>
                <a:prstGeom prst="rect">
                  <a:avLst/>
                </a:prstGeom>
                <a:blipFill>
                  <a:blip r:embed="rId10"/>
                  <a:stretch>
                    <a:fillRect b="-3125"/>
                  </a:stretch>
                </a:blipFill>
              </p:spPr>
              <p:txBody>
                <a:bodyPr/>
                <a:lstStyle/>
                <a:p>
                  <a:r>
                    <a:rPr lang="en-GB">
                      <a:noFill/>
                    </a:rPr>
                    <a:t> </a:t>
                  </a:r>
                </a:p>
              </p:txBody>
            </p:sp>
          </mc:Fallback>
        </mc:AlternateContent>
      </p:grpSp>
      <p:cxnSp>
        <p:nvCxnSpPr>
          <p:cNvPr id="58" name="Straight Connector 57">
            <a:extLst>
              <a:ext uri="{FF2B5EF4-FFF2-40B4-BE49-F238E27FC236}">
                <a16:creationId xmlns:a16="http://schemas.microsoft.com/office/drawing/2014/main" id="{40257297-8B3F-DBA8-B8D1-DC77DE86DB65}"/>
              </a:ext>
            </a:extLst>
          </p:cNvPr>
          <p:cNvCxnSpPr>
            <a:cxnSpLocks/>
          </p:cNvCxnSpPr>
          <p:nvPr/>
        </p:nvCxnSpPr>
        <p:spPr>
          <a:xfrm>
            <a:off x="10136459" y="2051824"/>
            <a:ext cx="0" cy="341411"/>
          </a:xfrm>
          <a:prstGeom prst="line">
            <a:avLst/>
          </a:prstGeom>
          <a:ln w="19050">
            <a:solidFill>
              <a:srgbClr val="358374"/>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2EDC56D-0C5E-FD8F-36DD-A2C87C537F17}"/>
              </a:ext>
            </a:extLst>
          </p:cNvPr>
          <p:cNvGrpSpPr/>
          <p:nvPr/>
        </p:nvGrpSpPr>
        <p:grpSpPr>
          <a:xfrm>
            <a:off x="7402620" y="2399504"/>
            <a:ext cx="4597270" cy="2167612"/>
            <a:chOff x="7377057" y="2161677"/>
            <a:chExt cx="4597270" cy="2167612"/>
          </a:xfrm>
        </p:grpSpPr>
        <p:grpSp>
          <p:nvGrpSpPr>
            <p:cNvPr id="80" name="Group 79">
              <a:extLst>
                <a:ext uri="{FF2B5EF4-FFF2-40B4-BE49-F238E27FC236}">
                  <a16:creationId xmlns:a16="http://schemas.microsoft.com/office/drawing/2014/main" id="{57EF30DD-6A9B-2BA5-DDFA-ED853F3EAF75}"/>
                </a:ext>
              </a:extLst>
            </p:cNvPr>
            <p:cNvGrpSpPr/>
            <p:nvPr/>
          </p:nvGrpSpPr>
          <p:grpSpPr>
            <a:xfrm>
              <a:off x="7377057" y="2161677"/>
              <a:ext cx="4597270" cy="2167612"/>
              <a:chOff x="7377057" y="2649462"/>
              <a:chExt cx="4597270" cy="2167612"/>
            </a:xfrm>
          </p:grpSpPr>
          <mc:AlternateContent xmlns:mc="http://schemas.openxmlformats.org/markup-compatibility/2006">
            <mc:Choice xmlns:a14="http://schemas.microsoft.com/office/drawing/2010/main" Requires="a14">
              <p:sp>
                <p:nvSpPr>
                  <p:cNvPr id="86" name="Rectangle 85">
                    <a:extLst>
                      <a:ext uri="{FF2B5EF4-FFF2-40B4-BE49-F238E27FC236}">
                        <a16:creationId xmlns:a16="http://schemas.microsoft.com/office/drawing/2014/main" id="{49F70627-0CE9-FAAC-094D-ACBB86729868}"/>
                      </a:ext>
                    </a:extLst>
                  </p:cNvPr>
                  <p:cNvSpPr/>
                  <p:nvPr/>
                </p:nvSpPr>
                <p:spPr>
                  <a:xfrm>
                    <a:off x="7579338" y="2649462"/>
                    <a:ext cx="4394989" cy="2111720"/>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key indistinguishability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oMath>
                    </a14:m>
                    <a:r>
                      <a:rPr lang="de-DE" sz="2200" dirty="0">
                        <a:solidFill>
                          <a:schemeClr val="tx1"/>
                        </a:solidFill>
                      </a:rPr>
                      <a:t> apart </a:t>
                    </a:r>
                    <a:r>
                      <a:rPr lang="en-GB" sz="2200" dirty="0">
                        <a:solidFill>
                          <a:schemeClr val="tx1"/>
                        </a:solidFill>
                      </a:rPr>
                      <a:t>from random.</a:t>
                    </a:r>
                  </a:p>
                </p:txBody>
              </p:sp>
            </mc:Choice>
            <mc:Fallback>
              <p:sp>
                <p:nvSpPr>
                  <p:cNvPr id="86" name="Rectangle 85">
                    <a:extLst>
                      <a:ext uri="{FF2B5EF4-FFF2-40B4-BE49-F238E27FC236}">
                        <a16:creationId xmlns:a16="http://schemas.microsoft.com/office/drawing/2014/main" id="{49F70627-0CE9-FAAC-094D-ACBB86729868}"/>
                      </a:ext>
                    </a:extLst>
                  </p:cNvPr>
                  <p:cNvSpPr>
                    <a:spLocks noRot="1" noChangeAspect="1" noMove="1" noResize="1" noEditPoints="1" noAdjustHandles="1" noChangeArrowheads="1" noChangeShapeType="1" noTextEdit="1"/>
                  </p:cNvSpPr>
                  <p:nvPr/>
                </p:nvSpPr>
                <p:spPr>
                  <a:xfrm>
                    <a:off x="7579338" y="2649462"/>
                    <a:ext cx="4394989" cy="2111720"/>
                  </a:xfrm>
                  <a:prstGeom prst="rect">
                    <a:avLst/>
                  </a:prstGeom>
                  <a:blipFill>
                    <a:blip r:embed="rId11"/>
                    <a:stretch>
                      <a:fillRect r="-1235"/>
                    </a:stretch>
                  </a:blipFill>
                  <a:ln w="57150">
                    <a:solidFill>
                      <a:srgbClr val="358374"/>
                    </a:solidFill>
                  </a:ln>
                </p:spPr>
                <p:txBody>
                  <a:bodyPr/>
                  <a:lstStyle/>
                  <a:p>
                    <a:r>
                      <a:rPr lang="en-GB">
                        <a:noFill/>
                      </a:rPr>
                      <a:t> </a:t>
                    </a:r>
                  </a:p>
                </p:txBody>
              </p:sp>
            </mc:Fallback>
          </mc:AlternateContent>
          <p:grpSp>
            <p:nvGrpSpPr>
              <p:cNvPr id="87" name="Group 86">
                <a:extLst>
                  <a:ext uri="{FF2B5EF4-FFF2-40B4-BE49-F238E27FC236}">
                    <a16:creationId xmlns:a16="http://schemas.microsoft.com/office/drawing/2014/main" id="{9541067C-0A89-1160-D89C-06CD0826833B}"/>
                  </a:ext>
                </a:extLst>
              </p:cNvPr>
              <p:cNvGrpSpPr/>
              <p:nvPr/>
            </p:nvGrpSpPr>
            <p:grpSpPr>
              <a:xfrm>
                <a:off x="7377057" y="3453874"/>
                <a:ext cx="1454868" cy="1363200"/>
                <a:chOff x="6590555" y="3496328"/>
                <a:chExt cx="1454868" cy="1363200"/>
              </a:xfrm>
            </p:grpSpPr>
            <p:pic>
              <p:nvPicPr>
                <p:cNvPr id="88" name="Picture 87" descr="A black and white image of a hacker using a computer&#10;&#10;Description automatically generated with low confidence">
                  <a:extLst>
                    <a:ext uri="{FF2B5EF4-FFF2-40B4-BE49-F238E27FC236}">
                      <a16:creationId xmlns:a16="http://schemas.microsoft.com/office/drawing/2014/main" id="{CB18103D-4BBB-428D-2BC3-ECB9A73C79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90555" y="3496328"/>
                  <a:ext cx="1454868" cy="1346703"/>
                </a:xfrm>
                <a:prstGeom prst="rect">
                  <a:avLst/>
                </a:prstGeom>
              </p:spPr>
            </p:pic>
            <p:sp>
              <p:nvSpPr>
                <p:cNvPr id="100" name="TextBox 99">
                  <a:extLst>
                    <a:ext uri="{FF2B5EF4-FFF2-40B4-BE49-F238E27FC236}">
                      <a16:creationId xmlns:a16="http://schemas.microsoft.com/office/drawing/2014/main" id="{65F2CA0C-8B88-CFE4-828A-43B3D38184BA}"/>
                    </a:ext>
                  </a:extLst>
                </p:cNvPr>
                <p:cNvSpPr txBox="1"/>
                <p:nvPr/>
              </p:nvSpPr>
              <p:spPr>
                <a:xfrm>
                  <a:off x="7592747" y="4305530"/>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81" name="Group 80">
              <a:extLst>
                <a:ext uri="{FF2B5EF4-FFF2-40B4-BE49-F238E27FC236}">
                  <a16:creationId xmlns:a16="http://schemas.microsoft.com/office/drawing/2014/main" id="{1B5B89D3-B5A8-B0C5-7CAD-830EC485E624}"/>
                </a:ext>
              </a:extLst>
            </p:cNvPr>
            <p:cNvGrpSpPr/>
            <p:nvPr/>
          </p:nvGrpSpPr>
          <p:grpSpPr>
            <a:xfrm>
              <a:off x="9738451" y="3129426"/>
              <a:ext cx="836539" cy="760887"/>
              <a:chOff x="4815890" y="4436187"/>
              <a:chExt cx="1576905" cy="1278883"/>
            </a:xfrm>
          </p:grpSpPr>
          <p:grpSp>
            <p:nvGrpSpPr>
              <p:cNvPr id="82" name="Group 81">
                <a:extLst>
                  <a:ext uri="{FF2B5EF4-FFF2-40B4-BE49-F238E27FC236}">
                    <a16:creationId xmlns:a16="http://schemas.microsoft.com/office/drawing/2014/main" id="{49BFB6A0-EB7B-7AC5-3144-08CCA480FA7A}"/>
                  </a:ext>
                </a:extLst>
              </p:cNvPr>
              <p:cNvGrpSpPr/>
              <p:nvPr/>
            </p:nvGrpSpPr>
            <p:grpSpPr>
              <a:xfrm>
                <a:off x="4815890" y="4436187"/>
                <a:ext cx="1576905" cy="1267574"/>
                <a:chOff x="1377287" y="2078122"/>
                <a:chExt cx="1243482" cy="1107251"/>
              </a:xfrm>
            </p:grpSpPr>
            <p:pic>
              <p:nvPicPr>
                <p:cNvPr id="84" name="Picture 83" descr="Icon&#10;&#10;Description automatically generated">
                  <a:extLst>
                    <a:ext uri="{FF2B5EF4-FFF2-40B4-BE49-F238E27FC236}">
                      <a16:creationId xmlns:a16="http://schemas.microsoft.com/office/drawing/2014/main" id="{9B435B2D-EDBB-C3BD-E7CD-4EFCAC0C58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85" name="Picture 84">
                  <a:extLst>
                    <a:ext uri="{FF2B5EF4-FFF2-40B4-BE49-F238E27FC236}">
                      <a16:creationId xmlns:a16="http://schemas.microsoft.com/office/drawing/2014/main" id="{B43F91C5-0806-FC90-EE42-0F3588E18E22}"/>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B20600D5-FF57-F314-CB35-10277DB20AFF}"/>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83" name="TextBox 82">
                    <a:extLst>
                      <a:ext uri="{FF2B5EF4-FFF2-40B4-BE49-F238E27FC236}">
                        <a16:creationId xmlns:a16="http://schemas.microsoft.com/office/drawing/2014/main" id="{B20600D5-FF57-F314-CB35-10277DB20AFF}"/>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13"/>
                    <a:stretch>
                      <a:fillRect/>
                    </a:stretch>
                  </a:blipFill>
                </p:spPr>
                <p:txBody>
                  <a:bodyPr/>
                  <a:lstStyle/>
                  <a:p>
                    <a:r>
                      <a:rPr lang="en-GB">
                        <a:noFill/>
                      </a:rPr>
                      <a:t> </a:t>
                    </a:r>
                  </a:p>
                </p:txBody>
              </p:sp>
            </mc:Fallback>
          </mc:AlternateContent>
        </p:grpSp>
      </p:grpSp>
      <p:grpSp>
        <p:nvGrpSpPr>
          <p:cNvPr id="101" name="Group 100">
            <a:extLst>
              <a:ext uri="{FF2B5EF4-FFF2-40B4-BE49-F238E27FC236}">
                <a16:creationId xmlns:a16="http://schemas.microsoft.com/office/drawing/2014/main" id="{27596D84-F709-039F-2005-EE37EE228CFF}"/>
              </a:ext>
            </a:extLst>
          </p:cNvPr>
          <p:cNvGrpSpPr/>
          <p:nvPr/>
        </p:nvGrpSpPr>
        <p:grpSpPr>
          <a:xfrm>
            <a:off x="6210481" y="2451428"/>
            <a:ext cx="1762597" cy="1359675"/>
            <a:chOff x="6021430" y="2126325"/>
            <a:chExt cx="1762597" cy="1359675"/>
          </a:xfrm>
        </p:grpSpPr>
        <p:pic>
          <p:nvPicPr>
            <p:cNvPr id="102" name="Picture 101" descr="A white rectangular object with a black background&#10;&#10;Description automatically generated with low confidence">
              <a:extLst>
                <a:ext uri="{FF2B5EF4-FFF2-40B4-BE49-F238E27FC236}">
                  <a16:creationId xmlns:a16="http://schemas.microsoft.com/office/drawing/2014/main" id="{A40250FA-8A4E-298C-301D-583E2452BF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103" name="TextBox 102">
              <a:extLst>
                <a:ext uri="{FF2B5EF4-FFF2-40B4-BE49-F238E27FC236}">
                  <a16:creationId xmlns:a16="http://schemas.microsoft.com/office/drawing/2014/main" id="{607B9AC6-F90E-9387-18E7-DB1046D5AC65}"/>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spTree>
    <p:extLst>
      <p:ext uri="{BB962C8B-B14F-4D97-AF65-F5344CB8AC3E}">
        <p14:creationId xmlns:p14="http://schemas.microsoft.com/office/powerpoint/2010/main" val="182546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5672DD37-5ECD-AC78-D596-89C1E2B1496E}"/>
              </a:ext>
            </a:extLst>
          </p:cNvPr>
          <p:cNvGrpSpPr/>
          <p:nvPr/>
        </p:nvGrpSpPr>
        <p:grpSpPr>
          <a:xfrm>
            <a:off x="1542129" y="2643478"/>
            <a:ext cx="3844876" cy="2586138"/>
            <a:chOff x="223607" y="1414669"/>
            <a:chExt cx="3844876" cy="2586138"/>
          </a:xfrm>
        </p:grpSpPr>
        <p:pic>
          <p:nvPicPr>
            <p:cNvPr id="63" name="Picture 62" descr="A picture containing opener, tool, tea ball&#10;&#10;Description automatically generated">
              <a:extLst>
                <a:ext uri="{FF2B5EF4-FFF2-40B4-BE49-F238E27FC236}">
                  <a16:creationId xmlns:a16="http://schemas.microsoft.com/office/drawing/2014/main" id="{B8971FFE-B054-8924-F31E-D1FA2D8DA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D409439-B3AA-115C-518A-389CB66C4CE4}"/>
                    </a:ext>
                  </a:extLst>
                </p:cNvPr>
                <p:cNvSpPr txBox="1"/>
                <p:nvPr/>
              </p:nvSpPr>
              <p:spPr>
                <a:xfrm>
                  <a:off x="429646" y="2653106"/>
                  <a:ext cx="2374333" cy="461665"/>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r>
                        <a:rPr lang="de-DE" sz="2400" b="0" i="0" smtClean="0">
                          <a:solidFill>
                            <a:srgbClr val="358374"/>
                          </a:solidFill>
                          <a:latin typeface="Cambria Math" panose="02040503050406030204" pitchFamily="18" charset="0"/>
                        </a:rPr>
                        <m:t>: </m:t>
                      </m:r>
                    </m:oMath>
                  </a14:m>
                  <a:endParaRPr lang="en-GB" sz="2200" dirty="0"/>
                </a:p>
              </p:txBody>
            </p:sp>
          </mc:Choice>
          <mc:Fallback xmlns="">
            <p:sp>
              <p:nvSpPr>
                <p:cNvPr id="65" name="TextBox 64">
                  <a:extLst>
                    <a:ext uri="{FF2B5EF4-FFF2-40B4-BE49-F238E27FC236}">
                      <a16:creationId xmlns:a16="http://schemas.microsoft.com/office/drawing/2014/main" id="{ED409439-B3AA-115C-518A-389CB66C4CE4}"/>
                    </a:ext>
                  </a:extLst>
                </p:cNvPr>
                <p:cNvSpPr txBox="1">
                  <a:spLocks noRot="1" noChangeAspect="1" noMove="1" noResize="1" noEditPoints="1" noAdjustHandles="1" noChangeArrowheads="1" noChangeShapeType="1" noTextEdit="1"/>
                </p:cNvSpPr>
                <p:nvPr/>
              </p:nvSpPr>
              <p:spPr>
                <a:xfrm>
                  <a:off x="429646" y="2653106"/>
                  <a:ext cx="2374333" cy="461665"/>
                </a:xfrm>
                <a:prstGeom prst="rect">
                  <a:avLst/>
                </a:prstGeom>
                <a:blipFill>
                  <a:blip r:embed="rId4"/>
                  <a:stretch>
                    <a:fillRect t="-3947" b="-236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50C5777-3AEA-B1B8-C322-4E3E72E67C5E}"/>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xmlns="">
            <p:sp>
              <p:nvSpPr>
                <p:cNvPr id="66" name="TextBox 65">
                  <a:extLst>
                    <a:ext uri="{FF2B5EF4-FFF2-40B4-BE49-F238E27FC236}">
                      <a16:creationId xmlns:a16="http://schemas.microsoft.com/office/drawing/2014/main" id="{F50C5777-3AEA-B1B8-C322-4E3E72E67C5E}"/>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5"/>
                  <a:stretch>
                    <a:fillRect t="-3947" b="-25000"/>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We can use: one-way secure encryption</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pic>
        <p:nvPicPr>
          <p:cNvPr id="3" name="Picture 2" descr="A close-up of a microscope&#10;&#10;Description automatically generated with medium confidence">
            <a:extLst>
              <a:ext uri="{FF2B5EF4-FFF2-40B4-BE49-F238E27FC236}">
                <a16:creationId xmlns:a16="http://schemas.microsoft.com/office/drawing/2014/main" id="{4E1C0997-709D-BBB0-768C-E5C2A7CF1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4" name="Picture 3" descr="A picture containing text, weapon&#10;&#10;Description automatically generated">
            <a:extLst>
              <a:ext uri="{FF2B5EF4-FFF2-40B4-BE49-F238E27FC236}">
                <a16:creationId xmlns:a16="http://schemas.microsoft.com/office/drawing/2014/main" id="{95C69C4A-8EA6-8688-153E-E4214A3CA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5" name="Straight Arrow Connector 4">
            <a:extLst>
              <a:ext uri="{FF2B5EF4-FFF2-40B4-BE49-F238E27FC236}">
                <a16:creationId xmlns:a16="http://schemas.microsoft.com/office/drawing/2014/main" id="{37AEF721-5D84-D31D-3D98-226D887C5571}"/>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73" name="Group 72">
            <a:extLst>
              <a:ext uri="{FF2B5EF4-FFF2-40B4-BE49-F238E27FC236}">
                <a16:creationId xmlns:a16="http://schemas.microsoft.com/office/drawing/2014/main" id="{97E30EEB-90EC-523F-EA19-1F9B5F72DC7A}"/>
              </a:ext>
            </a:extLst>
          </p:cNvPr>
          <p:cNvGrpSpPr/>
          <p:nvPr/>
        </p:nvGrpSpPr>
        <p:grpSpPr>
          <a:xfrm>
            <a:off x="3835113" y="3485171"/>
            <a:ext cx="1127335" cy="1088812"/>
            <a:chOff x="5220393" y="4325401"/>
            <a:chExt cx="1576894" cy="1267574"/>
          </a:xfrm>
        </p:grpSpPr>
        <p:grpSp>
          <p:nvGrpSpPr>
            <p:cNvPr id="74" name="Group 73">
              <a:extLst>
                <a:ext uri="{FF2B5EF4-FFF2-40B4-BE49-F238E27FC236}">
                  <a16:creationId xmlns:a16="http://schemas.microsoft.com/office/drawing/2014/main" id="{C8B34F26-475A-847D-D612-75CE753B7D5D}"/>
                </a:ext>
              </a:extLst>
            </p:cNvPr>
            <p:cNvGrpSpPr/>
            <p:nvPr/>
          </p:nvGrpSpPr>
          <p:grpSpPr>
            <a:xfrm>
              <a:off x="5220393" y="4325401"/>
              <a:ext cx="1576894" cy="1267574"/>
              <a:chOff x="1696266" y="1981349"/>
              <a:chExt cx="1243477" cy="1107251"/>
            </a:xfrm>
          </p:grpSpPr>
          <p:pic>
            <p:nvPicPr>
              <p:cNvPr id="76" name="Picture 75" descr="Icon&#10;&#10;Description automatically generated">
                <a:extLst>
                  <a:ext uri="{FF2B5EF4-FFF2-40B4-BE49-F238E27FC236}">
                    <a16:creationId xmlns:a16="http://schemas.microsoft.com/office/drawing/2014/main" id="{94E25C96-6AA9-DBF3-44CE-552CC9AEB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77" name="Picture 76">
                <a:extLst>
                  <a:ext uri="{FF2B5EF4-FFF2-40B4-BE49-F238E27FC236}">
                    <a16:creationId xmlns:a16="http://schemas.microsoft.com/office/drawing/2014/main" id="{741BE8B4-BA5D-79B9-F4C3-E43FDB98873C}"/>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CB79A74-6DB1-6626-0ED1-98E7C8273460}"/>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75" name="TextBox 74">
                  <a:extLst>
                    <a:ext uri="{FF2B5EF4-FFF2-40B4-BE49-F238E27FC236}">
                      <a16:creationId xmlns:a16="http://schemas.microsoft.com/office/drawing/2014/main" id="{5CB79A74-6DB1-6626-0ED1-98E7C8273460}"/>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3"/>
                  <a:stretch>
                    <a:fillRect b="-1923"/>
                  </a:stretch>
                </a:blipFill>
              </p:spPr>
              <p:txBody>
                <a:bodyPr/>
                <a:lstStyle/>
                <a:p>
                  <a:r>
                    <a:rPr lang="en-GB">
                      <a:noFill/>
                    </a:rPr>
                    <a:t> </a:t>
                  </a:r>
                </a:p>
              </p:txBody>
            </p:sp>
          </mc:Fallback>
        </mc:AlternateContent>
      </p:gr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grpSp>
        <p:nvGrpSpPr>
          <p:cNvPr id="26" name="Group 25">
            <a:extLst>
              <a:ext uri="{FF2B5EF4-FFF2-40B4-BE49-F238E27FC236}">
                <a16:creationId xmlns:a16="http://schemas.microsoft.com/office/drawing/2014/main" id="{C938FEBC-09C8-385B-576A-4F5583698741}"/>
              </a:ext>
            </a:extLst>
          </p:cNvPr>
          <p:cNvGrpSpPr/>
          <p:nvPr/>
        </p:nvGrpSpPr>
        <p:grpSpPr>
          <a:xfrm>
            <a:off x="7604901" y="3188604"/>
            <a:ext cx="4141301" cy="1524729"/>
            <a:chOff x="7833027" y="2809222"/>
            <a:chExt cx="4141301" cy="1524729"/>
          </a:xfrm>
        </p:grpSpPr>
        <p:grpSp>
          <p:nvGrpSpPr>
            <p:cNvPr id="27" name="Group 26">
              <a:extLst>
                <a:ext uri="{FF2B5EF4-FFF2-40B4-BE49-F238E27FC236}">
                  <a16:creationId xmlns:a16="http://schemas.microsoft.com/office/drawing/2014/main" id="{1811CBF6-3EA3-13F8-7588-F733736B14D1}"/>
                </a:ext>
              </a:extLst>
            </p:cNvPr>
            <p:cNvGrpSpPr/>
            <p:nvPr/>
          </p:nvGrpSpPr>
          <p:grpSpPr>
            <a:xfrm>
              <a:off x="7833027" y="2809222"/>
              <a:ext cx="4141301" cy="1524729"/>
              <a:chOff x="7833027" y="2809222"/>
              <a:chExt cx="4141301" cy="1524729"/>
            </a:xfrm>
          </p:grpSpPr>
          <p:sp>
            <p:nvSpPr>
              <p:cNvPr id="34" name="Rectangle 33">
                <a:extLst>
                  <a:ext uri="{FF2B5EF4-FFF2-40B4-BE49-F238E27FC236}">
                    <a16:creationId xmlns:a16="http://schemas.microsoft.com/office/drawing/2014/main" id="{506E23D2-7E75-BF8D-A04C-5B993E329025}"/>
                  </a:ext>
                </a:extLst>
              </p:cNvPr>
              <p:cNvSpPr/>
              <p:nvPr/>
            </p:nvSpPr>
            <p:spPr>
              <a:xfrm>
                <a:off x="8054251" y="2883878"/>
                <a:ext cx="3920077" cy="1450073"/>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800" dirty="0">
                  <a:solidFill>
                    <a:schemeClr val="tx1"/>
                  </a:solidFill>
                </a:endParaRPr>
              </a:p>
              <a:p>
                <a:pPr algn="r"/>
                <a:r>
                  <a:rPr lang="en-GB" sz="2200" b="1" dirty="0">
                    <a:solidFill>
                      <a:srgbClr val="358374"/>
                    </a:solidFill>
                  </a:rPr>
                  <a:t>Breaking one-</a:t>
                </a:r>
                <a:r>
                  <a:rPr lang="en-GB" sz="2200" b="1" dirty="0" err="1">
                    <a:solidFill>
                      <a:srgbClr val="358374"/>
                    </a:solidFill>
                  </a:rPr>
                  <a:t>wayness</a:t>
                </a:r>
                <a:r>
                  <a:rPr lang="en-GB" sz="2200" dirty="0">
                    <a:solidFill>
                      <a:schemeClr val="tx1"/>
                    </a:solidFill>
                  </a:rPr>
                  <a:t>:</a:t>
                </a:r>
                <a:r>
                  <a:rPr lang="en-GB" sz="2000" dirty="0">
                    <a:solidFill>
                      <a:schemeClr val="tx1"/>
                    </a:solidFill>
                  </a:rPr>
                  <a:t> </a:t>
                </a:r>
                <a:endParaRPr lang="en-GB" dirty="0">
                  <a:solidFill>
                    <a:schemeClr val="tx1"/>
                  </a:solidFill>
                </a:endParaRPr>
              </a:p>
              <a:p>
                <a:pPr algn="ctr"/>
                <a:endParaRPr lang="en-GB" dirty="0">
                  <a:solidFill>
                    <a:schemeClr val="tx1"/>
                  </a:solidFill>
                </a:endParaRPr>
              </a:p>
              <a:p>
                <a:pPr algn="r"/>
                <a:r>
                  <a:rPr lang="en-GB" sz="2200" i="1" dirty="0">
                    <a:solidFill>
                      <a:srgbClr val="358374"/>
                    </a:solidFill>
                  </a:rPr>
                  <a:t>A</a:t>
                </a:r>
                <a:r>
                  <a:rPr lang="en-GB" sz="2200" dirty="0">
                    <a:solidFill>
                      <a:schemeClr val="tx1"/>
                    </a:solidFill>
                  </a:rPr>
                  <a:t> must </a:t>
                </a:r>
                <a:r>
                  <a:rPr lang="de-DE" sz="2200" dirty="0" err="1">
                    <a:solidFill>
                      <a:schemeClr val="tx1"/>
                    </a:solidFill>
                  </a:rPr>
                  <a:t>invert</a:t>
                </a:r>
                <a:r>
                  <a:rPr lang="de-DE" sz="2200" dirty="0">
                    <a:solidFill>
                      <a:schemeClr val="tx1"/>
                    </a:solidFill>
                  </a:rPr>
                  <a:t>             </a:t>
                </a:r>
                <a:r>
                  <a:rPr lang="en-GB" sz="2200" dirty="0">
                    <a:solidFill>
                      <a:schemeClr val="tx1"/>
                    </a:solidFill>
                  </a:rPr>
                  <a:t>.</a:t>
                </a:r>
              </a:p>
            </p:txBody>
          </p:sp>
          <p:pic>
            <p:nvPicPr>
              <p:cNvPr id="35" name="Picture 34" descr="A black and white image of a hacker using a computer&#10;&#10;Description automatically generated with low confidence">
                <a:extLst>
                  <a:ext uri="{FF2B5EF4-FFF2-40B4-BE49-F238E27FC236}">
                    <a16:creationId xmlns:a16="http://schemas.microsoft.com/office/drawing/2014/main" id="{585B229D-BDCD-9796-CE30-49FB44747E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33027" y="2809222"/>
                <a:ext cx="1454868" cy="1346703"/>
              </a:xfrm>
              <a:prstGeom prst="rect">
                <a:avLst/>
              </a:prstGeom>
            </p:spPr>
          </p:pic>
        </p:grpSp>
        <p:grpSp>
          <p:nvGrpSpPr>
            <p:cNvPr id="28" name="Group 27">
              <a:extLst>
                <a:ext uri="{FF2B5EF4-FFF2-40B4-BE49-F238E27FC236}">
                  <a16:creationId xmlns:a16="http://schemas.microsoft.com/office/drawing/2014/main" id="{555FAF43-738E-94F7-36D8-DB74ED2ABD21}"/>
                </a:ext>
              </a:extLst>
            </p:cNvPr>
            <p:cNvGrpSpPr/>
            <p:nvPr/>
          </p:nvGrpSpPr>
          <p:grpSpPr>
            <a:xfrm>
              <a:off x="11074993" y="3557668"/>
              <a:ext cx="666908" cy="556011"/>
              <a:chOff x="8298332" y="4036121"/>
              <a:chExt cx="1576886" cy="1267574"/>
            </a:xfrm>
          </p:grpSpPr>
          <p:grpSp>
            <p:nvGrpSpPr>
              <p:cNvPr id="29" name="Group 28">
                <a:extLst>
                  <a:ext uri="{FF2B5EF4-FFF2-40B4-BE49-F238E27FC236}">
                    <a16:creationId xmlns:a16="http://schemas.microsoft.com/office/drawing/2014/main" id="{793E98AE-C2F1-F763-E887-CF93248A6B80}"/>
                  </a:ext>
                </a:extLst>
              </p:cNvPr>
              <p:cNvGrpSpPr/>
              <p:nvPr/>
            </p:nvGrpSpPr>
            <p:grpSpPr>
              <a:xfrm>
                <a:off x="8298332" y="4036121"/>
                <a:ext cx="1576886" cy="1267574"/>
                <a:chOff x="4123406" y="1728657"/>
                <a:chExt cx="1243471" cy="1107251"/>
              </a:xfrm>
            </p:grpSpPr>
            <p:pic>
              <p:nvPicPr>
                <p:cNvPr id="32" name="Picture 31" descr="Icon&#10;&#10;Description automatically generated">
                  <a:extLst>
                    <a:ext uri="{FF2B5EF4-FFF2-40B4-BE49-F238E27FC236}">
                      <a16:creationId xmlns:a16="http://schemas.microsoft.com/office/drawing/2014/main" id="{13D95FC1-DD99-ADD3-FF15-59027954F8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3406" y="1728657"/>
                  <a:ext cx="1107254" cy="1107251"/>
                </a:xfrm>
                <a:prstGeom prst="rect">
                  <a:avLst/>
                </a:prstGeom>
              </p:spPr>
            </p:pic>
            <p:pic>
              <p:nvPicPr>
                <p:cNvPr id="33" name="Picture 32">
                  <a:extLst>
                    <a:ext uri="{FF2B5EF4-FFF2-40B4-BE49-F238E27FC236}">
                      <a16:creationId xmlns:a16="http://schemas.microsoft.com/office/drawing/2014/main" id="{9C1E616F-C956-3F38-9A48-58C2E5197FBB}"/>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4987442" y="1816084"/>
                  <a:ext cx="300684" cy="458186"/>
                </a:xfrm>
                <a:prstGeom prst="rect">
                  <a:avLst/>
                </a:prstGeom>
              </p:spPr>
            </p:pic>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8E219E8B-CF61-B9DB-712C-EAA85F695647}"/>
                      </a:ext>
                    </a:extLst>
                  </p:cNvPr>
                  <p:cNvSpPr txBox="1"/>
                  <p:nvPr/>
                </p:nvSpPr>
                <p:spPr>
                  <a:xfrm>
                    <a:off x="8792082" y="4426153"/>
                    <a:ext cx="989910" cy="7016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p:sp>
                <p:nvSpPr>
                  <p:cNvPr id="31" name="TextBox 30">
                    <a:extLst>
                      <a:ext uri="{FF2B5EF4-FFF2-40B4-BE49-F238E27FC236}">
                        <a16:creationId xmlns:a16="http://schemas.microsoft.com/office/drawing/2014/main" id="{8E219E8B-CF61-B9DB-712C-EAA85F695647}"/>
                      </a:ext>
                    </a:extLst>
                  </p:cNvPr>
                  <p:cNvSpPr txBox="1">
                    <a:spLocks noRot="1" noChangeAspect="1" noMove="1" noResize="1" noEditPoints="1" noAdjustHandles="1" noChangeArrowheads="1" noChangeShapeType="1" noTextEdit="1"/>
                  </p:cNvSpPr>
                  <p:nvPr/>
                </p:nvSpPr>
                <p:spPr>
                  <a:xfrm>
                    <a:off x="8792082" y="4426153"/>
                    <a:ext cx="989910" cy="701659"/>
                  </a:xfrm>
                  <a:prstGeom prst="rect">
                    <a:avLst/>
                  </a:prstGeom>
                  <a:blipFill>
                    <a:blip r:embed="rId15"/>
                    <a:stretch>
                      <a:fillRect/>
                    </a:stretch>
                  </a:blipFill>
                </p:spPr>
                <p:txBody>
                  <a:bodyPr/>
                  <a:lstStyle/>
                  <a:p>
                    <a:r>
                      <a:rPr lang="en-GB">
                        <a:noFill/>
                      </a:rPr>
                      <a:t> </a:t>
                    </a:r>
                  </a:p>
                </p:txBody>
              </p:sp>
            </mc:Fallback>
          </mc:AlternateContent>
        </p:grpSp>
      </p:grpSp>
      <p:grpSp>
        <p:nvGrpSpPr>
          <p:cNvPr id="36" name="Group 35">
            <a:extLst>
              <a:ext uri="{FF2B5EF4-FFF2-40B4-BE49-F238E27FC236}">
                <a16:creationId xmlns:a16="http://schemas.microsoft.com/office/drawing/2014/main" id="{BB2357F8-EFB1-1442-5AD3-84043F1A039C}"/>
              </a:ext>
            </a:extLst>
          </p:cNvPr>
          <p:cNvGrpSpPr/>
          <p:nvPr/>
        </p:nvGrpSpPr>
        <p:grpSpPr>
          <a:xfrm>
            <a:off x="5687639" y="4431576"/>
            <a:ext cx="1576894" cy="1267574"/>
            <a:chOff x="5220393" y="4325401"/>
            <a:chExt cx="1576894" cy="1267574"/>
          </a:xfrm>
        </p:grpSpPr>
        <p:grpSp>
          <p:nvGrpSpPr>
            <p:cNvPr id="38" name="Group 37">
              <a:extLst>
                <a:ext uri="{FF2B5EF4-FFF2-40B4-BE49-F238E27FC236}">
                  <a16:creationId xmlns:a16="http://schemas.microsoft.com/office/drawing/2014/main" id="{71BC8820-4CC8-5EB3-B4F2-09F09E11E229}"/>
                </a:ext>
              </a:extLst>
            </p:cNvPr>
            <p:cNvGrpSpPr/>
            <p:nvPr/>
          </p:nvGrpSpPr>
          <p:grpSpPr>
            <a:xfrm>
              <a:off x="5220393" y="4325401"/>
              <a:ext cx="1576894" cy="1267574"/>
              <a:chOff x="1696266" y="1981349"/>
              <a:chExt cx="1243477" cy="1107251"/>
            </a:xfrm>
          </p:grpSpPr>
          <p:pic>
            <p:nvPicPr>
              <p:cNvPr id="42" name="Picture 41" descr="Icon&#10;&#10;Description automatically generated">
                <a:extLst>
                  <a:ext uri="{FF2B5EF4-FFF2-40B4-BE49-F238E27FC236}">
                    <a16:creationId xmlns:a16="http://schemas.microsoft.com/office/drawing/2014/main" id="{98F90E45-8F4F-A847-2A72-A749F12DEE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4" name="Picture 43">
                <a:extLst>
                  <a:ext uri="{FF2B5EF4-FFF2-40B4-BE49-F238E27FC236}">
                    <a16:creationId xmlns:a16="http://schemas.microsoft.com/office/drawing/2014/main" id="{AC7552DE-BB92-9DFC-41C5-0F94E4F084F1}"/>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86F7D2F-0E16-782E-4DE6-3E92B22A495A}"/>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39" name="TextBox 38">
                  <a:extLst>
                    <a:ext uri="{FF2B5EF4-FFF2-40B4-BE49-F238E27FC236}">
                      <a16:creationId xmlns:a16="http://schemas.microsoft.com/office/drawing/2014/main" id="{E86F7D2F-0E16-782E-4DE6-3E92B22A495A}"/>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7"/>
                  <a:stretch>
                    <a:fillRect/>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295EB4A5-D85D-91E9-D67D-E5EE7CF914DC}"/>
              </a:ext>
            </a:extLst>
          </p:cNvPr>
          <p:cNvGrpSpPr/>
          <p:nvPr/>
        </p:nvGrpSpPr>
        <p:grpSpPr>
          <a:xfrm>
            <a:off x="10221278" y="5435481"/>
            <a:ext cx="1753049" cy="799826"/>
            <a:chOff x="2974564" y="3271829"/>
            <a:chExt cx="1753049" cy="799826"/>
          </a:xfrm>
        </p:grpSpPr>
        <p:grpSp>
          <p:nvGrpSpPr>
            <p:cNvPr id="8" name="Group 7">
              <a:extLst>
                <a:ext uri="{FF2B5EF4-FFF2-40B4-BE49-F238E27FC236}">
                  <a16:creationId xmlns:a16="http://schemas.microsoft.com/office/drawing/2014/main" id="{7A3779CF-FED8-9386-5ED3-EE74B79785C8}"/>
                </a:ext>
              </a:extLst>
            </p:cNvPr>
            <p:cNvGrpSpPr/>
            <p:nvPr/>
          </p:nvGrpSpPr>
          <p:grpSpPr>
            <a:xfrm>
              <a:off x="2974564" y="3271829"/>
              <a:ext cx="1753049" cy="799826"/>
              <a:chOff x="6486769" y="1766277"/>
              <a:chExt cx="4415693" cy="3018566"/>
            </a:xfrm>
            <a:solidFill>
              <a:schemeClr val="bg1"/>
            </a:solidFill>
          </p:grpSpPr>
          <p:sp>
            <p:nvSpPr>
              <p:cNvPr id="11" name="Rectangle 10">
                <a:extLst>
                  <a:ext uri="{FF2B5EF4-FFF2-40B4-BE49-F238E27FC236}">
                    <a16:creationId xmlns:a16="http://schemas.microsoft.com/office/drawing/2014/main" id="{BA7E2895-184C-7B0A-C7DC-860B1ABF39C8}"/>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3" name="TextBox 12">
                <a:extLst>
                  <a:ext uri="{FF2B5EF4-FFF2-40B4-BE49-F238E27FC236}">
                    <a16:creationId xmlns:a16="http://schemas.microsoft.com/office/drawing/2014/main" id="{9463B6D6-DFE7-7108-D6BF-804A6557F24E}"/>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10" name="Picture 9" descr="A picture containing circle, graphics, clipart, creativity&#10;&#10;Description automatically generated">
              <a:extLst>
                <a:ext uri="{FF2B5EF4-FFF2-40B4-BE49-F238E27FC236}">
                  <a16:creationId xmlns:a16="http://schemas.microsoft.com/office/drawing/2014/main" id="{E8A0CBC1-BC79-9545-6F5F-84916D6A6346}"/>
                </a:ext>
              </a:extLst>
            </p:cNvPr>
            <p:cNvPicPr>
              <a:picLocks noChangeAspect="1"/>
            </p:cNvPicPr>
            <p:nvPr/>
          </p:nvPicPr>
          <p:blipFill>
            <a:blip r:embed="rId18">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14" name="Group 13">
            <a:extLst>
              <a:ext uri="{FF2B5EF4-FFF2-40B4-BE49-F238E27FC236}">
                <a16:creationId xmlns:a16="http://schemas.microsoft.com/office/drawing/2014/main" id="{E3C4A31D-30AC-9FDD-CC35-40CDC85D7B06}"/>
              </a:ext>
            </a:extLst>
          </p:cNvPr>
          <p:cNvGrpSpPr/>
          <p:nvPr/>
        </p:nvGrpSpPr>
        <p:grpSpPr>
          <a:xfrm>
            <a:off x="445530" y="5435481"/>
            <a:ext cx="1753049" cy="799826"/>
            <a:chOff x="610120" y="2835289"/>
            <a:chExt cx="1850446" cy="799826"/>
          </a:xfrm>
        </p:grpSpPr>
        <p:grpSp>
          <p:nvGrpSpPr>
            <p:cNvPr id="15" name="Group 14">
              <a:extLst>
                <a:ext uri="{FF2B5EF4-FFF2-40B4-BE49-F238E27FC236}">
                  <a16:creationId xmlns:a16="http://schemas.microsoft.com/office/drawing/2014/main" id="{16A8DB34-69E2-02FF-7120-8E5A47342D0D}"/>
                </a:ext>
              </a:extLst>
            </p:cNvPr>
            <p:cNvGrpSpPr/>
            <p:nvPr/>
          </p:nvGrpSpPr>
          <p:grpSpPr>
            <a:xfrm>
              <a:off x="610120" y="2835289"/>
              <a:ext cx="1850446" cy="799826"/>
              <a:chOff x="6486769" y="1766277"/>
              <a:chExt cx="4415693" cy="3018566"/>
            </a:xfrm>
            <a:solidFill>
              <a:schemeClr val="bg1"/>
            </a:solidFill>
          </p:grpSpPr>
          <p:sp>
            <p:nvSpPr>
              <p:cNvPr id="17" name="Rectangle 16">
                <a:extLst>
                  <a:ext uri="{FF2B5EF4-FFF2-40B4-BE49-F238E27FC236}">
                    <a16:creationId xmlns:a16="http://schemas.microsoft.com/office/drawing/2014/main" id="{74FB951A-58C8-ADFE-DF1F-13658885FD22}"/>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8" name="TextBox 17">
                <a:extLst>
                  <a:ext uri="{FF2B5EF4-FFF2-40B4-BE49-F238E27FC236}">
                    <a16:creationId xmlns:a16="http://schemas.microsoft.com/office/drawing/2014/main" id="{7A34AD0A-60BE-E6B0-DA39-4C0D16C7631D}"/>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16" name="Picture 15">
              <a:extLst>
                <a:ext uri="{FF2B5EF4-FFF2-40B4-BE49-F238E27FC236}">
                  <a16:creationId xmlns:a16="http://schemas.microsoft.com/office/drawing/2014/main" id="{728C7A32-A7C6-D41D-F6A4-3E7EA468C83D}"/>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sp>
        <p:nvSpPr>
          <p:cNvPr id="21" name="TextBox 20">
            <a:extLst>
              <a:ext uri="{FF2B5EF4-FFF2-40B4-BE49-F238E27FC236}">
                <a16:creationId xmlns:a16="http://schemas.microsoft.com/office/drawing/2014/main" id="{0F354C5E-AD0D-257C-617F-4944E867A2D7}"/>
              </a:ext>
            </a:extLst>
          </p:cNvPr>
          <p:cNvSpPr txBox="1"/>
          <p:nvPr/>
        </p:nvSpPr>
        <p:spPr>
          <a:xfrm>
            <a:off x="8531440" y="4054763"/>
            <a:ext cx="452503" cy="553998"/>
          </a:xfrm>
          <a:prstGeom prst="rect">
            <a:avLst/>
          </a:prstGeom>
          <a:noFill/>
        </p:spPr>
        <p:txBody>
          <a:bodyPr wrap="square">
            <a:spAutoFit/>
          </a:bodyPr>
          <a:lstStyle/>
          <a:p>
            <a:r>
              <a:rPr lang="en-US" sz="3000" i="1" dirty="0">
                <a:solidFill>
                  <a:srgbClr val="358374"/>
                </a:solidFill>
              </a:rPr>
              <a:t>A</a:t>
            </a:r>
            <a:endParaRPr lang="en-GB" sz="3000" dirty="0"/>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71C342CC-B3BD-4423-C933-056EEE2569CF}"/>
                  </a:ext>
                </a:extLst>
              </p:cNvPr>
              <p:cNvSpPr txBox="1"/>
              <p:nvPr/>
            </p:nvSpPr>
            <p:spPr>
              <a:xfrm>
                <a:off x="1233813" y="1628384"/>
                <a:ext cx="10046558" cy="98418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way to establish symmetric keys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𝐾</m:t>
                        </m:r>
                      </m:e>
                      <m:sub>
                        <m:r>
                          <a:rPr lang="de-DE" sz="2400" i="1">
                            <a:latin typeface="Cambria Math" panose="02040503050406030204" pitchFamily="18" charset="0"/>
                          </a:rPr>
                          <m:t>𝑠𝑦𝑚</m:t>
                        </m:r>
                      </m:sub>
                    </m:sSub>
                  </m:oMath>
                </a14:m>
                <a:r>
                  <a:rPr lang="en-US" sz="2400" dirty="0"/>
                  <a:t>, securely.</a:t>
                </a:r>
              </a:p>
              <a:p>
                <a:pPr fontAlgn="auto">
                  <a:lnSpc>
                    <a:spcPct val="120000"/>
                  </a:lnSpc>
                  <a:spcAft>
                    <a:spcPts val="0"/>
                  </a:spcAft>
                </a:pPr>
                <a:r>
                  <a:rPr lang="en-US" sz="2400" dirty="0"/>
                  <a:t>You may use a public-key encryption scheme </a:t>
                </a:r>
                <a:r>
                  <a:rPr lang="en-US" sz="2400" u="sng" dirty="0">
                    <a:solidFill>
                      <a:srgbClr val="358374"/>
                    </a:solidFill>
                  </a:rPr>
                  <a:t>that is one-way secure</a:t>
                </a:r>
                <a:r>
                  <a:rPr lang="en-US" sz="2400" dirty="0"/>
                  <a:t>.</a:t>
                </a:r>
              </a:p>
            </p:txBody>
          </p:sp>
        </mc:Choice>
        <mc:Fallback>
          <p:sp>
            <p:nvSpPr>
              <p:cNvPr id="51" name="TextBox 50">
                <a:extLst>
                  <a:ext uri="{FF2B5EF4-FFF2-40B4-BE49-F238E27FC236}">
                    <a16:creationId xmlns:a16="http://schemas.microsoft.com/office/drawing/2014/main" id="{71C342CC-B3BD-4423-C933-056EEE2569CF}"/>
                  </a:ext>
                </a:extLst>
              </p:cNvPr>
              <p:cNvSpPr txBox="1">
                <a:spLocks noRot="1" noChangeAspect="1" noMove="1" noResize="1" noEditPoints="1" noAdjustHandles="1" noChangeArrowheads="1" noChangeShapeType="1" noTextEdit="1"/>
              </p:cNvSpPr>
              <p:nvPr/>
            </p:nvSpPr>
            <p:spPr>
              <a:xfrm>
                <a:off x="1233813" y="1628384"/>
                <a:ext cx="10046558" cy="984180"/>
              </a:xfrm>
              <a:prstGeom prst="rect">
                <a:avLst/>
              </a:prstGeom>
              <a:blipFill>
                <a:blip r:embed="rId19"/>
                <a:stretch>
                  <a:fillRect l="-910" b="-12963"/>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521F6D66-A6F8-B6C2-C265-7951E4230832}"/>
              </a:ext>
            </a:extLst>
          </p:cNvPr>
          <p:cNvCxnSpPr>
            <a:cxnSpLocks/>
          </p:cNvCxnSpPr>
          <p:nvPr/>
        </p:nvCxnSpPr>
        <p:spPr>
          <a:xfrm>
            <a:off x="9373459" y="2509024"/>
            <a:ext cx="0" cy="775761"/>
          </a:xfrm>
          <a:prstGeom prst="line">
            <a:avLst/>
          </a:prstGeom>
          <a:ln w="19050">
            <a:solidFill>
              <a:srgbClr val="358374"/>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35EA803-78A7-CD9D-53BD-A784E59F3178}"/>
              </a:ext>
            </a:extLst>
          </p:cNvPr>
          <p:cNvGrpSpPr/>
          <p:nvPr/>
        </p:nvGrpSpPr>
        <p:grpSpPr>
          <a:xfrm>
            <a:off x="6464275" y="2770204"/>
            <a:ext cx="1762597" cy="984180"/>
            <a:chOff x="6021430" y="2126325"/>
            <a:chExt cx="1762597" cy="1359675"/>
          </a:xfrm>
        </p:grpSpPr>
        <p:pic>
          <p:nvPicPr>
            <p:cNvPr id="20" name="Picture 19" descr="A white rectangular object with a black background&#10;&#10;Description automatically generated with low confidence">
              <a:extLst>
                <a:ext uri="{FF2B5EF4-FFF2-40B4-BE49-F238E27FC236}">
                  <a16:creationId xmlns:a16="http://schemas.microsoft.com/office/drawing/2014/main" id="{1CCEEEA6-CDB7-B90A-108B-4EF00E978F9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8792BF1-F30B-D58F-4185-2AEC41DA4FD6}"/>
                    </a:ext>
                  </a:extLst>
                </p:cNvPr>
                <p:cNvSpPr txBox="1"/>
                <p:nvPr/>
              </p:nvSpPr>
              <p:spPr>
                <a:xfrm>
                  <a:off x="6144195" y="2326679"/>
                  <a:ext cx="1639832" cy="43088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de-DE" sz="2200" i="1" smtClean="0">
                            <a:solidFill>
                              <a:srgbClr val="358374"/>
                            </a:solidFill>
                            <a:latin typeface="Cambria Math" panose="02040503050406030204" pitchFamily="18" charset="0"/>
                          </a:rPr>
                          <m:t>𝑚</m:t>
                        </m:r>
                      </m:oMath>
                    </m:oMathPara>
                  </a14:m>
                  <a:endParaRPr lang="en-GB" sz="2200" dirty="0"/>
                </a:p>
              </p:txBody>
            </p:sp>
          </mc:Choice>
          <mc:Fallback>
            <p:sp>
              <p:nvSpPr>
                <p:cNvPr id="22" name="TextBox 21">
                  <a:extLst>
                    <a:ext uri="{FF2B5EF4-FFF2-40B4-BE49-F238E27FC236}">
                      <a16:creationId xmlns:a16="http://schemas.microsoft.com/office/drawing/2014/main" id="{78792BF1-F30B-D58F-4185-2AEC41DA4FD6}"/>
                    </a:ext>
                  </a:extLst>
                </p:cNvPr>
                <p:cNvSpPr txBox="1">
                  <a:spLocks noRot="1" noChangeAspect="1" noMove="1" noResize="1" noEditPoints="1" noAdjustHandles="1" noChangeArrowheads="1" noChangeShapeType="1" noTextEdit="1"/>
                </p:cNvSpPr>
                <p:nvPr/>
              </p:nvSpPr>
              <p:spPr>
                <a:xfrm>
                  <a:off x="6144195" y="2326679"/>
                  <a:ext cx="1639832" cy="430887"/>
                </a:xfrm>
                <a:prstGeom prst="rect">
                  <a:avLst/>
                </a:prstGeom>
                <a:blipFill>
                  <a:blip r:embed="rId21"/>
                  <a:stretch>
                    <a:fillRect b="-21569"/>
                  </a:stretch>
                </a:blipFill>
              </p:spPr>
              <p:txBody>
                <a:bodyPr/>
                <a:lstStyle/>
                <a:p>
                  <a:r>
                    <a:rPr lang="en-GB">
                      <a:noFill/>
                    </a:rPr>
                    <a:t> </a:t>
                  </a:r>
                </a:p>
              </p:txBody>
            </p:sp>
          </mc:Fallback>
        </mc:AlternateContent>
      </p:grpSp>
    </p:spTree>
    <p:extLst>
      <p:ext uri="{BB962C8B-B14F-4D97-AF65-F5344CB8AC3E}">
        <p14:creationId xmlns:p14="http://schemas.microsoft.com/office/powerpoint/2010/main" val="254254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pener, tool, tea ball&#10;&#10;Description automatically generated">
            <a:extLst>
              <a:ext uri="{FF2B5EF4-FFF2-40B4-BE49-F238E27FC236}">
                <a16:creationId xmlns:a16="http://schemas.microsoft.com/office/drawing/2014/main" id="{6E496A98-B019-1718-4718-D3773528C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997" y="2405246"/>
            <a:ext cx="3844876" cy="2586138"/>
          </a:xfrm>
          <a:prstGeom prst="rect">
            <a:avLst/>
          </a:prstGeom>
        </p:spPr>
      </p:pic>
      <p:sp>
        <p:nvSpPr>
          <p:cNvPr id="11" name="TextBox 10">
            <a:extLst>
              <a:ext uri="{FF2B5EF4-FFF2-40B4-BE49-F238E27FC236}">
                <a16:creationId xmlns:a16="http://schemas.microsoft.com/office/drawing/2014/main" id="{56223E35-60C7-C26A-64FB-A4148D6705EF}"/>
              </a:ext>
            </a:extLst>
          </p:cNvPr>
          <p:cNvSpPr txBox="1"/>
          <p:nvPr/>
        </p:nvSpPr>
        <p:spPr>
          <a:xfrm>
            <a:off x="8062932" y="2897008"/>
            <a:ext cx="2374333" cy="430887"/>
          </a:xfrm>
          <a:prstGeom prst="rect">
            <a:avLst/>
          </a:prstGeom>
          <a:noFill/>
        </p:spPr>
        <p:txBody>
          <a:bodyPr wrap="square" rtlCol="0">
            <a:spAutoFit/>
          </a:bodyPr>
          <a:lstStyle/>
          <a:p>
            <a:pPr algn="ctr"/>
            <a:r>
              <a:rPr lang="en-GB" sz="2200" dirty="0"/>
              <a:t>Decrypt</a:t>
            </a:r>
          </a:p>
        </p:txBody>
      </p:sp>
      <p:grpSp>
        <p:nvGrpSpPr>
          <p:cNvPr id="17" name="Group 16">
            <a:extLst>
              <a:ext uri="{FF2B5EF4-FFF2-40B4-BE49-F238E27FC236}">
                <a16:creationId xmlns:a16="http://schemas.microsoft.com/office/drawing/2014/main" id="{861224B5-84AA-56CB-ABE3-1CE29E1442FF}"/>
              </a:ext>
            </a:extLst>
          </p:cNvPr>
          <p:cNvGrpSpPr/>
          <p:nvPr/>
        </p:nvGrpSpPr>
        <p:grpSpPr>
          <a:xfrm>
            <a:off x="9747144" y="2839885"/>
            <a:ext cx="828327" cy="800022"/>
            <a:chOff x="1696266" y="1981349"/>
            <a:chExt cx="1243477" cy="1107251"/>
          </a:xfrm>
        </p:grpSpPr>
        <p:pic>
          <p:nvPicPr>
            <p:cNvPr id="19" name="Picture 18" descr="Icon&#10;&#10;Description automatically generated">
              <a:extLst>
                <a:ext uri="{FF2B5EF4-FFF2-40B4-BE49-F238E27FC236}">
                  <a16:creationId xmlns:a16="http://schemas.microsoft.com/office/drawing/2014/main" id="{9446F37E-2E3D-7DDD-3E3B-933411759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0" name="Picture 19">
              <a:extLst>
                <a:ext uri="{FF2B5EF4-FFF2-40B4-BE49-F238E27FC236}">
                  <a16:creationId xmlns:a16="http://schemas.microsoft.com/office/drawing/2014/main" id="{37B66B71-79A6-EAD2-0DC4-4C03D9D8D05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89335D0-0293-2FB5-4894-D93F83F50314}"/>
                  </a:ext>
                </a:extLst>
              </p:cNvPr>
              <p:cNvSpPr txBox="1"/>
              <p:nvPr/>
            </p:nvSpPr>
            <p:spPr>
              <a:xfrm>
                <a:off x="9982104" y="3154329"/>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18" name="TextBox 17">
                <a:extLst>
                  <a:ext uri="{FF2B5EF4-FFF2-40B4-BE49-F238E27FC236}">
                    <a16:creationId xmlns:a16="http://schemas.microsoft.com/office/drawing/2014/main" id="{589335D0-0293-2FB5-4894-D93F83F50314}"/>
                  </a:ext>
                </a:extLst>
              </p:cNvPr>
              <p:cNvSpPr txBox="1">
                <a:spLocks noRot="1" noChangeAspect="1" noMove="1" noResize="1" noEditPoints="1" noAdjustHandles="1" noChangeArrowheads="1" noChangeShapeType="1" noTextEdit="1"/>
              </p:cNvSpPr>
              <p:nvPr/>
            </p:nvSpPr>
            <p:spPr>
              <a:xfrm>
                <a:off x="9982104" y="3154329"/>
                <a:ext cx="519988" cy="233102"/>
              </a:xfrm>
              <a:prstGeom prst="rect">
                <a:avLst/>
              </a:prstGeom>
              <a:blipFill>
                <a:blip r:embed="rId7"/>
                <a:stretch>
                  <a:fillRect b="-35897"/>
                </a:stretch>
              </a:blipFill>
            </p:spPr>
            <p:txBody>
              <a:bodyPr/>
              <a:lstStyle/>
              <a:p>
                <a:r>
                  <a:rPr lang="en-GB">
                    <a:noFill/>
                  </a:rPr>
                  <a:t> </a:t>
                </a:r>
              </a:p>
            </p:txBody>
          </p:sp>
        </mc:Fallback>
      </mc:AlternateContent>
      <p:grpSp>
        <p:nvGrpSpPr>
          <p:cNvPr id="62" name="Group 61">
            <a:extLst>
              <a:ext uri="{FF2B5EF4-FFF2-40B4-BE49-F238E27FC236}">
                <a16:creationId xmlns:a16="http://schemas.microsoft.com/office/drawing/2014/main" id="{5672DD37-5ECD-AC78-D596-89C1E2B1496E}"/>
              </a:ext>
            </a:extLst>
          </p:cNvPr>
          <p:cNvGrpSpPr/>
          <p:nvPr/>
        </p:nvGrpSpPr>
        <p:grpSpPr>
          <a:xfrm>
            <a:off x="1542129" y="2643478"/>
            <a:ext cx="3844876" cy="2586138"/>
            <a:chOff x="223607" y="1414669"/>
            <a:chExt cx="3844876" cy="2586138"/>
          </a:xfrm>
        </p:grpSpPr>
        <p:pic>
          <p:nvPicPr>
            <p:cNvPr id="63" name="Picture 62" descr="A picture containing opener, tool, tea ball&#10;&#10;Description automatically generated">
              <a:extLst>
                <a:ext uri="{FF2B5EF4-FFF2-40B4-BE49-F238E27FC236}">
                  <a16:creationId xmlns:a16="http://schemas.microsoft.com/office/drawing/2014/main" id="{B8971FFE-B054-8924-F31E-D1FA2D8DA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ED409439-B3AA-115C-518A-389CB66C4CE4}"/>
                    </a:ext>
                  </a:extLst>
                </p:cNvPr>
                <p:cNvSpPr txBox="1"/>
                <p:nvPr/>
              </p:nvSpPr>
              <p:spPr>
                <a:xfrm>
                  <a:off x="223607" y="2284537"/>
                  <a:ext cx="2374333" cy="461665"/>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r>
                        <a:rPr lang="de-DE" sz="2400" b="0" i="0" smtClean="0">
                          <a:solidFill>
                            <a:srgbClr val="358374"/>
                          </a:solidFill>
                          <a:latin typeface="Cambria Math" panose="02040503050406030204" pitchFamily="18" charset="0"/>
                        </a:rPr>
                        <m:t>: </m:t>
                      </m:r>
                    </m:oMath>
                  </a14:m>
                  <a:endParaRPr lang="en-GB" sz="2200" dirty="0"/>
                </a:p>
              </p:txBody>
            </p:sp>
          </mc:Choice>
          <mc:Fallback>
            <p:sp>
              <p:nvSpPr>
                <p:cNvPr id="65" name="TextBox 64">
                  <a:extLst>
                    <a:ext uri="{FF2B5EF4-FFF2-40B4-BE49-F238E27FC236}">
                      <a16:creationId xmlns:a16="http://schemas.microsoft.com/office/drawing/2014/main" id="{ED409439-B3AA-115C-518A-389CB66C4CE4}"/>
                    </a:ext>
                  </a:extLst>
                </p:cNvPr>
                <p:cNvSpPr txBox="1">
                  <a:spLocks noRot="1" noChangeAspect="1" noMove="1" noResize="1" noEditPoints="1" noAdjustHandles="1" noChangeArrowheads="1" noChangeShapeType="1" noTextEdit="1"/>
                </p:cNvSpPr>
                <p:nvPr/>
              </p:nvSpPr>
              <p:spPr>
                <a:xfrm>
                  <a:off x="223607" y="2284537"/>
                  <a:ext cx="2374333" cy="461665"/>
                </a:xfrm>
                <a:prstGeom prst="rect">
                  <a:avLst/>
                </a:prstGeom>
                <a:blipFill>
                  <a:blip r:embed="rId8"/>
                  <a:stretch>
                    <a:fillRect t="-2632" b="-2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F50C5777-3AEA-B1B8-C322-4E3E72E67C5E}"/>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p:sp>
              <p:nvSpPr>
                <p:cNvPr id="66" name="TextBox 65">
                  <a:extLst>
                    <a:ext uri="{FF2B5EF4-FFF2-40B4-BE49-F238E27FC236}">
                      <a16:creationId xmlns:a16="http://schemas.microsoft.com/office/drawing/2014/main" id="{F50C5777-3AEA-B1B8-C322-4E3E72E67C5E}"/>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9"/>
                  <a:stretch>
                    <a:fillRect t="-3947" b="-25000"/>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How we do key encapsulation: FO ‘light’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pic>
        <p:nvPicPr>
          <p:cNvPr id="3" name="Picture 2" descr="A close-up of a microscope&#10;&#10;Description automatically generated with medium confidence">
            <a:extLst>
              <a:ext uri="{FF2B5EF4-FFF2-40B4-BE49-F238E27FC236}">
                <a16:creationId xmlns:a16="http://schemas.microsoft.com/office/drawing/2014/main" id="{4E1C0997-709D-BBB0-768C-E5C2A7CF1C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4" name="Picture 3" descr="A picture containing text, weapon&#10;&#10;Description automatically generated">
            <a:extLst>
              <a:ext uri="{FF2B5EF4-FFF2-40B4-BE49-F238E27FC236}">
                <a16:creationId xmlns:a16="http://schemas.microsoft.com/office/drawing/2014/main" id="{95C69C4A-8EA6-8688-153E-E4214A3CA0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5" name="Straight Arrow Connector 4">
            <a:extLst>
              <a:ext uri="{FF2B5EF4-FFF2-40B4-BE49-F238E27FC236}">
                <a16:creationId xmlns:a16="http://schemas.microsoft.com/office/drawing/2014/main" id="{37AEF721-5D84-D31D-3D98-226D887C5571}"/>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73" name="Group 72">
            <a:extLst>
              <a:ext uri="{FF2B5EF4-FFF2-40B4-BE49-F238E27FC236}">
                <a16:creationId xmlns:a16="http://schemas.microsoft.com/office/drawing/2014/main" id="{97E30EEB-90EC-523F-EA19-1F9B5F72DC7A}"/>
              </a:ext>
            </a:extLst>
          </p:cNvPr>
          <p:cNvGrpSpPr/>
          <p:nvPr/>
        </p:nvGrpSpPr>
        <p:grpSpPr>
          <a:xfrm>
            <a:off x="3370988" y="3440549"/>
            <a:ext cx="828327" cy="800022"/>
            <a:chOff x="5220393" y="4325401"/>
            <a:chExt cx="1576894" cy="1267574"/>
          </a:xfrm>
        </p:grpSpPr>
        <p:grpSp>
          <p:nvGrpSpPr>
            <p:cNvPr id="74" name="Group 73">
              <a:extLst>
                <a:ext uri="{FF2B5EF4-FFF2-40B4-BE49-F238E27FC236}">
                  <a16:creationId xmlns:a16="http://schemas.microsoft.com/office/drawing/2014/main" id="{C8B34F26-475A-847D-D612-75CE753B7D5D}"/>
                </a:ext>
              </a:extLst>
            </p:cNvPr>
            <p:cNvGrpSpPr/>
            <p:nvPr/>
          </p:nvGrpSpPr>
          <p:grpSpPr>
            <a:xfrm>
              <a:off x="5220393" y="4325401"/>
              <a:ext cx="1576894" cy="1267574"/>
              <a:chOff x="1696266" y="1981349"/>
              <a:chExt cx="1243477" cy="1107251"/>
            </a:xfrm>
          </p:grpSpPr>
          <p:pic>
            <p:nvPicPr>
              <p:cNvPr id="76" name="Picture 75" descr="Icon&#10;&#10;Description automatically generated">
                <a:extLst>
                  <a:ext uri="{FF2B5EF4-FFF2-40B4-BE49-F238E27FC236}">
                    <a16:creationId xmlns:a16="http://schemas.microsoft.com/office/drawing/2014/main" id="{94E25C96-6AA9-DBF3-44CE-552CC9AEB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77" name="Picture 76">
                <a:extLst>
                  <a:ext uri="{FF2B5EF4-FFF2-40B4-BE49-F238E27FC236}">
                    <a16:creationId xmlns:a16="http://schemas.microsoft.com/office/drawing/2014/main" id="{741BE8B4-BA5D-79B9-F4C3-E43FDB9887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5CB79A74-6DB1-6626-0ED1-98E7C8273460}"/>
                    </a:ext>
                  </a:extLst>
                </p:cNvPr>
                <p:cNvSpPr txBox="1"/>
                <p:nvPr/>
              </p:nvSpPr>
              <p:spPr>
                <a:xfrm>
                  <a:off x="5667689" y="4823614"/>
                  <a:ext cx="9899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75" name="TextBox 74">
                  <a:extLst>
                    <a:ext uri="{FF2B5EF4-FFF2-40B4-BE49-F238E27FC236}">
                      <a16:creationId xmlns:a16="http://schemas.microsoft.com/office/drawing/2014/main" id="{5CB79A74-6DB1-6626-0ED1-98E7C8273460}"/>
                    </a:ext>
                  </a:extLst>
                </p:cNvPr>
                <p:cNvSpPr txBox="1">
                  <a:spLocks noRot="1" noChangeAspect="1" noMove="1" noResize="1" noEditPoints="1" noAdjustHandles="1" noChangeArrowheads="1" noChangeShapeType="1" noTextEdit="1"/>
                </p:cNvSpPr>
                <p:nvPr/>
              </p:nvSpPr>
              <p:spPr>
                <a:xfrm>
                  <a:off x="5667689" y="4823614"/>
                  <a:ext cx="989906" cy="369332"/>
                </a:xfrm>
                <a:prstGeom prst="rect">
                  <a:avLst/>
                </a:prstGeom>
                <a:blipFill>
                  <a:blip r:embed="rId12"/>
                  <a:stretch>
                    <a:fillRect b="-36842"/>
                  </a:stretch>
                </a:blipFill>
              </p:spPr>
              <p:txBody>
                <a:bodyPr/>
                <a:lstStyle/>
                <a:p>
                  <a:r>
                    <a:rPr lang="en-GB">
                      <a:noFill/>
                    </a:rPr>
                    <a:t> </a:t>
                  </a:r>
                </a:p>
              </p:txBody>
            </p:sp>
          </mc:Fallback>
        </mc:AlternateContent>
      </p:gr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FEDE5D7-7A3B-744D-C09D-6F96300D553E}"/>
                  </a:ext>
                </a:extLst>
              </p:cNvPr>
              <p:cNvSpPr txBox="1"/>
              <p:nvPr/>
            </p:nvSpPr>
            <p:spPr>
              <a:xfrm>
                <a:off x="8353822" y="3677368"/>
                <a:ext cx="3256563" cy="490840"/>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400" i="1">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r>
                      <a:rPr lang="de-DE" sz="2400" i="1">
                        <a:latin typeface="Cambria Math" panose="02040503050406030204" pitchFamily="18" charset="0"/>
                      </a:rPr>
                      <m:t>≔ </m:t>
                    </m:r>
                    <m:r>
                      <a:rPr lang="de-DE" sz="2400" i="1" dirty="0">
                        <a:latin typeface="Cambria Math" panose="02040503050406030204" pitchFamily="18" charset="0"/>
                      </a:rPr>
                      <m:t>???</m:t>
                    </m:r>
                  </m:oMath>
                </a14:m>
                <a:endParaRPr lang="en-GB" sz="2200" dirty="0"/>
              </a:p>
            </p:txBody>
          </p:sp>
        </mc:Choice>
        <mc:Fallback>
          <p:sp>
            <p:nvSpPr>
              <p:cNvPr id="21" name="TextBox 20">
                <a:extLst>
                  <a:ext uri="{FF2B5EF4-FFF2-40B4-BE49-F238E27FC236}">
                    <a16:creationId xmlns:a16="http://schemas.microsoft.com/office/drawing/2014/main" id="{AFEDE5D7-7A3B-744D-C09D-6F96300D553E}"/>
                  </a:ext>
                </a:extLst>
              </p:cNvPr>
              <p:cNvSpPr txBox="1">
                <a:spLocks noRot="1" noChangeAspect="1" noMove="1" noResize="1" noEditPoints="1" noAdjustHandles="1" noChangeArrowheads="1" noChangeShapeType="1" noTextEdit="1"/>
              </p:cNvSpPr>
              <p:nvPr/>
            </p:nvSpPr>
            <p:spPr>
              <a:xfrm>
                <a:off x="8353822" y="3677368"/>
                <a:ext cx="3256563" cy="490840"/>
              </a:xfrm>
              <a:prstGeom prst="rect">
                <a:avLst/>
              </a:prstGeom>
              <a:blipFill>
                <a:blip r:embed="rId13"/>
                <a:stretch>
                  <a:fillRect t="-2469" b="-18519"/>
                </a:stretch>
              </a:blipFill>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35D4A806-EC25-E437-A1F6-4A3265BA87C5}"/>
              </a:ext>
            </a:extLst>
          </p:cNvPr>
          <p:cNvGrpSpPr/>
          <p:nvPr/>
        </p:nvGrpSpPr>
        <p:grpSpPr>
          <a:xfrm>
            <a:off x="5687639" y="4431576"/>
            <a:ext cx="1576894" cy="1267574"/>
            <a:chOff x="5220393" y="4325401"/>
            <a:chExt cx="1576894" cy="1267574"/>
          </a:xfrm>
        </p:grpSpPr>
        <p:grpSp>
          <p:nvGrpSpPr>
            <p:cNvPr id="24" name="Group 23">
              <a:extLst>
                <a:ext uri="{FF2B5EF4-FFF2-40B4-BE49-F238E27FC236}">
                  <a16:creationId xmlns:a16="http://schemas.microsoft.com/office/drawing/2014/main" id="{1470426C-2A03-1242-AA2A-F27848353CC6}"/>
                </a:ext>
              </a:extLst>
            </p:cNvPr>
            <p:cNvGrpSpPr/>
            <p:nvPr/>
          </p:nvGrpSpPr>
          <p:grpSpPr>
            <a:xfrm>
              <a:off x="5220393" y="4325401"/>
              <a:ext cx="1576894" cy="1267574"/>
              <a:chOff x="1696266" y="1981349"/>
              <a:chExt cx="1243477" cy="1107251"/>
            </a:xfrm>
          </p:grpSpPr>
          <p:pic>
            <p:nvPicPr>
              <p:cNvPr id="27" name="Picture 26" descr="Icon&#10;&#10;Description automatically generated">
                <a:extLst>
                  <a:ext uri="{FF2B5EF4-FFF2-40B4-BE49-F238E27FC236}">
                    <a16:creationId xmlns:a16="http://schemas.microsoft.com/office/drawing/2014/main" id="{B89A118E-C4FB-1DEC-2E70-00BD17895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8" name="Picture 27">
                <a:extLst>
                  <a:ext uri="{FF2B5EF4-FFF2-40B4-BE49-F238E27FC236}">
                    <a16:creationId xmlns:a16="http://schemas.microsoft.com/office/drawing/2014/main" id="{B1F88BC6-CABC-AC63-A450-8D5B3E011790}"/>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CC68C8D-BF1B-28D2-99D5-7F1B4A1D06F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26" name="TextBox 25">
                  <a:extLst>
                    <a:ext uri="{FF2B5EF4-FFF2-40B4-BE49-F238E27FC236}">
                      <a16:creationId xmlns:a16="http://schemas.microsoft.com/office/drawing/2014/main" id="{1CC68C8D-BF1B-28D2-99D5-7F1B4A1D06F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4"/>
                  <a:stretch>
                    <a:fillRect/>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90480094-91D2-5149-B98F-D4AA51BB2D95}"/>
              </a:ext>
            </a:extLst>
          </p:cNvPr>
          <p:cNvGrpSpPr/>
          <p:nvPr/>
        </p:nvGrpSpPr>
        <p:grpSpPr>
          <a:xfrm>
            <a:off x="10221278" y="5435481"/>
            <a:ext cx="1753049" cy="799826"/>
            <a:chOff x="2974564" y="3271829"/>
            <a:chExt cx="1753049" cy="799826"/>
          </a:xfrm>
        </p:grpSpPr>
        <p:grpSp>
          <p:nvGrpSpPr>
            <p:cNvPr id="25" name="Group 24">
              <a:extLst>
                <a:ext uri="{FF2B5EF4-FFF2-40B4-BE49-F238E27FC236}">
                  <a16:creationId xmlns:a16="http://schemas.microsoft.com/office/drawing/2014/main" id="{AD75E678-2C55-65DE-B40B-FD86B99F8278}"/>
                </a:ext>
              </a:extLst>
            </p:cNvPr>
            <p:cNvGrpSpPr/>
            <p:nvPr/>
          </p:nvGrpSpPr>
          <p:grpSpPr>
            <a:xfrm>
              <a:off x="2974564" y="3271829"/>
              <a:ext cx="1753049" cy="799826"/>
              <a:chOff x="6486769" y="1766277"/>
              <a:chExt cx="4415693" cy="3018566"/>
            </a:xfrm>
            <a:solidFill>
              <a:schemeClr val="bg1"/>
            </a:solidFill>
          </p:grpSpPr>
          <p:sp>
            <p:nvSpPr>
              <p:cNvPr id="31" name="Rectangle 30">
                <a:extLst>
                  <a:ext uri="{FF2B5EF4-FFF2-40B4-BE49-F238E27FC236}">
                    <a16:creationId xmlns:a16="http://schemas.microsoft.com/office/drawing/2014/main" id="{7B75A690-900A-094E-92E9-AEEC36FD9006}"/>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32" name="TextBox 31">
                <a:extLst>
                  <a:ext uri="{FF2B5EF4-FFF2-40B4-BE49-F238E27FC236}">
                    <a16:creationId xmlns:a16="http://schemas.microsoft.com/office/drawing/2014/main" id="{2C1A0AA1-0F3F-8F90-FDC2-12D83B166D2F}"/>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29" name="Picture 28" descr="A picture containing circle, graphics, clipart, creativity&#10;&#10;Description automatically generated">
              <a:extLst>
                <a:ext uri="{FF2B5EF4-FFF2-40B4-BE49-F238E27FC236}">
                  <a16:creationId xmlns:a16="http://schemas.microsoft.com/office/drawing/2014/main" id="{CF8B3DA1-9101-7BE3-6F79-4632D2ACAE63}"/>
                </a:ext>
              </a:extLst>
            </p:cNvPr>
            <p:cNvPicPr>
              <a:picLocks noChangeAspect="1"/>
            </p:cNvPicPr>
            <p:nvPr/>
          </p:nvPicPr>
          <p:blipFill>
            <a:blip r:embed="rId15">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33" name="Group 32">
            <a:extLst>
              <a:ext uri="{FF2B5EF4-FFF2-40B4-BE49-F238E27FC236}">
                <a16:creationId xmlns:a16="http://schemas.microsoft.com/office/drawing/2014/main" id="{B691DAD2-2FD3-EC08-B013-362BFEE144F4}"/>
              </a:ext>
            </a:extLst>
          </p:cNvPr>
          <p:cNvGrpSpPr/>
          <p:nvPr/>
        </p:nvGrpSpPr>
        <p:grpSpPr>
          <a:xfrm>
            <a:off x="445530" y="5435481"/>
            <a:ext cx="1753049" cy="799826"/>
            <a:chOff x="610120" y="2835289"/>
            <a:chExt cx="1850446" cy="799826"/>
          </a:xfrm>
        </p:grpSpPr>
        <p:grpSp>
          <p:nvGrpSpPr>
            <p:cNvPr id="34" name="Group 33">
              <a:extLst>
                <a:ext uri="{FF2B5EF4-FFF2-40B4-BE49-F238E27FC236}">
                  <a16:creationId xmlns:a16="http://schemas.microsoft.com/office/drawing/2014/main" id="{427DB1AD-9A1A-4C30-DD77-DB529DA774B3}"/>
                </a:ext>
              </a:extLst>
            </p:cNvPr>
            <p:cNvGrpSpPr/>
            <p:nvPr/>
          </p:nvGrpSpPr>
          <p:grpSpPr>
            <a:xfrm>
              <a:off x="610120" y="2835289"/>
              <a:ext cx="1850446" cy="799826"/>
              <a:chOff x="6486769" y="1766277"/>
              <a:chExt cx="4415693" cy="3018566"/>
            </a:xfrm>
            <a:solidFill>
              <a:schemeClr val="bg1"/>
            </a:solidFill>
          </p:grpSpPr>
          <p:sp>
            <p:nvSpPr>
              <p:cNvPr id="36" name="Rectangle 35">
                <a:extLst>
                  <a:ext uri="{FF2B5EF4-FFF2-40B4-BE49-F238E27FC236}">
                    <a16:creationId xmlns:a16="http://schemas.microsoft.com/office/drawing/2014/main" id="{C0C90FDF-FD4D-BDC7-6371-6936D6510071}"/>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38" name="TextBox 37">
                <a:extLst>
                  <a:ext uri="{FF2B5EF4-FFF2-40B4-BE49-F238E27FC236}">
                    <a16:creationId xmlns:a16="http://schemas.microsoft.com/office/drawing/2014/main" id="{E7C16896-8088-388F-30EF-BEE94E5BBFF5}"/>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35" name="Picture 34">
              <a:extLst>
                <a:ext uri="{FF2B5EF4-FFF2-40B4-BE49-F238E27FC236}">
                  <a16:creationId xmlns:a16="http://schemas.microsoft.com/office/drawing/2014/main" id="{4BDAE2D3-657F-9245-ADB1-1055F1C7536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A9478BBB-FA85-FDA1-1470-B343694CCFD9}"/>
                  </a:ext>
                </a:extLst>
              </p:cNvPr>
              <p:cNvSpPr txBox="1"/>
              <p:nvPr/>
            </p:nvSpPr>
            <p:spPr>
              <a:xfrm>
                <a:off x="1233813" y="1628384"/>
                <a:ext cx="10046558" cy="98418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t>
                </a:r>
                <a:r>
                  <a:rPr lang="en-US" sz="2400" u="sng" dirty="0">
                    <a:solidFill>
                      <a:srgbClr val="358374"/>
                    </a:solidFill>
                  </a:rPr>
                  <a:t>a way to establish symmetric keys</a:t>
                </a:r>
                <a:r>
                  <a:rPr lang="en-US" sz="2400" dirty="0">
                    <a:solidFill>
                      <a:srgbClr val="358374"/>
                    </a:solidFill>
                  </a:rPr>
                  <a:t>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 securely.</a:t>
                </a:r>
              </a:p>
              <a:p>
                <a:pPr fontAlgn="auto">
                  <a:lnSpc>
                    <a:spcPct val="120000"/>
                  </a:lnSpc>
                  <a:spcAft>
                    <a:spcPts val="0"/>
                  </a:spcAft>
                </a:pPr>
                <a:r>
                  <a:rPr lang="en-US" sz="2400" dirty="0"/>
                  <a:t>You may use a public-key encryption scheme that is one-way secure.</a:t>
                </a:r>
              </a:p>
            </p:txBody>
          </p:sp>
        </mc:Choice>
        <mc:Fallback>
          <p:sp>
            <p:nvSpPr>
              <p:cNvPr id="58" name="TextBox 57">
                <a:extLst>
                  <a:ext uri="{FF2B5EF4-FFF2-40B4-BE49-F238E27FC236}">
                    <a16:creationId xmlns:a16="http://schemas.microsoft.com/office/drawing/2014/main" id="{A9478BBB-FA85-FDA1-1470-B343694CCFD9}"/>
                  </a:ext>
                </a:extLst>
              </p:cNvPr>
              <p:cNvSpPr txBox="1">
                <a:spLocks noRot="1" noChangeAspect="1" noMove="1" noResize="1" noEditPoints="1" noAdjustHandles="1" noChangeArrowheads="1" noChangeShapeType="1" noTextEdit="1"/>
              </p:cNvSpPr>
              <p:nvPr/>
            </p:nvSpPr>
            <p:spPr>
              <a:xfrm>
                <a:off x="1233813" y="1628384"/>
                <a:ext cx="10046558" cy="984180"/>
              </a:xfrm>
              <a:prstGeom prst="rect">
                <a:avLst/>
              </a:prstGeom>
              <a:blipFill>
                <a:blip r:embed="rId16"/>
                <a:stretch>
                  <a:fillRect l="-910" b="-129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EB9C2D90-FF3B-5E2B-6245-CAFCF8D2B13D}"/>
                  </a:ext>
                </a:extLst>
              </p:cNvPr>
              <p:cNvSpPr/>
              <p:nvPr/>
            </p:nvSpPr>
            <p:spPr>
              <a:xfrm>
                <a:off x="5302209" y="2863660"/>
                <a:ext cx="3046401" cy="1516968"/>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should Alice and Bob pick as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b="0" i="1">
                            <a:solidFill>
                              <a:srgbClr val="7030A0"/>
                            </a:solidFill>
                            <a:latin typeface="Cambria Math" panose="02040503050406030204" pitchFamily="18" charset="0"/>
                          </a:rPr>
                          <m:t>𝐾</m:t>
                        </m:r>
                      </m:e>
                      <m:sub>
                        <m:r>
                          <a:rPr lang="de-DE" sz="2400" b="0" i="1">
                            <a:solidFill>
                              <a:srgbClr val="7030A0"/>
                            </a:solidFill>
                            <a:latin typeface="Cambria Math" panose="02040503050406030204" pitchFamily="18" charset="0"/>
                          </a:rPr>
                          <m:t>𝑠𝑦𝑚</m:t>
                        </m:r>
                      </m:sub>
                    </m:sSub>
                  </m:oMath>
                </a14:m>
                <a:r>
                  <a:rPr lang="en-GB" sz="2400" b="1" dirty="0">
                    <a:solidFill>
                      <a:schemeClr val="tx1"/>
                    </a:solidFill>
                  </a:rPr>
                  <a:t>?</a:t>
                </a:r>
              </a:p>
              <a:p>
                <a:pPr algn="ctr"/>
                <a:r>
                  <a:rPr lang="en-GB" sz="2400" dirty="0">
                    <a:solidFill>
                      <a:schemeClr val="tx1"/>
                    </a:solidFill>
                  </a:rPr>
                  <a:t>Maybe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r>
                      <a:rPr lang="de-DE" sz="2400" b="0" i="1" smtClean="0">
                        <a:solidFill>
                          <a:schemeClr val="tx1"/>
                        </a:solidFill>
                        <a:latin typeface="Cambria Math" panose="02040503050406030204" pitchFamily="18" charset="0"/>
                      </a:rPr>
                      <m:t>≔</m:t>
                    </m:r>
                    <m:r>
                      <a:rPr lang="de-DE" sz="2400" i="1" smtClean="0">
                        <a:solidFill>
                          <a:srgbClr val="358374"/>
                        </a:solidFill>
                        <a:latin typeface="Cambria Math" panose="02040503050406030204" pitchFamily="18" charset="0"/>
                      </a:rPr>
                      <m:t>𝑚</m:t>
                    </m:r>
                  </m:oMath>
                </a14:m>
                <a:r>
                  <a:rPr lang="en-GB" sz="2400" dirty="0">
                    <a:solidFill>
                      <a:schemeClr val="tx1"/>
                    </a:solidFill>
                  </a:rPr>
                  <a:t>?</a:t>
                </a:r>
              </a:p>
            </p:txBody>
          </p:sp>
        </mc:Choice>
        <mc:Fallback>
          <p:sp>
            <p:nvSpPr>
              <p:cNvPr id="37" name="Rectangle 36">
                <a:extLst>
                  <a:ext uri="{FF2B5EF4-FFF2-40B4-BE49-F238E27FC236}">
                    <a16:creationId xmlns:a16="http://schemas.microsoft.com/office/drawing/2014/main" id="{EB9C2D90-FF3B-5E2B-6245-CAFCF8D2B13D}"/>
                  </a:ext>
                </a:extLst>
              </p:cNvPr>
              <p:cNvSpPr>
                <a:spLocks noRot="1" noChangeAspect="1" noMove="1" noResize="1" noEditPoints="1" noAdjustHandles="1" noChangeArrowheads="1" noChangeShapeType="1" noTextEdit="1"/>
              </p:cNvSpPr>
              <p:nvPr/>
            </p:nvSpPr>
            <p:spPr>
              <a:xfrm>
                <a:off x="5302209" y="2863660"/>
                <a:ext cx="3046401" cy="1516968"/>
              </a:xfrm>
              <a:prstGeom prst="rect">
                <a:avLst/>
              </a:prstGeom>
              <a:blipFill>
                <a:blip r:embed="rId17"/>
                <a:stretch>
                  <a:fillRect l="-2161" r="-3536"/>
                </a:stretch>
              </a:blipFill>
              <a:ln w="57150">
                <a:solidFill>
                  <a:srgbClr val="358374"/>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9F43DD3-9BB5-EFE8-3EAE-B94AE55CB903}"/>
                  </a:ext>
                </a:extLst>
              </p:cNvPr>
              <p:cNvSpPr txBox="1"/>
              <p:nvPr/>
            </p:nvSpPr>
            <p:spPr>
              <a:xfrm>
                <a:off x="1805078" y="4079695"/>
                <a:ext cx="3256563" cy="457561"/>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chemeClr val="tx1"/>
                        </a:solidFill>
                        <a:latin typeface="Cambria Math" panose="02040503050406030204" pitchFamily="18" charset="0"/>
                      </a:rPr>
                      <m:t>≔ </m:t>
                    </m:r>
                    <m:r>
                      <a:rPr lang="de-DE" sz="2200" i="1" dirty="0" smtClean="0">
                        <a:latin typeface="Cambria Math" panose="02040503050406030204" pitchFamily="18" charset="0"/>
                      </a:rPr>
                      <m:t>?</m:t>
                    </m:r>
                    <m:r>
                      <a:rPr lang="de-DE" sz="2200" b="0" i="1" dirty="0" smtClean="0">
                        <a:latin typeface="Cambria Math" panose="02040503050406030204" pitchFamily="18" charset="0"/>
                      </a:rPr>
                      <m:t>??</m:t>
                    </m:r>
                  </m:oMath>
                </a14:m>
                <a:endParaRPr lang="en-GB" sz="2200" dirty="0"/>
              </a:p>
            </p:txBody>
          </p:sp>
        </mc:Choice>
        <mc:Fallback>
          <p:sp>
            <p:nvSpPr>
              <p:cNvPr id="39" name="TextBox 38">
                <a:extLst>
                  <a:ext uri="{FF2B5EF4-FFF2-40B4-BE49-F238E27FC236}">
                    <a16:creationId xmlns:a16="http://schemas.microsoft.com/office/drawing/2014/main" id="{89F43DD3-9BB5-EFE8-3EAE-B94AE55CB903}"/>
                  </a:ext>
                </a:extLst>
              </p:cNvPr>
              <p:cNvSpPr txBox="1">
                <a:spLocks noRot="1" noChangeAspect="1" noMove="1" noResize="1" noEditPoints="1" noAdjustHandles="1" noChangeArrowheads="1" noChangeShapeType="1" noTextEdit="1"/>
              </p:cNvSpPr>
              <p:nvPr/>
            </p:nvSpPr>
            <p:spPr>
              <a:xfrm>
                <a:off x="1805078" y="4079695"/>
                <a:ext cx="3256563" cy="457561"/>
              </a:xfrm>
              <a:prstGeom prst="rect">
                <a:avLst/>
              </a:prstGeom>
              <a:blipFill>
                <a:blip r:embed="rId18"/>
                <a:stretch>
                  <a:fillRect t="-8000" b="-22667"/>
                </a:stretch>
              </a:blipFill>
            </p:spPr>
            <p:txBody>
              <a:bodyPr/>
              <a:lstStyle/>
              <a:p>
                <a:r>
                  <a:rPr lang="en-GB">
                    <a:noFill/>
                  </a:rPr>
                  <a:t> </a:t>
                </a:r>
              </a:p>
            </p:txBody>
          </p:sp>
        </mc:Fallback>
      </mc:AlternateContent>
    </p:spTree>
    <p:extLst>
      <p:ext uri="{BB962C8B-B14F-4D97-AF65-F5344CB8AC3E}">
        <p14:creationId xmlns:p14="http://schemas.microsoft.com/office/powerpoint/2010/main" val="361904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pener, tool, tea ball&#10;&#10;Description automatically generated">
            <a:extLst>
              <a:ext uri="{FF2B5EF4-FFF2-40B4-BE49-F238E27FC236}">
                <a16:creationId xmlns:a16="http://schemas.microsoft.com/office/drawing/2014/main" id="{6E496A98-B019-1718-4718-D3773528C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997" y="2405246"/>
            <a:ext cx="3844876" cy="2586138"/>
          </a:xfrm>
          <a:prstGeom prst="rect">
            <a:avLst/>
          </a:prstGeom>
        </p:spPr>
      </p:pic>
      <p:sp>
        <p:nvSpPr>
          <p:cNvPr id="11" name="TextBox 10">
            <a:extLst>
              <a:ext uri="{FF2B5EF4-FFF2-40B4-BE49-F238E27FC236}">
                <a16:creationId xmlns:a16="http://schemas.microsoft.com/office/drawing/2014/main" id="{56223E35-60C7-C26A-64FB-A4148D6705EF}"/>
              </a:ext>
            </a:extLst>
          </p:cNvPr>
          <p:cNvSpPr txBox="1"/>
          <p:nvPr/>
        </p:nvSpPr>
        <p:spPr>
          <a:xfrm>
            <a:off x="8062932" y="2897008"/>
            <a:ext cx="2374333" cy="430887"/>
          </a:xfrm>
          <a:prstGeom prst="rect">
            <a:avLst/>
          </a:prstGeom>
          <a:noFill/>
        </p:spPr>
        <p:txBody>
          <a:bodyPr wrap="square" rtlCol="0">
            <a:spAutoFit/>
          </a:bodyPr>
          <a:lstStyle/>
          <a:p>
            <a:pPr algn="ctr"/>
            <a:r>
              <a:rPr lang="en-GB" sz="2200" dirty="0"/>
              <a:t>Decrypt</a:t>
            </a:r>
          </a:p>
        </p:txBody>
      </p:sp>
      <p:grpSp>
        <p:nvGrpSpPr>
          <p:cNvPr id="17" name="Group 16">
            <a:extLst>
              <a:ext uri="{FF2B5EF4-FFF2-40B4-BE49-F238E27FC236}">
                <a16:creationId xmlns:a16="http://schemas.microsoft.com/office/drawing/2014/main" id="{861224B5-84AA-56CB-ABE3-1CE29E1442FF}"/>
              </a:ext>
            </a:extLst>
          </p:cNvPr>
          <p:cNvGrpSpPr/>
          <p:nvPr/>
        </p:nvGrpSpPr>
        <p:grpSpPr>
          <a:xfrm>
            <a:off x="9747144" y="2839885"/>
            <a:ext cx="828327" cy="800022"/>
            <a:chOff x="1696266" y="1981349"/>
            <a:chExt cx="1243477" cy="1107251"/>
          </a:xfrm>
        </p:grpSpPr>
        <p:pic>
          <p:nvPicPr>
            <p:cNvPr id="19" name="Picture 18" descr="Icon&#10;&#10;Description automatically generated">
              <a:extLst>
                <a:ext uri="{FF2B5EF4-FFF2-40B4-BE49-F238E27FC236}">
                  <a16:creationId xmlns:a16="http://schemas.microsoft.com/office/drawing/2014/main" id="{9446F37E-2E3D-7DDD-3E3B-933411759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0" name="Picture 19">
              <a:extLst>
                <a:ext uri="{FF2B5EF4-FFF2-40B4-BE49-F238E27FC236}">
                  <a16:creationId xmlns:a16="http://schemas.microsoft.com/office/drawing/2014/main" id="{37B66B71-79A6-EAD2-0DC4-4C03D9D8D05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89335D0-0293-2FB5-4894-D93F83F50314}"/>
                  </a:ext>
                </a:extLst>
              </p:cNvPr>
              <p:cNvSpPr txBox="1"/>
              <p:nvPr/>
            </p:nvSpPr>
            <p:spPr>
              <a:xfrm>
                <a:off x="9982104" y="3154329"/>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18" name="TextBox 17">
                <a:extLst>
                  <a:ext uri="{FF2B5EF4-FFF2-40B4-BE49-F238E27FC236}">
                    <a16:creationId xmlns:a16="http://schemas.microsoft.com/office/drawing/2014/main" id="{589335D0-0293-2FB5-4894-D93F83F50314}"/>
                  </a:ext>
                </a:extLst>
              </p:cNvPr>
              <p:cNvSpPr txBox="1">
                <a:spLocks noRot="1" noChangeAspect="1" noMove="1" noResize="1" noEditPoints="1" noAdjustHandles="1" noChangeArrowheads="1" noChangeShapeType="1" noTextEdit="1"/>
              </p:cNvSpPr>
              <p:nvPr/>
            </p:nvSpPr>
            <p:spPr>
              <a:xfrm>
                <a:off x="9982104" y="3154329"/>
                <a:ext cx="519988" cy="233102"/>
              </a:xfrm>
              <a:prstGeom prst="rect">
                <a:avLst/>
              </a:prstGeom>
              <a:blipFill>
                <a:blip r:embed="rId7"/>
                <a:stretch>
                  <a:fillRect b="-35897"/>
                </a:stretch>
              </a:blipFill>
            </p:spPr>
            <p:txBody>
              <a:bodyPr/>
              <a:lstStyle/>
              <a:p>
                <a:r>
                  <a:rPr lang="en-GB">
                    <a:noFill/>
                  </a:rPr>
                  <a:t> </a:t>
                </a:r>
              </a:p>
            </p:txBody>
          </p:sp>
        </mc:Fallback>
      </mc:AlternateContent>
      <p:grpSp>
        <p:nvGrpSpPr>
          <p:cNvPr id="62" name="Group 61">
            <a:extLst>
              <a:ext uri="{FF2B5EF4-FFF2-40B4-BE49-F238E27FC236}">
                <a16:creationId xmlns:a16="http://schemas.microsoft.com/office/drawing/2014/main" id="{5672DD37-5ECD-AC78-D596-89C1E2B1496E}"/>
              </a:ext>
            </a:extLst>
          </p:cNvPr>
          <p:cNvGrpSpPr/>
          <p:nvPr/>
        </p:nvGrpSpPr>
        <p:grpSpPr>
          <a:xfrm>
            <a:off x="1542129" y="2643478"/>
            <a:ext cx="3844876" cy="2586138"/>
            <a:chOff x="223607" y="1414669"/>
            <a:chExt cx="3844876" cy="2586138"/>
          </a:xfrm>
        </p:grpSpPr>
        <p:pic>
          <p:nvPicPr>
            <p:cNvPr id="63" name="Picture 62" descr="A picture containing opener, tool, tea ball&#10;&#10;Description automatically generated">
              <a:extLst>
                <a:ext uri="{FF2B5EF4-FFF2-40B4-BE49-F238E27FC236}">
                  <a16:creationId xmlns:a16="http://schemas.microsoft.com/office/drawing/2014/main" id="{B8971FFE-B054-8924-F31E-D1FA2D8DA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ED409439-B3AA-115C-518A-389CB66C4CE4}"/>
                    </a:ext>
                  </a:extLst>
                </p:cNvPr>
                <p:cNvSpPr txBox="1"/>
                <p:nvPr/>
              </p:nvSpPr>
              <p:spPr>
                <a:xfrm>
                  <a:off x="223607" y="2284537"/>
                  <a:ext cx="2374333" cy="461665"/>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r>
                        <a:rPr lang="de-DE" sz="2400" b="0" i="0" smtClean="0">
                          <a:solidFill>
                            <a:srgbClr val="358374"/>
                          </a:solidFill>
                          <a:latin typeface="Cambria Math" panose="02040503050406030204" pitchFamily="18" charset="0"/>
                        </a:rPr>
                        <m:t>: </m:t>
                      </m:r>
                    </m:oMath>
                  </a14:m>
                  <a:endParaRPr lang="en-GB" sz="2200" dirty="0"/>
                </a:p>
              </p:txBody>
            </p:sp>
          </mc:Choice>
          <mc:Fallback>
            <p:sp>
              <p:nvSpPr>
                <p:cNvPr id="65" name="TextBox 64">
                  <a:extLst>
                    <a:ext uri="{FF2B5EF4-FFF2-40B4-BE49-F238E27FC236}">
                      <a16:creationId xmlns:a16="http://schemas.microsoft.com/office/drawing/2014/main" id="{ED409439-B3AA-115C-518A-389CB66C4CE4}"/>
                    </a:ext>
                  </a:extLst>
                </p:cNvPr>
                <p:cNvSpPr txBox="1">
                  <a:spLocks noRot="1" noChangeAspect="1" noMove="1" noResize="1" noEditPoints="1" noAdjustHandles="1" noChangeArrowheads="1" noChangeShapeType="1" noTextEdit="1"/>
                </p:cNvSpPr>
                <p:nvPr/>
              </p:nvSpPr>
              <p:spPr>
                <a:xfrm>
                  <a:off x="223607" y="2284537"/>
                  <a:ext cx="2374333" cy="461665"/>
                </a:xfrm>
                <a:prstGeom prst="rect">
                  <a:avLst/>
                </a:prstGeom>
                <a:blipFill>
                  <a:blip r:embed="rId8"/>
                  <a:stretch>
                    <a:fillRect t="-2632" b="-2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F50C5777-3AEA-B1B8-C322-4E3E72E67C5E}"/>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p:sp>
              <p:nvSpPr>
                <p:cNvPr id="66" name="TextBox 65">
                  <a:extLst>
                    <a:ext uri="{FF2B5EF4-FFF2-40B4-BE49-F238E27FC236}">
                      <a16:creationId xmlns:a16="http://schemas.microsoft.com/office/drawing/2014/main" id="{F50C5777-3AEA-B1B8-C322-4E3E72E67C5E}"/>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9"/>
                  <a:stretch>
                    <a:fillRect t="-3947" b="-25000"/>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How we do key encapsulation: FO ‘light’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pic>
        <p:nvPicPr>
          <p:cNvPr id="3" name="Picture 2" descr="A close-up of a microscope&#10;&#10;Description automatically generated with medium confidence">
            <a:extLst>
              <a:ext uri="{FF2B5EF4-FFF2-40B4-BE49-F238E27FC236}">
                <a16:creationId xmlns:a16="http://schemas.microsoft.com/office/drawing/2014/main" id="{4E1C0997-709D-BBB0-768C-E5C2A7CF1C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4" name="Picture 3" descr="A picture containing text, weapon&#10;&#10;Description automatically generated">
            <a:extLst>
              <a:ext uri="{FF2B5EF4-FFF2-40B4-BE49-F238E27FC236}">
                <a16:creationId xmlns:a16="http://schemas.microsoft.com/office/drawing/2014/main" id="{95C69C4A-8EA6-8688-153E-E4214A3CA0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5" name="Straight Arrow Connector 4">
            <a:extLst>
              <a:ext uri="{FF2B5EF4-FFF2-40B4-BE49-F238E27FC236}">
                <a16:creationId xmlns:a16="http://schemas.microsoft.com/office/drawing/2014/main" id="{37AEF721-5D84-D31D-3D98-226D887C5571}"/>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p:grpSp>
        <p:nvGrpSpPr>
          <p:cNvPr id="73" name="Group 72">
            <a:extLst>
              <a:ext uri="{FF2B5EF4-FFF2-40B4-BE49-F238E27FC236}">
                <a16:creationId xmlns:a16="http://schemas.microsoft.com/office/drawing/2014/main" id="{97E30EEB-90EC-523F-EA19-1F9B5F72DC7A}"/>
              </a:ext>
            </a:extLst>
          </p:cNvPr>
          <p:cNvGrpSpPr/>
          <p:nvPr/>
        </p:nvGrpSpPr>
        <p:grpSpPr>
          <a:xfrm>
            <a:off x="3370988" y="3440549"/>
            <a:ext cx="828327" cy="800022"/>
            <a:chOff x="5220393" y="4325401"/>
            <a:chExt cx="1576894" cy="1267574"/>
          </a:xfrm>
        </p:grpSpPr>
        <p:grpSp>
          <p:nvGrpSpPr>
            <p:cNvPr id="74" name="Group 73">
              <a:extLst>
                <a:ext uri="{FF2B5EF4-FFF2-40B4-BE49-F238E27FC236}">
                  <a16:creationId xmlns:a16="http://schemas.microsoft.com/office/drawing/2014/main" id="{C8B34F26-475A-847D-D612-75CE753B7D5D}"/>
                </a:ext>
              </a:extLst>
            </p:cNvPr>
            <p:cNvGrpSpPr/>
            <p:nvPr/>
          </p:nvGrpSpPr>
          <p:grpSpPr>
            <a:xfrm>
              <a:off x="5220393" y="4325401"/>
              <a:ext cx="1576894" cy="1267574"/>
              <a:chOff x="1696266" y="1981349"/>
              <a:chExt cx="1243477" cy="1107251"/>
            </a:xfrm>
          </p:grpSpPr>
          <p:pic>
            <p:nvPicPr>
              <p:cNvPr id="76" name="Picture 75" descr="Icon&#10;&#10;Description automatically generated">
                <a:extLst>
                  <a:ext uri="{FF2B5EF4-FFF2-40B4-BE49-F238E27FC236}">
                    <a16:creationId xmlns:a16="http://schemas.microsoft.com/office/drawing/2014/main" id="{94E25C96-6AA9-DBF3-44CE-552CC9AEB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77" name="Picture 76">
                <a:extLst>
                  <a:ext uri="{FF2B5EF4-FFF2-40B4-BE49-F238E27FC236}">
                    <a16:creationId xmlns:a16="http://schemas.microsoft.com/office/drawing/2014/main" id="{741BE8B4-BA5D-79B9-F4C3-E43FDB9887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5CB79A74-6DB1-6626-0ED1-98E7C8273460}"/>
                    </a:ext>
                  </a:extLst>
                </p:cNvPr>
                <p:cNvSpPr txBox="1"/>
                <p:nvPr/>
              </p:nvSpPr>
              <p:spPr>
                <a:xfrm>
                  <a:off x="5667689" y="4823614"/>
                  <a:ext cx="9899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75" name="TextBox 74">
                  <a:extLst>
                    <a:ext uri="{FF2B5EF4-FFF2-40B4-BE49-F238E27FC236}">
                      <a16:creationId xmlns:a16="http://schemas.microsoft.com/office/drawing/2014/main" id="{5CB79A74-6DB1-6626-0ED1-98E7C8273460}"/>
                    </a:ext>
                  </a:extLst>
                </p:cNvPr>
                <p:cNvSpPr txBox="1">
                  <a:spLocks noRot="1" noChangeAspect="1" noMove="1" noResize="1" noEditPoints="1" noAdjustHandles="1" noChangeArrowheads="1" noChangeShapeType="1" noTextEdit="1"/>
                </p:cNvSpPr>
                <p:nvPr/>
              </p:nvSpPr>
              <p:spPr>
                <a:xfrm>
                  <a:off x="5667689" y="4823614"/>
                  <a:ext cx="989906" cy="369332"/>
                </a:xfrm>
                <a:prstGeom prst="rect">
                  <a:avLst/>
                </a:prstGeom>
                <a:blipFill>
                  <a:blip r:embed="rId12"/>
                  <a:stretch>
                    <a:fillRect b="-36842"/>
                  </a:stretch>
                </a:blipFill>
              </p:spPr>
              <p:txBody>
                <a:bodyPr/>
                <a:lstStyle/>
                <a:p>
                  <a:r>
                    <a:rPr lang="en-GB">
                      <a:noFill/>
                    </a:rPr>
                    <a:t> </a:t>
                  </a:r>
                </a:p>
              </p:txBody>
            </p:sp>
          </mc:Fallback>
        </mc:AlternateContent>
      </p:gr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782B172-5D5A-7381-EAE5-C8E1B8F7C13E}"/>
                  </a:ext>
                </a:extLst>
              </p:cNvPr>
              <p:cNvSpPr txBox="1"/>
              <p:nvPr/>
            </p:nvSpPr>
            <p:spPr>
              <a:xfrm>
                <a:off x="1805078" y="4079695"/>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p:sp>
            <p:nvSpPr>
              <p:cNvPr id="6" name="TextBox 5">
                <a:extLst>
                  <a:ext uri="{FF2B5EF4-FFF2-40B4-BE49-F238E27FC236}">
                    <a16:creationId xmlns:a16="http://schemas.microsoft.com/office/drawing/2014/main" id="{2782B172-5D5A-7381-EAE5-C8E1B8F7C13E}"/>
                  </a:ext>
                </a:extLst>
              </p:cNvPr>
              <p:cNvSpPr txBox="1">
                <a:spLocks noRot="1" noChangeAspect="1" noMove="1" noResize="1" noEditPoints="1" noAdjustHandles="1" noChangeArrowheads="1" noChangeShapeType="1" noTextEdit="1"/>
              </p:cNvSpPr>
              <p:nvPr/>
            </p:nvSpPr>
            <p:spPr>
              <a:xfrm>
                <a:off x="1805078" y="4079695"/>
                <a:ext cx="3256563" cy="430887"/>
              </a:xfrm>
              <a:prstGeom prst="rect">
                <a:avLst/>
              </a:prstGeom>
              <a:blipFill>
                <a:blip r:embed="rId13"/>
                <a:stretch>
                  <a:fillRect t="-12676" b="-2535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FEDE5D7-7A3B-744D-C09D-6F96300D553E}"/>
                  </a:ext>
                </a:extLst>
              </p:cNvPr>
              <p:cNvSpPr txBox="1"/>
              <p:nvPr/>
            </p:nvSpPr>
            <p:spPr>
              <a:xfrm>
                <a:off x="8353822" y="3677368"/>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p:sp>
            <p:nvSpPr>
              <p:cNvPr id="21" name="TextBox 20">
                <a:extLst>
                  <a:ext uri="{FF2B5EF4-FFF2-40B4-BE49-F238E27FC236}">
                    <a16:creationId xmlns:a16="http://schemas.microsoft.com/office/drawing/2014/main" id="{AFEDE5D7-7A3B-744D-C09D-6F96300D553E}"/>
                  </a:ext>
                </a:extLst>
              </p:cNvPr>
              <p:cNvSpPr txBox="1">
                <a:spLocks noRot="1" noChangeAspect="1" noMove="1" noResize="1" noEditPoints="1" noAdjustHandles="1" noChangeArrowheads="1" noChangeShapeType="1" noTextEdit="1"/>
              </p:cNvSpPr>
              <p:nvPr/>
            </p:nvSpPr>
            <p:spPr>
              <a:xfrm>
                <a:off x="8353822" y="3677368"/>
                <a:ext cx="3256563" cy="430887"/>
              </a:xfrm>
              <a:prstGeom prst="rect">
                <a:avLst/>
              </a:prstGeom>
              <a:blipFill>
                <a:blip r:embed="rId14"/>
                <a:stretch>
                  <a:fillRect t="-12676" b="-25352"/>
                </a:stretch>
              </a:blipFill>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35D4A806-EC25-E437-A1F6-4A3265BA87C5}"/>
              </a:ext>
            </a:extLst>
          </p:cNvPr>
          <p:cNvGrpSpPr/>
          <p:nvPr/>
        </p:nvGrpSpPr>
        <p:grpSpPr>
          <a:xfrm>
            <a:off x="5687639" y="4431576"/>
            <a:ext cx="1576894" cy="1267574"/>
            <a:chOff x="5220393" y="4325401"/>
            <a:chExt cx="1576894" cy="1267574"/>
          </a:xfrm>
        </p:grpSpPr>
        <p:grpSp>
          <p:nvGrpSpPr>
            <p:cNvPr id="24" name="Group 23">
              <a:extLst>
                <a:ext uri="{FF2B5EF4-FFF2-40B4-BE49-F238E27FC236}">
                  <a16:creationId xmlns:a16="http://schemas.microsoft.com/office/drawing/2014/main" id="{1470426C-2A03-1242-AA2A-F27848353CC6}"/>
                </a:ext>
              </a:extLst>
            </p:cNvPr>
            <p:cNvGrpSpPr/>
            <p:nvPr/>
          </p:nvGrpSpPr>
          <p:grpSpPr>
            <a:xfrm>
              <a:off x="5220393" y="4325401"/>
              <a:ext cx="1576894" cy="1267574"/>
              <a:chOff x="1696266" y="1981349"/>
              <a:chExt cx="1243477" cy="1107251"/>
            </a:xfrm>
          </p:grpSpPr>
          <p:pic>
            <p:nvPicPr>
              <p:cNvPr id="27" name="Picture 26" descr="Icon&#10;&#10;Description automatically generated">
                <a:extLst>
                  <a:ext uri="{FF2B5EF4-FFF2-40B4-BE49-F238E27FC236}">
                    <a16:creationId xmlns:a16="http://schemas.microsoft.com/office/drawing/2014/main" id="{B89A118E-C4FB-1DEC-2E70-00BD17895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28" name="Picture 27">
                <a:extLst>
                  <a:ext uri="{FF2B5EF4-FFF2-40B4-BE49-F238E27FC236}">
                    <a16:creationId xmlns:a16="http://schemas.microsoft.com/office/drawing/2014/main" id="{B1F88BC6-CABC-AC63-A450-8D5B3E011790}"/>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CC68C8D-BF1B-28D2-99D5-7F1B4A1D06F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26" name="TextBox 25">
                  <a:extLst>
                    <a:ext uri="{FF2B5EF4-FFF2-40B4-BE49-F238E27FC236}">
                      <a16:creationId xmlns:a16="http://schemas.microsoft.com/office/drawing/2014/main" id="{1CC68C8D-BF1B-28D2-99D5-7F1B4A1D06F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5"/>
                  <a:stretch>
                    <a:fillRect/>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90480094-91D2-5149-B98F-D4AA51BB2D95}"/>
              </a:ext>
            </a:extLst>
          </p:cNvPr>
          <p:cNvGrpSpPr/>
          <p:nvPr/>
        </p:nvGrpSpPr>
        <p:grpSpPr>
          <a:xfrm>
            <a:off x="10221278" y="5435481"/>
            <a:ext cx="1753049" cy="799826"/>
            <a:chOff x="2974564" y="3271829"/>
            <a:chExt cx="1753049" cy="799826"/>
          </a:xfrm>
        </p:grpSpPr>
        <p:grpSp>
          <p:nvGrpSpPr>
            <p:cNvPr id="25" name="Group 24">
              <a:extLst>
                <a:ext uri="{FF2B5EF4-FFF2-40B4-BE49-F238E27FC236}">
                  <a16:creationId xmlns:a16="http://schemas.microsoft.com/office/drawing/2014/main" id="{AD75E678-2C55-65DE-B40B-FD86B99F8278}"/>
                </a:ext>
              </a:extLst>
            </p:cNvPr>
            <p:cNvGrpSpPr/>
            <p:nvPr/>
          </p:nvGrpSpPr>
          <p:grpSpPr>
            <a:xfrm>
              <a:off x="2974564" y="3271829"/>
              <a:ext cx="1753049" cy="799826"/>
              <a:chOff x="6486769" y="1766277"/>
              <a:chExt cx="4415693" cy="3018566"/>
            </a:xfrm>
            <a:solidFill>
              <a:schemeClr val="bg1"/>
            </a:solidFill>
          </p:grpSpPr>
          <p:sp>
            <p:nvSpPr>
              <p:cNvPr id="31" name="Rectangle 30">
                <a:extLst>
                  <a:ext uri="{FF2B5EF4-FFF2-40B4-BE49-F238E27FC236}">
                    <a16:creationId xmlns:a16="http://schemas.microsoft.com/office/drawing/2014/main" id="{7B75A690-900A-094E-92E9-AEEC36FD9006}"/>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32" name="TextBox 31">
                <a:extLst>
                  <a:ext uri="{FF2B5EF4-FFF2-40B4-BE49-F238E27FC236}">
                    <a16:creationId xmlns:a16="http://schemas.microsoft.com/office/drawing/2014/main" id="{2C1A0AA1-0F3F-8F90-FDC2-12D83B166D2F}"/>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29" name="Picture 28" descr="A picture containing circle, graphics, clipart, creativity&#10;&#10;Description automatically generated">
              <a:extLst>
                <a:ext uri="{FF2B5EF4-FFF2-40B4-BE49-F238E27FC236}">
                  <a16:creationId xmlns:a16="http://schemas.microsoft.com/office/drawing/2014/main" id="{CF8B3DA1-9101-7BE3-6F79-4632D2ACAE63}"/>
                </a:ext>
              </a:extLst>
            </p:cNvPr>
            <p:cNvPicPr>
              <a:picLocks noChangeAspect="1"/>
            </p:cNvPicPr>
            <p:nvPr/>
          </p:nvPicPr>
          <p:blipFill>
            <a:blip r:embed="rId16">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33" name="Group 32">
            <a:extLst>
              <a:ext uri="{FF2B5EF4-FFF2-40B4-BE49-F238E27FC236}">
                <a16:creationId xmlns:a16="http://schemas.microsoft.com/office/drawing/2014/main" id="{B691DAD2-2FD3-EC08-B013-362BFEE144F4}"/>
              </a:ext>
            </a:extLst>
          </p:cNvPr>
          <p:cNvGrpSpPr/>
          <p:nvPr/>
        </p:nvGrpSpPr>
        <p:grpSpPr>
          <a:xfrm>
            <a:off x="445530" y="5435481"/>
            <a:ext cx="1753049" cy="799826"/>
            <a:chOff x="610120" y="2835289"/>
            <a:chExt cx="1850446" cy="799826"/>
          </a:xfrm>
        </p:grpSpPr>
        <p:grpSp>
          <p:nvGrpSpPr>
            <p:cNvPr id="34" name="Group 33">
              <a:extLst>
                <a:ext uri="{FF2B5EF4-FFF2-40B4-BE49-F238E27FC236}">
                  <a16:creationId xmlns:a16="http://schemas.microsoft.com/office/drawing/2014/main" id="{427DB1AD-9A1A-4C30-DD77-DB529DA774B3}"/>
                </a:ext>
              </a:extLst>
            </p:cNvPr>
            <p:cNvGrpSpPr/>
            <p:nvPr/>
          </p:nvGrpSpPr>
          <p:grpSpPr>
            <a:xfrm>
              <a:off x="610120" y="2835289"/>
              <a:ext cx="1850446" cy="799826"/>
              <a:chOff x="6486769" y="1766277"/>
              <a:chExt cx="4415693" cy="3018566"/>
            </a:xfrm>
            <a:solidFill>
              <a:schemeClr val="bg1"/>
            </a:solidFill>
          </p:grpSpPr>
          <p:sp>
            <p:nvSpPr>
              <p:cNvPr id="36" name="Rectangle 35">
                <a:extLst>
                  <a:ext uri="{FF2B5EF4-FFF2-40B4-BE49-F238E27FC236}">
                    <a16:creationId xmlns:a16="http://schemas.microsoft.com/office/drawing/2014/main" id="{C0C90FDF-FD4D-BDC7-6371-6936D6510071}"/>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38" name="TextBox 37">
                <a:extLst>
                  <a:ext uri="{FF2B5EF4-FFF2-40B4-BE49-F238E27FC236}">
                    <a16:creationId xmlns:a16="http://schemas.microsoft.com/office/drawing/2014/main" id="{E7C16896-8088-388F-30EF-BEE94E5BBFF5}"/>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35" name="Picture 34">
              <a:extLst>
                <a:ext uri="{FF2B5EF4-FFF2-40B4-BE49-F238E27FC236}">
                  <a16:creationId xmlns:a16="http://schemas.microsoft.com/office/drawing/2014/main" id="{4BDAE2D3-657F-9245-ADB1-1055F1C7536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A9478BBB-FA85-FDA1-1470-B343694CCFD9}"/>
                  </a:ext>
                </a:extLst>
              </p:cNvPr>
              <p:cNvSpPr txBox="1"/>
              <p:nvPr/>
            </p:nvSpPr>
            <p:spPr>
              <a:xfrm>
                <a:off x="1233813" y="1628384"/>
                <a:ext cx="10046558" cy="98418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t>
                </a:r>
                <a:r>
                  <a:rPr lang="en-US" sz="2400" u="sng" dirty="0">
                    <a:solidFill>
                      <a:srgbClr val="358374"/>
                    </a:solidFill>
                  </a:rPr>
                  <a:t>a way to establish symmetric keys</a:t>
                </a:r>
                <a:r>
                  <a:rPr lang="en-US" sz="2400" dirty="0">
                    <a:solidFill>
                      <a:srgbClr val="358374"/>
                    </a:solidFill>
                  </a:rPr>
                  <a:t>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 securely.</a:t>
                </a:r>
              </a:p>
              <a:p>
                <a:pPr fontAlgn="auto">
                  <a:lnSpc>
                    <a:spcPct val="120000"/>
                  </a:lnSpc>
                  <a:spcAft>
                    <a:spcPts val="0"/>
                  </a:spcAft>
                </a:pPr>
                <a:r>
                  <a:rPr lang="en-US" sz="2400" dirty="0"/>
                  <a:t>You may use a public-key encryption scheme that is one-way secure.</a:t>
                </a:r>
              </a:p>
            </p:txBody>
          </p:sp>
        </mc:Choice>
        <mc:Fallback>
          <p:sp>
            <p:nvSpPr>
              <p:cNvPr id="58" name="TextBox 57">
                <a:extLst>
                  <a:ext uri="{FF2B5EF4-FFF2-40B4-BE49-F238E27FC236}">
                    <a16:creationId xmlns:a16="http://schemas.microsoft.com/office/drawing/2014/main" id="{A9478BBB-FA85-FDA1-1470-B343694CCFD9}"/>
                  </a:ext>
                </a:extLst>
              </p:cNvPr>
              <p:cNvSpPr txBox="1">
                <a:spLocks noRot="1" noChangeAspect="1" noMove="1" noResize="1" noEditPoints="1" noAdjustHandles="1" noChangeArrowheads="1" noChangeShapeType="1" noTextEdit="1"/>
              </p:cNvSpPr>
              <p:nvPr/>
            </p:nvSpPr>
            <p:spPr>
              <a:xfrm>
                <a:off x="1233813" y="1628384"/>
                <a:ext cx="10046558" cy="984180"/>
              </a:xfrm>
              <a:prstGeom prst="rect">
                <a:avLst/>
              </a:prstGeom>
              <a:blipFill>
                <a:blip r:embed="rId17"/>
                <a:stretch>
                  <a:fillRect l="-910" b="-12963"/>
                </a:stretch>
              </a:blipFill>
            </p:spPr>
            <p:txBody>
              <a:bodyPr/>
              <a:lstStyle/>
              <a:p>
                <a:r>
                  <a:rPr lang="en-GB">
                    <a:noFill/>
                  </a:rPr>
                  <a:t> </a:t>
                </a:r>
              </a:p>
            </p:txBody>
          </p:sp>
        </mc:Fallback>
      </mc:AlternateContent>
    </p:spTree>
    <p:extLst>
      <p:ext uri="{BB962C8B-B14F-4D97-AF65-F5344CB8AC3E}">
        <p14:creationId xmlns:p14="http://schemas.microsoft.com/office/powerpoint/2010/main" val="4288232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ROM heuristic for FO ‘light’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54" name="Group 53">
            <a:extLst>
              <a:ext uri="{FF2B5EF4-FFF2-40B4-BE49-F238E27FC236}">
                <a16:creationId xmlns:a16="http://schemas.microsoft.com/office/drawing/2014/main" id="{DCD8191D-6B97-1C19-9E74-FB841C0C7D57}"/>
              </a:ext>
            </a:extLst>
          </p:cNvPr>
          <p:cNvGrpSpPr/>
          <p:nvPr/>
        </p:nvGrpSpPr>
        <p:grpSpPr>
          <a:xfrm>
            <a:off x="290149" y="3062660"/>
            <a:ext cx="6737373" cy="3079357"/>
            <a:chOff x="6486769" y="1746192"/>
            <a:chExt cx="4444447" cy="3038651"/>
          </a:xfrm>
          <a:solidFill>
            <a:schemeClr val="bg1"/>
          </a:solidFill>
        </p:grpSpPr>
        <p:sp>
          <p:nvSpPr>
            <p:cNvPr id="55" name="Rectangle 54">
              <a:extLst>
                <a:ext uri="{FF2B5EF4-FFF2-40B4-BE49-F238E27FC236}">
                  <a16:creationId xmlns:a16="http://schemas.microsoft.com/office/drawing/2014/main" id="{BF34A626-6F8E-AB16-62ED-4870BC1842E4}"/>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79224B50-CC1C-32A7-2C58-BF162A9946FD}"/>
                    </a:ext>
                  </a:extLst>
                </p:cNvPr>
                <p:cNvSpPr txBox="1"/>
                <p:nvPr/>
              </p:nvSpPr>
              <p:spPr>
                <a:xfrm>
                  <a:off x="6515524" y="1746192"/>
                  <a:ext cx="4415692" cy="2824485"/>
                </a:xfrm>
                <a:prstGeom prst="rect">
                  <a:avLst/>
                </a:prstGeom>
                <a:noFill/>
                <a:ln>
                  <a:noFill/>
                </a:ln>
              </p:spPr>
              <p:txBody>
                <a:bodyPr wrap="square">
                  <a:spAutoFit/>
                </a:bodyPr>
                <a:lstStyle/>
                <a:p>
                  <a:pPr algn="ctr"/>
                  <a:r>
                    <a:rPr lang="de-DE" sz="3600" b="1" dirty="0"/>
                    <a:t>Short DIY break</a:t>
                  </a:r>
                  <a:r>
                    <a:rPr lang="de-DE" sz="3600" dirty="0"/>
                    <a:t>:</a:t>
                  </a:r>
                </a:p>
                <a:p>
                  <a:pPr algn="ctr"/>
                  <a:endParaRPr lang="en-GB" sz="3600" dirty="0"/>
                </a:p>
                <a:p>
                  <a:pPr algn="ctr"/>
                  <a:r>
                    <a:rPr lang="en-GB" sz="3600" dirty="0"/>
                    <a:t>Sketch how you could argue the claim, provided </a:t>
                  </a:r>
                  <a14:m>
                    <m:oMath xmlns:m="http://schemas.openxmlformats.org/officeDocument/2006/math">
                      <m:r>
                        <m:rPr>
                          <m:sty m:val="p"/>
                        </m:rPr>
                        <a:rPr lang="en-US" sz="3600" dirty="0" smtClean="0">
                          <a:solidFill>
                            <a:schemeClr val="tx1"/>
                          </a:solidFill>
                          <a:latin typeface="Cambria Math" panose="02040503050406030204" pitchFamily="18" charset="0"/>
                        </a:rPr>
                        <m:t>H</m:t>
                      </m:r>
                      <m:r>
                        <m:rPr>
                          <m:sty m:val="p"/>
                        </m:rPr>
                        <a:rPr lang="de-DE" sz="3600" dirty="0">
                          <a:solidFill>
                            <a:schemeClr val="tx1"/>
                          </a:solidFill>
                          <a:latin typeface="Cambria Math" panose="02040503050406030204" pitchFamily="18" charset="0"/>
                        </a:rPr>
                        <m:t>ash</m:t>
                      </m:r>
                    </m:oMath>
                  </a14:m>
                  <a:r>
                    <a:rPr lang="en-GB" sz="3600" dirty="0"/>
                    <a:t> is replaced with a random oracle </a:t>
                  </a:r>
                  <a14:m>
                    <m:oMath xmlns:m="http://schemas.openxmlformats.org/officeDocument/2006/math">
                      <m:r>
                        <m:rPr>
                          <m:nor/>
                        </m:rPr>
                        <a:rPr lang="de-DE" sz="3600" i="1" dirty="0" smtClean="0">
                          <a:solidFill>
                            <a:srgbClr val="F16722"/>
                          </a:solidFill>
                        </a:rPr>
                        <m:t>H</m:t>
                      </m:r>
                    </m:oMath>
                  </a14:m>
                  <a:r>
                    <a:rPr lang="en-GB" sz="3600" dirty="0"/>
                    <a:t>.</a:t>
                  </a:r>
                </a:p>
              </p:txBody>
            </p:sp>
          </mc:Choice>
          <mc:Fallback>
            <p:sp>
              <p:nvSpPr>
                <p:cNvPr id="56" name="TextBox 55">
                  <a:extLst>
                    <a:ext uri="{FF2B5EF4-FFF2-40B4-BE49-F238E27FC236}">
                      <a16:creationId xmlns:a16="http://schemas.microsoft.com/office/drawing/2014/main" id="{79224B50-CC1C-32A7-2C58-BF162A9946FD}"/>
                    </a:ext>
                  </a:extLst>
                </p:cNvPr>
                <p:cNvSpPr txBox="1">
                  <a:spLocks noRot="1" noChangeAspect="1" noMove="1" noResize="1" noEditPoints="1" noAdjustHandles="1" noChangeArrowheads="1" noChangeShapeType="1" noTextEdit="1"/>
                </p:cNvSpPr>
                <p:nvPr/>
              </p:nvSpPr>
              <p:spPr>
                <a:xfrm>
                  <a:off x="6515524" y="1746192"/>
                  <a:ext cx="4415692" cy="2824485"/>
                </a:xfrm>
                <a:prstGeom prst="rect">
                  <a:avLst/>
                </a:prstGeom>
                <a:blipFill>
                  <a:blip r:embed="rId3"/>
                  <a:stretch>
                    <a:fillRect t="-3191" r="-729" b="-7021"/>
                  </a:stretch>
                </a:blipFill>
                <a:ln>
                  <a:noFill/>
                </a:ln>
              </p:spPr>
              <p:txBody>
                <a:bodyPr/>
                <a:lstStyle/>
                <a:p>
                  <a:r>
                    <a:rPr lang="en-GB">
                      <a:noFill/>
                    </a:rPr>
                    <a:t> </a:t>
                  </a:r>
                </a:p>
              </p:txBody>
            </p:sp>
          </mc:Fallback>
        </mc:AlternateContent>
      </p:grpSp>
      <p:grpSp>
        <p:nvGrpSpPr>
          <p:cNvPr id="23" name="Group 22">
            <a:extLst>
              <a:ext uri="{FF2B5EF4-FFF2-40B4-BE49-F238E27FC236}">
                <a16:creationId xmlns:a16="http://schemas.microsoft.com/office/drawing/2014/main" id="{FF412F3A-B2A3-967C-76BC-0F7AC4FF6AC5}"/>
              </a:ext>
            </a:extLst>
          </p:cNvPr>
          <p:cNvGrpSpPr/>
          <p:nvPr/>
        </p:nvGrpSpPr>
        <p:grpSpPr>
          <a:xfrm>
            <a:off x="6363562" y="2589852"/>
            <a:ext cx="5753036" cy="2746454"/>
            <a:chOff x="6363562" y="2589852"/>
            <a:chExt cx="5753036" cy="2746454"/>
          </a:xfrm>
        </p:grpSpPr>
        <p:grpSp>
          <p:nvGrpSpPr>
            <p:cNvPr id="24" name="Group 23">
              <a:extLst>
                <a:ext uri="{FF2B5EF4-FFF2-40B4-BE49-F238E27FC236}">
                  <a16:creationId xmlns:a16="http://schemas.microsoft.com/office/drawing/2014/main" id="{E1580819-74EC-9937-C5A2-23D81425AA82}"/>
                </a:ext>
              </a:extLst>
            </p:cNvPr>
            <p:cNvGrpSpPr/>
            <p:nvPr/>
          </p:nvGrpSpPr>
          <p:grpSpPr>
            <a:xfrm>
              <a:off x="7320092" y="3224586"/>
              <a:ext cx="4796506" cy="2111720"/>
              <a:chOff x="7177821" y="2161677"/>
              <a:chExt cx="4796506" cy="2111720"/>
            </a:xfrm>
          </p:grpSpPr>
          <p:grpSp>
            <p:nvGrpSpPr>
              <p:cNvPr id="28" name="Group 27">
                <a:extLst>
                  <a:ext uri="{FF2B5EF4-FFF2-40B4-BE49-F238E27FC236}">
                    <a16:creationId xmlns:a16="http://schemas.microsoft.com/office/drawing/2014/main" id="{3D4A0881-4329-B660-BFEA-B6F46EF4ECA3}"/>
                  </a:ext>
                </a:extLst>
              </p:cNvPr>
              <p:cNvGrpSpPr/>
              <p:nvPr/>
            </p:nvGrpSpPr>
            <p:grpSpPr>
              <a:xfrm>
                <a:off x="7177821" y="2161677"/>
                <a:ext cx="4796506" cy="2111720"/>
                <a:chOff x="7177821" y="2649462"/>
                <a:chExt cx="4796506" cy="2111720"/>
              </a:xfrm>
            </p:grpSpPr>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EEA37F94-0E27-9B95-EEBE-57B7A2FAC48D}"/>
                        </a:ext>
                      </a:extLst>
                    </p:cNvPr>
                    <p:cNvSpPr/>
                    <p:nvPr/>
                  </p:nvSpPr>
                  <p:spPr>
                    <a:xfrm>
                      <a:off x="7407104" y="2649462"/>
                      <a:ext cx="4567223" cy="2111720"/>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key indistinguishability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smtClean="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34" name="Rectangle 33">
                      <a:extLst>
                        <a:ext uri="{FF2B5EF4-FFF2-40B4-BE49-F238E27FC236}">
                          <a16:creationId xmlns:a16="http://schemas.microsoft.com/office/drawing/2014/main" id="{EEA37F94-0E27-9B95-EEBE-57B7A2FAC48D}"/>
                        </a:ext>
                      </a:extLst>
                    </p:cNvPr>
                    <p:cNvSpPr>
                      <a:spLocks noRot="1" noChangeAspect="1" noMove="1" noResize="1" noEditPoints="1" noAdjustHandles="1" noChangeArrowheads="1" noChangeShapeType="1" noTextEdit="1"/>
                    </p:cNvSpPr>
                    <p:nvPr/>
                  </p:nvSpPr>
                  <p:spPr>
                    <a:xfrm>
                      <a:off x="7407104" y="2649462"/>
                      <a:ext cx="4567223" cy="2111720"/>
                    </a:xfrm>
                    <a:prstGeom prst="rect">
                      <a:avLst/>
                    </a:prstGeom>
                    <a:blipFill>
                      <a:blip r:embed="rId4"/>
                      <a:stretch>
                        <a:fillRect r="-922" b="-1408"/>
                      </a:stretch>
                    </a:blipFill>
                    <a:ln w="57150">
                      <a:solidFill>
                        <a:srgbClr val="358374"/>
                      </a:solidFill>
                    </a:ln>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CA90EAE7-62F2-9064-23C1-9EA8C6AFC5CD}"/>
                    </a:ext>
                  </a:extLst>
                </p:cNvPr>
                <p:cNvGrpSpPr/>
                <p:nvPr/>
              </p:nvGrpSpPr>
              <p:grpSpPr>
                <a:xfrm>
                  <a:off x="7177821" y="2872831"/>
                  <a:ext cx="1454868" cy="1415649"/>
                  <a:chOff x="6391319" y="2915285"/>
                  <a:chExt cx="1454868" cy="1415649"/>
                </a:xfrm>
              </p:grpSpPr>
              <p:pic>
                <p:nvPicPr>
                  <p:cNvPr id="36" name="Picture 35" descr="A black and white image of a hacker using a computer&#10;&#10;Description automatically generated with low confidence">
                    <a:extLst>
                      <a:ext uri="{FF2B5EF4-FFF2-40B4-BE49-F238E27FC236}">
                        <a16:creationId xmlns:a16="http://schemas.microsoft.com/office/drawing/2014/main" id="{6BC2DC89-7D44-514F-0B6D-0D5D054BEC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37" name="TextBox 36">
                    <a:extLst>
                      <a:ext uri="{FF2B5EF4-FFF2-40B4-BE49-F238E27FC236}">
                        <a16:creationId xmlns:a16="http://schemas.microsoft.com/office/drawing/2014/main" id="{ACD8DCF2-EE6F-2805-B87A-80649EFDE97F}"/>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29" name="Group 28">
                <a:extLst>
                  <a:ext uri="{FF2B5EF4-FFF2-40B4-BE49-F238E27FC236}">
                    <a16:creationId xmlns:a16="http://schemas.microsoft.com/office/drawing/2014/main" id="{FC101704-7158-6622-F0EB-B7ECC0FE9906}"/>
                  </a:ext>
                </a:extLst>
              </p:cNvPr>
              <p:cNvGrpSpPr/>
              <p:nvPr/>
            </p:nvGrpSpPr>
            <p:grpSpPr>
              <a:xfrm>
                <a:off x="9738451" y="3129426"/>
                <a:ext cx="836539" cy="760887"/>
                <a:chOff x="4815890" y="4436187"/>
                <a:chExt cx="1576905" cy="1278883"/>
              </a:xfrm>
            </p:grpSpPr>
            <p:grpSp>
              <p:nvGrpSpPr>
                <p:cNvPr id="30" name="Group 29">
                  <a:extLst>
                    <a:ext uri="{FF2B5EF4-FFF2-40B4-BE49-F238E27FC236}">
                      <a16:creationId xmlns:a16="http://schemas.microsoft.com/office/drawing/2014/main" id="{9529569F-2277-0618-3E9E-CEC354C21E5D}"/>
                    </a:ext>
                  </a:extLst>
                </p:cNvPr>
                <p:cNvGrpSpPr/>
                <p:nvPr/>
              </p:nvGrpSpPr>
              <p:grpSpPr>
                <a:xfrm>
                  <a:off x="4815890" y="4436187"/>
                  <a:ext cx="1576905" cy="1267574"/>
                  <a:chOff x="1377287" y="2078122"/>
                  <a:chExt cx="1243482" cy="1107251"/>
                </a:xfrm>
              </p:grpSpPr>
              <p:pic>
                <p:nvPicPr>
                  <p:cNvPr id="32" name="Picture 31" descr="Icon&#10;&#10;Description automatically generated">
                    <a:extLst>
                      <a:ext uri="{FF2B5EF4-FFF2-40B4-BE49-F238E27FC236}">
                        <a16:creationId xmlns:a16="http://schemas.microsoft.com/office/drawing/2014/main" id="{69FEFECF-33FE-B80E-C8CD-D85407EF1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33" name="Picture 32">
                    <a:extLst>
                      <a:ext uri="{FF2B5EF4-FFF2-40B4-BE49-F238E27FC236}">
                        <a16:creationId xmlns:a16="http://schemas.microsoft.com/office/drawing/2014/main" id="{85E04E96-F73D-9975-D6D2-CE2D6517822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FEDC1F2-5019-4466-5C8B-954F14BC5F38}"/>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31" name="TextBox 30">
                      <a:extLst>
                        <a:ext uri="{FF2B5EF4-FFF2-40B4-BE49-F238E27FC236}">
                          <a16:creationId xmlns:a16="http://schemas.microsoft.com/office/drawing/2014/main" id="{5FEDC1F2-5019-4466-5C8B-954F14BC5F38}"/>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9"/>
                      <a:stretch>
                        <a:fillRect/>
                      </a:stretch>
                    </a:blipFill>
                  </p:spPr>
                  <p:txBody>
                    <a:bodyPr/>
                    <a:lstStyle/>
                    <a:p>
                      <a:r>
                        <a:rPr lang="en-GB">
                          <a:noFill/>
                        </a:rPr>
                        <a:t> </a:t>
                      </a:r>
                    </a:p>
                  </p:txBody>
                </p:sp>
              </mc:Fallback>
            </mc:AlternateContent>
          </p:grpSp>
        </p:grpSp>
        <p:grpSp>
          <p:nvGrpSpPr>
            <p:cNvPr id="25" name="Group 24">
              <a:extLst>
                <a:ext uri="{FF2B5EF4-FFF2-40B4-BE49-F238E27FC236}">
                  <a16:creationId xmlns:a16="http://schemas.microsoft.com/office/drawing/2014/main" id="{9EE4F10F-C6CF-F165-4022-3EFA6181CDD9}"/>
                </a:ext>
              </a:extLst>
            </p:cNvPr>
            <p:cNvGrpSpPr/>
            <p:nvPr/>
          </p:nvGrpSpPr>
          <p:grpSpPr>
            <a:xfrm>
              <a:off x="6363562" y="2589852"/>
              <a:ext cx="1762597" cy="1359675"/>
              <a:chOff x="6021430" y="2126325"/>
              <a:chExt cx="1762597" cy="1359675"/>
            </a:xfrm>
          </p:grpSpPr>
          <p:pic>
            <p:nvPicPr>
              <p:cNvPr id="26" name="Picture 25" descr="A white rectangular object with a black background&#10;&#10;Description automatically generated with low confidence">
                <a:extLst>
                  <a:ext uri="{FF2B5EF4-FFF2-40B4-BE49-F238E27FC236}">
                    <a16:creationId xmlns:a16="http://schemas.microsoft.com/office/drawing/2014/main" id="{AA99C648-2653-B968-FAD8-9258B24E92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27" name="TextBox 26">
                <a:extLst>
                  <a:ext uri="{FF2B5EF4-FFF2-40B4-BE49-F238E27FC236}">
                    <a16:creationId xmlns:a16="http://schemas.microsoft.com/office/drawing/2014/main" id="{04BD4BED-12C2-9F11-049E-F11AACD21DB4}"/>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p:sp>
        <p:nvSpPr>
          <p:cNvPr id="46" name="TextBox 45">
            <a:extLst>
              <a:ext uri="{FF2B5EF4-FFF2-40B4-BE49-F238E27FC236}">
                <a16:creationId xmlns:a16="http://schemas.microsoft.com/office/drawing/2014/main" id="{25DE2BD6-DF8A-87D0-A138-B8D164E16DA6}"/>
              </a:ext>
            </a:extLst>
          </p:cNvPr>
          <p:cNvSpPr txBox="1"/>
          <p:nvPr/>
        </p:nvSpPr>
        <p:spPr>
          <a:xfrm>
            <a:off x="1233813" y="1628384"/>
            <a:ext cx="10046558" cy="949171"/>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Claim</a:t>
            </a:r>
            <a:r>
              <a:rPr lang="en-US" sz="2400" dirty="0"/>
              <a:t>: If the encryption scheme is hard to invert,</a:t>
            </a:r>
          </a:p>
          <a:p>
            <a:pPr fontAlgn="auto">
              <a:lnSpc>
                <a:spcPct val="120000"/>
              </a:lnSpc>
              <a:spcAft>
                <a:spcPts val="0"/>
              </a:spcAft>
            </a:pPr>
            <a:r>
              <a:rPr lang="en-US" sz="2400" dirty="0"/>
              <a:t>then it is hard to break key indistinguishability of FO ‘light’.</a:t>
            </a:r>
          </a:p>
        </p:txBody>
      </p:sp>
    </p:spTree>
    <p:extLst>
      <p:ext uri="{BB962C8B-B14F-4D97-AF65-F5344CB8AC3E}">
        <p14:creationId xmlns:p14="http://schemas.microsoft.com/office/powerpoint/2010/main" val="213734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ROM heuristic for FO ‘light’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3072490"/>
                <a:ext cx="5829272" cy="1982338"/>
              </a:xfrm>
              <a:prstGeom prst="rect">
                <a:avLst/>
              </a:prstGeom>
              <a:noFill/>
            </p:spPr>
            <p:txBody>
              <a:bodyPr wrap="square" rtlCol="0">
                <a:spAutoFit/>
              </a:bodyPr>
              <a:lstStyle/>
              <a:p>
                <a:pPr fontAlgn="auto">
                  <a:lnSpc>
                    <a:spcPct val="120000"/>
                  </a:lnSpc>
                  <a:spcAft>
                    <a:spcPts val="0"/>
                  </a:spcAft>
                </a:pPr>
                <a:r>
                  <a:rPr lang="en-US" sz="2400" b="1" dirty="0">
                    <a:solidFill>
                      <a:srgbClr val="FF6600"/>
                    </a:solidFill>
                  </a:rPr>
                  <a:t>Argument</a:t>
                </a:r>
                <a:r>
                  <a:rPr lang="en-US" sz="2400" dirty="0"/>
                  <a:t>:</a:t>
                </a:r>
              </a:p>
              <a:p>
                <a:pPr fontAlgn="auto">
                  <a:lnSpc>
                    <a:spcPct val="120000"/>
                  </a:lnSpc>
                  <a:spcAft>
                    <a:spcPts val="0"/>
                  </a:spcAft>
                </a:pPr>
                <a:endParaRPr lang="en-US" sz="800" dirty="0"/>
              </a:p>
              <a:p>
                <a:pPr fontAlgn="auto">
                  <a:lnSpc>
                    <a:spcPct val="120000"/>
                  </a:lnSpc>
                  <a:spcAft>
                    <a:spcPts val="0"/>
                  </a:spcAft>
                </a:pPr>
                <a:r>
                  <a:rPr lang="en-US" sz="2400" dirty="0"/>
                  <a:t>RO </a:t>
                </a:r>
                <a:r>
                  <a:rPr lang="en-US" sz="2400" dirty="0">
                    <a:solidFill>
                      <a:srgbClr val="358374"/>
                    </a:solidFill>
                  </a:rPr>
                  <a:t>unpredictability</a:t>
                </a:r>
                <a:r>
                  <a:rPr lang="en-US" sz="2400" dirty="0"/>
                  <a:t> </a:t>
                </a:r>
                <a14:m>
                  <m:oMath xmlns:m="http://schemas.openxmlformats.org/officeDocument/2006/math">
                    <m:r>
                      <a:rPr lang="en-US" sz="2400" i="1" smtClean="0">
                        <a:solidFill>
                          <a:schemeClr val="tx1"/>
                        </a:solidFill>
                        <a:latin typeface="Cambria Math" panose="02040503050406030204" pitchFamily="18" charset="0"/>
                      </a:rPr>
                      <m:t>→</m:t>
                    </m:r>
                  </m:oMath>
                </a14:m>
                <a:endParaRPr lang="de-DE" sz="2400" i="1" dirty="0">
                  <a:solidFill>
                    <a:schemeClr val="tx1"/>
                  </a:solidFill>
                  <a:latin typeface="Cambria Math" panose="02040503050406030204" pitchFamily="18" charset="0"/>
                </a:endParaRPr>
              </a:p>
              <a:p>
                <a:pPr lvl="1">
                  <a:lnSpc>
                    <a:spcPct val="120000"/>
                  </a:lnSpc>
                </a:pPr>
                <a:r>
                  <a:rPr lang="en-US" sz="2400" dirty="0"/>
                  <a:t> </a:t>
                </a:r>
                <a:r>
                  <a:rPr lang="en-US" sz="2400" i="1" dirty="0">
                    <a:solidFill>
                      <a:srgbClr val="358374"/>
                    </a:solidFill>
                  </a:rPr>
                  <a:t>A</a:t>
                </a:r>
                <a:r>
                  <a:rPr lang="en-US" sz="2400" dirty="0"/>
                  <a:t> has 0 chance telling real from random</a:t>
                </a:r>
              </a:p>
              <a:p>
                <a:pPr lvl="1">
                  <a:lnSpc>
                    <a:spcPct val="120000"/>
                  </a:lnSpc>
                </a:pPr>
                <a:r>
                  <a:rPr lang="en-US" sz="2400" dirty="0"/>
                  <a:t>unless it queries </a:t>
                </a:r>
                <a14:m>
                  <m:oMath xmlns:m="http://schemas.openxmlformats.org/officeDocument/2006/math">
                    <m:r>
                      <m:rPr>
                        <m:nor/>
                      </m:rPr>
                      <a:rPr lang="de-DE" sz="2400" b="0" i="1" dirty="0" smtClean="0">
                        <a:solidFill>
                          <a:srgbClr val="F16722"/>
                        </a:solidFill>
                      </a:rPr>
                      <m:t>H</m:t>
                    </m:r>
                  </m:oMath>
                </a14:m>
                <a:r>
                  <a:rPr lang="en-US" sz="2400" dirty="0"/>
                  <a:t> on </a:t>
                </a:r>
                <a14:m>
                  <m:oMath xmlns:m="http://schemas.openxmlformats.org/officeDocument/2006/math">
                    <m:r>
                      <a:rPr lang="de-DE" sz="2400" i="1">
                        <a:solidFill>
                          <a:srgbClr val="358374"/>
                        </a:solidFill>
                        <a:latin typeface="Cambria Math" panose="02040503050406030204" pitchFamily="18" charset="0"/>
                      </a:rPr>
                      <m:t>𝑚</m:t>
                    </m:r>
                  </m:oMath>
                </a14:m>
                <a:endParaRPr lang="en-US" sz="2400" dirty="0"/>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3072490"/>
                <a:ext cx="5829272" cy="1982338"/>
              </a:xfrm>
              <a:prstGeom prst="rect">
                <a:avLst/>
              </a:prstGeom>
              <a:blipFill>
                <a:blip r:embed="rId3"/>
                <a:stretch>
                  <a:fillRect l="-1567" t="-308" b="-6154"/>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E8152EC4-5259-FDB3-82DC-E90D5E0553D1}"/>
              </a:ext>
            </a:extLst>
          </p:cNvPr>
          <p:cNvGrpSpPr/>
          <p:nvPr/>
        </p:nvGrpSpPr>
        <p:grpSpPr>
          <a:xfrm>
            <a:off x="6363562" y="2589852"/>
            <a:ext cx="5753036" cy="2746454"/>
            <a:chOff x="6363562" y="2589852"/>
            <a:chExt cx="5753036" cy="2746454"/>
          </a:xfrm>
        </p:grpSpPr>
        <p:grpSp>
          <p:nvGrpSpPr>
            <p:cNvPr id="4" name="Group 3">
              <a:extLst>
                <a:ext uri="{FF2B5EF4-FFF2-40B4-BE49-F238E27FC236}">
                  <a16:creationId xmlns:a16="http://schemas.microsoft.com/office/drawing/2014/main" id="{5EBEB2E0-898A-8DE6-C8C3-016A6F9B505D}"/>
                </a:ext>
              </a:extLst>
            </p:cNvPr>
            <p:cNvGrpSpPr/>
            <p:nvPr/>
          </p:nvGrpSpPr>
          <p:grpSpPr>
            <a:xfrm>
              <a:off x="7320092" y="3224586"/>
              <a:ext cx="4796506" cy="2111720"/>
              <a:chOff x="7177821" y="2161677"/>
              <a:chExt cx="4796506" cy="2111720"/>
            </a:xfrm>
          </p:grpSpPr>
          <p:grpSp>
            <p:nvGrpSpPr>
              <p:cNvPr id="10" name="Group 9">
                <a:extLst>
                  <a:ext uri="{FF2B5EF4-FFF2-40B4-BE49-F238E27FC236}">
                    <a16:creationId xmlns:a16="http://schemas.microsoft.com/office/drawing/2014/main" id="{762D4812-A504-B670-1FAD-D7577D84A36E}"/>
                  </a:ext>
                </a:extLst>
              </p:cNvPr>
              <p:cNvGrpSpPr/>
              <p:nvPr/>
            </p:nvGrpSpPr>
            <p:grpSpPr>
              <a:xfrm>
                <a:off x="7177821" y="2161677"/>
                <a:ext cx="4796506" cy="2111720"/>
                <a:chOff x="7177821" y="2649462"/>
                <a:chExt cx="4796506" cy="2111720"/>
              </a:xfrm>
            </p:grpSpPr>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59C8F11F-FA67-E5FC-FDE1-8D9A708B08BE}"/>
                        </a:ext>
                      </a:extLst>
                    </p:cNvPr>
                    <p:cNvSpPr/>
                    <p:nvPr/>
                  </p:nvSpPr>
                  <p:spPr>
                    <a:xfrm>
                      <a:off x="7407104" y="2649462"/>
                      <a:ext cx="4567223" cy="2111720"/>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key indistinguishability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17" name="Rectangle 16">
                      <a:extLst>
                        <a:ext uri="{FF2B5EF4-FFF2-40B4-BE49-F238E27FC236}">
                          <a16:creationId xmlns:a16="http://schemas.microsoft.com/office/drawing/2014/main" id="{59C8F11F-FA67-E5FC-FDE1-8D9A708B08BE}"/>
                        </a:ext>
                      </a:extLst>
                    </p:cNvPr>
                    <p:cNvSpPr>
                      <a:spLocks noRot="1" noChangeAspect="1" noMove="1" noResize="1" noEditPoints="1" noAdjustHandles="1" noChangeArrowheads="1" noChangeShapeType="1" noTextEdit="1"/>
                    </p:cNvSpPr>
                    <p:nvPr/>
                  </p:nvSpPr>
                  <p:spPr>
                    <a:xfrm>
                      <a:off x="7407104" y="2649462"/>
                      <a:ext cx="4567223" cy="2111720"/>
                    </a:xfrm>
                    <a:prstGeom prst="rect">
                      <a:avLst/>
                    </a:prstGeom>
                    <a:blipFill>
                      <a:blip r:embed="rId4"/>
                      <a:stretch>
                        <a:fillRect r="-922" b="-1408"/>
                      </a:stretch>
                    </a:blipFill>
                    <a:ln w="57150">
                      <a:solidFill>
                        <a:srgbClr val="358374"/>
                      </a:solidFill>
                    </a:ln>
                  </p:spPr>
                  <p:txBody>
                    <a:bodyPr/>
                    <a:lstStyle/>
                    <a:p>
                      <a:r>
                        <a:rPr lang="en-GB">
                          <a:noFill/>
                        </a:rPr>
                        <a:t> </a:t>
                      </a:r>
                    </a:p>
                  </p:txBody>
                </p:sp>
              </mc:Fallback>
            </mc:AlternateContent>
            <p:grpSp>
              <p:nvGrpSpPr>
                <p:cNvPr id="18" name="Group 17">
                  <a:extLst>
                    <a:ext uri="{FF2B5EF4-FFF2-40B4-BE49-F238E27FC236}">
                      <a16:creationId xmlns:a16="http://schemas.microsoft.com/office/drawing/2014/main" id="{52F982CD-5C4E-2975-02CB-245CFEE09024}"/>
                    </a:ext>
                  </a:extLst>
                </p:cNvPr>
                <p:cNvGrpSpPr/>
                <p:nvPr/>
              </p:nvGrpSpPr>
              <p:grpSpPr>
                <a:xfrm>
                  <a:off x="7177821" y="2872831"/>
                  <a:ext cx="1454868" cy="1415649"/>
                  <a:chOff x="6391319" y="2915285"/>
                  <a:chExt cx="1454868" cy="1415649"/>
                </a:xfrm>
              </p:grpSpPr>
              <p:pic>
                <p:nvPicPr>
                  <p:cNvPr id="24" name="Picture 23" descr="A black and white image of a hacker using a computer&#10;&#10;Description automatically generated with low confidence">
                    <a:extLst>
                      <a:ext uri="{FF2B5EF4-FFF2-40B4-BE49-F238E27FC236}">
                        <a16:creationId xmlns:a16="http://schemas.microsoft.com/office/drawing/2014/main" id="{C5450E5E-FAE3-28AD-91C3-D804294B6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26" name="TextBox 25">
                    <a:extLst>
                      <a:ext uri="{FF2B5EF4-FFF2-40B4-BE49-F238E27FC236}">
                        <a16:creationId xmlns:a16="http://schemas.microsoft.com/office/drawing/2014/main" id="{AF7771B5-BE24-45F3-925F-93FB34A4ABA2}"/>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11" name="Group 10">
                <a:extLst>
                  <a:ext uri="{FF2B5EF4-FFF2-40B4-BE49-F238E27FC236}">
                    <a16:creationId xmlns:a16="http://schemas.microsoft.com/office/drawing/2014/main" id="{306E9350-A5DA-B543-84D0-1BE488E78110}"/>
                  </a:ext>
                </a:extLst>
              </p:cNvPr>
              <p:cNvGrpSpPr/>
              <p:nvPr/>
            </p:nvGrpSpPr>
            <p:grpSpPr>
              <a:xfrm>
                <a:off x="9738451" y="3129426"/>
                <a:ext cx="836539" cy="760887"/>
                <a:chOff x="4815890" y="4436187"/>
                <a:chExt cx="1576905" cy="1278883"/>
              </a:xfrm>
            </p:grpSpPr>
            <p:grpSp>
              <p:nvGrpSpPr>
                <p:cNvPr id="12" name="Group 11">
                  <a:extLst>
                    <a:ext uri="{FF2B5EF4-FFF2-40B4-BE49-F238E27FC236}">
                      <a16:creationId xmlns:a16="http://schemas.microsoft.com/office/drawing/2014/main" id="{A95DB6D6-2644-1825-D91F-32F7A69C8D2C}"/>
                    </a:ext>
                  </a:extLst>
                </p:cNvPr>
                <p:cNvGrpSpPr/>
                <p:nvPr/>
              </p:nvGrpSpPr>
              <p:grpSpPr>
                <a:xfrm>
                  <a:off x="4815890" y="4436187"/>
                  <a:ext cx="1576905" cy="1267574"/>
                  <a:chOff x="1377287" y="2078122"/>
                  <a:chExt cx="1243482" cy="1107251"/>
                </a:xfrm>
              </p:grpSpPr>
              <p:pic>
                <p:nvPicPr>
                  <p:cNvPr id="15" name="Picture 14" descr="Icon&#10;&#10;Description automatically generated">
                    <a:extLst>
                      <a:ext uri="{FF2B5EF4-FFF2-40B4-BE49-F238E27FC236}">
                        <a16:creationId xmlns:a16="http://schemas.microsoft.com/office/drawing/2014/main" id="{B2807028-C270-495A-5119-E13142EE7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16" name="Picture 15">
                    <a:extLst>
                      <a:ext uri="{FF2B5EF4-FFF2-40B4-BE49-F238E27FC236}">
                        <a16:creationId xmlns:a16="http://schemas.microsoft.com/office/drawing/2014/main" id="{C1742674-8C87-C071-9722-F1EAB1F869C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85329C9-5560-A564-9D4A-06BAD0CF7755}"/>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13" name="TextBox 12">
                      <a:extLst>
                        <a:ext uri="{FF2B5EF4-FFF2-40B4-BE49-F238E27FC236}">
                          <a16:creationId xmlns:a16="http://schemas.microsoft.com/office/drawing/2014/main" id="{785329C9-5560-A564-9D4A-06BAD0CF7755}"/>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9"/>
                      <a:stretch>
                        <a:fillRect/>
                      </a:stretch>
                    </a:blipFill>
                  </p:spPr>
                  <p:txBody>
                    <a:bodyPr/>
                    <a:lstStyle/>
                    <a:p>
                      <a:r>
                        <a:rPr lang="en-GB">
                          <a:noFill/>
                        </a:rPr>
                        <a:t> </a:t>
                      </a:r>
                    </a:p>
                  </p:txBody>
                </p:sp>
              </mc:Fallback>
            </mc:AlternateContent>
          </p:grpSp>
        </p:grpSp>
        <p:grpSp>
          <p:nvGrpSpPr>
            <p:cNvPr id="5" name="Group 4">
              <a:extLst>
                <a:ext uri="{FF2B5EF4-FFF2-40B4-BE49-F238E27FC236}">
                  <a16:creationId xmlns:a16="http://schemas.microsoft.com/office/drawing/2014/main" id="{B9ED028C-EAFF-C461-BACC-52542B5A7CA4}"/>
                </a:ext>
              </a:extLst>
            </p:cNvPr>
            <p:cNvGrpSpPr/>
            <p:nvPr/>
          </p:nvGrpSpPr>
          <p:grpSpPr>
            <a:xfrm>
              <a:off x="6363562" y="2589852"/>
              <a:ext cx="1762597" cy="1359675"/>
              <a:chOff x="6021430" y="2126325"/>
              <a:chExt cx="1762597" cy="1359675"/>
            </a:xfrm>
          </p:grpSpPr>
          <p:pic>
            <p:nvPicPr>
              <p:cNvPr id="6" name="Picture 5" descr="A white rectangular object with a black background&#10;&#10;Description automatically generated with low confidence">
                <a:extLst>
                  <a:ext uri="{FF2B5EF4-FFF2-40B4-BE49-F238E27FC236}">
                    <a16:creationId xmlns:a16="http://schemas.microsoft.com/office/drawing/2014/main" id="{BEE55683-F584-D829-E6ED-6A36BAD35D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8" name="TextBox 7">
                <a:extLst>
                  <a:ext uri="{FF2B5EF4-FFF2-40B4-BE49-F238E27FC236}">
                    <a16:creationId xmlns:a16="http://schemas.microsoft.com/office/drawing/2014/main" id="{8296C3A1-0547-0410-2080-C1D1879647F3}"/>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953AFFF6-682C-B409-FAE3-9B7A04120CBC}"/>
                  </a:ext>
                </a:extLst>
              </p:cNvPr>
              <p:cNvSpPr txBox="1"/>
              <p:nvPr/>
            </p:nvSpPr>
            <p:spPr>
              <a:xfrm>
                <a:off x="1233813" y="5695171"/>
                <a:ext cx="5674310" cy="947119"/>
              </a:xfrm>
              <a:prstGeom prst="rect">
                <a:avLst/>
              </a:prstGeom>
              <a:noFill/>
              <a:ln w="12700">
                <a:solidFill>
                  <a:srgbClr val="358374"/>
                </a:solidFill>
              </a:ln>
            </p:spPr>
            <p:txBody>
              <a:bodyPr wrap="square" anchor="ctr">
                <a:spAutoFit/>
              </a:bodyPr>
              <a:lstStyle/>
              <a:p>
                <a14:m>
                  <m:oMath xmlns:m="http://schemas.openxmlformats.org/officeDocument/2006/math">
                    <m:func>
                      <m:funcPr>
                        <m:ctrlPr>
                          <a:rPr lang="de-DE" sz="2200" b="0" i="1" smtClean="0">
                            <a:solidFill>
                              <a:schemeClr val="tx1"/>
                            </a:solidFill>
                            <a:latin typeface="Cambria Math" panose="02040503050406030204" pitchFamily="18" charset="0"/>
                          </a:rPr>
                        </m:ctrlPr>
                      </m:funcPr>
                      <m:fName>
                        <m:r>
                          <m:rPr>
                            <m:sty m:val="p"/>
                          </m:rPr>
                          <a:rPr lang="de-DE" sz="2200" b="0" i="0" smtClean="0">
                            <a:solidFill>
                              <a:schemeClr val="tx1"/>
                            </a:solidFill>
                            <a:latin typeface="Cambria Math" panose="02040503050406030204" pitchFamily="18" charset="0"/>
                          </a:rPr>
                          <m:t>Pr</m:t>
                        </m:r>
                      </m:fName>
                      <m:e>
                        <m:d>
                          <m:dPr>
                            <m:begChr m:val="["/>
                            <m:endChr m:val="]"/>
                            <m:ctrlPr>
                              <a:rPr lang="de-DE" sz="2200" b="0" i="1" smtClean="0">
                                <a:solidFill>
                                  <a:schemeClr val="tx1"/>
                                </a:solidFill>
                                <a:latin typeface="Cambria Math" panose="02040503050406030204" pitchFamily="18" charset="0"/>
                              </a:rPr>
                            </m:ctrlPr>
                          </m:dPr>
                          <m:e>
                            <m:r>
                              <a:rPr lang="de-DE" sz="2200" i="1">
                                <a:solidFill>
                                  <a:srgbClr val="358374"/>
                                </a:solidFill>
                                <a:latin typeface="Cambria Math" panose="02040503050406030204" pitchFamily="18" charset="0"/>
                              </a:rPr>
                              <m:t>𝐴</m:t>
                            </m:r>
                            <m:r>
                              <a:rPr lang="de-DE" sz="2200" i="1">
                                <a:latin typeface="Cambria Math" panose="02040503050406030204" pitchFamily="18" charset="0"/>
                              </a:rPr>
                              <m:t> </m:t>
                            </m:r>
                            <m:r>
                              <m:rPr>
                                <m:sty m:val="p"/>
                              </m:rPr>
                              <a:rPr lang="de-DE" sz="2200" b="0" i="0" smtClean="0">
                                <a:latin typeface="Cambria Math" panose="02040503050406030204" pitchFamily="18" charset="0"/>
                              </a:rPr>
                              <m:t>breaks</m:t>
                            </m:r>
                            <m:sSub>
                              <m:sSubPr>
                                <m:ctrlPr>
                                  <a:rPr lang="de-DE" sz="2400" i="1" smtClean="0">
                                    <a:solidFill>
                                      <a:srgbClr val="7030A0"/>
                                    </a:solidFill>
                                    <a:latin typeface="Cambria Math" panose="02040503050406030204" pitchFamily="18" charset="0"/>
                                  </a:rPr>
                                </m:ctrlPr>
                              </m:sSubPr>
                              <m:e>
                                <m:r>
                                  <a:rPr lang="de-DE" sz="2400" b="0" i="1" smtClean="0">
                                    <a:solidFill>
                                      <a:srgbClr val="7030A0"/>
                                    </a:solidFill>
                                    <a:latin typeface="Cambria Math" panose="02040503050406030204" pitchFamily="18" charset="0"/>
                                  </a:rPr>
                                  <m:t> </m:t>
                                </m:r>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e>
                        </m:d>
                        <m:r>
                          <a:rPr lang="de-DE" sz="2200" i="1">
                            <a:latin typeface="Cambria Math" panose="02040503050406030204" pitchFamily="18" charset="0"/>
                          </a:rPr>
                          <m:t>≤</m:t>
                        </m:r>
                        <m:func>
                          <m:funcPr>
                            <m:ctrlPr>
                              <a:rPr lang="de-DE" sz="2200" i="1">
                                <a:latin typeface="Cambria Math" panose="02040503050406030204" pitchFamily="18" charset="0"/>
                              </a:rPr>
                            </m:ctrlPr>
                          </m:funcPr>
                          <m:fName>
                            <m:r>
                              <m:rPr>
                                <m:sty m:val="p"/>
                              </m:rPr>
                              <a:rPr lang="de-DE" sz="2200">
                                <a:latin typeface="Cambria Math" panose="02040503050406030204" pitchFamily="18" charset="0"/>
                              </a:rPr>
                              <m:t>Pr</m:t>
                            </m:r>
                          </m:fName>
                          <m:e>
                            <m:d>
                              <m:dPr>
                                <m:begChr m:val="["/>
                                <m:endChr m:val="]"/>
                                <m:ctrlPr>
                                  <a:rPr lang="de-DE" sz="2200" i="1">
                                    <a:latin typeface="Cambria Math" panose="02040503050406030204" pitchFamily="18" charset="0"/>
                                  </a:rPr>
                                </m:ctrlPr>
                              </m:dPr>
                              <m:e>
                                <m:r>
                                  <a:rPr lang="de-DE" sz="2200" i="1">
                                    <a:solidFill>
                                      <a:srgbClr val="358374"/>
                                    </a:solidFill>
                                    <a:latin typeface="Cambria Math" panose="02040503050406030204" pitchFamily="18" charset="0"/>
                                  </a:rPr>
                                  <m:t>𝐴</m:t>
                                </m:r>
                                <m:r>
                                  <a:rPr lang="de-DE" sz="2200" i="1">
                                    <a:latin typeface="Cambria Math" panose="02040503050406030204" pitchFamily="18" charset="0"/>
                                  </a:rPr>
                                  <m:t> </m:t>
                                </m:r>
                                <m:r>
                                  <m:rPr>
                                    <m:sty m:val="p"/>
                                  </m:rPr>
                                  <a:rPr lang="de-DE" sz="2200" i="0">
                                    <a:latin typeface="Cambria Math" panose="02040503050406030204" pitchFamily="18" charset="0"/>
                                  </a:rPr>
                                  <m:t>queries</m:t>
                                </m:r>
                                <m:r>
                                  <m:rPr>
                                    <m:nor/>
                                  </m:rPr>
                                  <a:rPr lang="de-DE" sz="2200" i="0">
                                    <a:latin typeface="Cambria Math" panose="02040503050406030204" pitchFamily="18" charset="0"/>
                                  </a:rPr>
                                  <m:t> </m:t>
                                </m:r>
                                <m:r>
                                  <m:rPr>
                                    <m:nor/>
                                  </m:rPr>
                                  <a:rPr lang="de-DE" sz="2200" i="0" dirty="0">
                                    <a:solidFill>
                                      <a:srgbClr val="F16722"/>
                                    </a:solidFill>
                                  </a:rPr>
                                  <m:t>H</m:t>
                                </m:r>
                                <m:r>
                                  <a:rPr lang="de-DE" sz="2200" i="1" dirty="0">
                                    <a:solidFill>
                                      <a:srgbClr val="F16722"/>
                                    </a:solidFill>
                                    <a:latin typeface="Cambria Math" panose="02040503050406030204" pitchFamily="18" charset="0"/>
                                  </a:rPr>
                                  <m:t> </m:t>
                                </m:r>
                                <m:r>
                                  <m:rPr>
                                    <m:nor/>
                                  </m:rPr>
                                  <a:rPr lang="en-US" sz="2200" dirty="0"/>
                                  <m:t>on</m:t>
                                </m:r>
                                <m:r>
                                  <m:rPr>
                                    <m:nor/>
                                  </m:rPr>
                                  <a:rPr lang="en-US" sz="2200" dirty="0"/>
                                  <m:t> </m:t>
                                </m:r>
                                <m:r>
                                  <a:rPr lang="de-DE" sz="2200" i="1">
                                    <a:solidFill>
                                      <a:srgbClr val="358374"/>
                                    </a:solidFill>
                                    <a:latin typeface="Cambria Math" panose="02040503050406030204" pitchFamily="18" charset="0"/>
                                  </a:rPr>
                                  <m:t>𝑚</m:t>
                                </m:r>
                              </m:e>
                            </m:d>
                          </m:e>
                        </m:func>
                      </m:e>
                    </m:func>
                  </m:oMath>
                </a14:m>
                <a:r>
                  <a:rPr lang="en-GB" sz="2200" dirty="0"/>
                  <a:t> </a:t>
                </a:r>
              </a:p>
              <a:p>
                <a:endParaRPr lang="en-GB" sz="800" dirty="0"/>
              </a:p>
              <a:p>
                <a:pPr/>
                <a:r>
                  <a:rPr lang="de-DE" sz="2200" b="0" dirty="0">
                    <a:solidFill>
                      <a:schemeClr val="tx1"/>
                    </a:solidFill>
                  </a:rPr>
                  <a:t>               </a:t>
                </a:r>
                <a14:m>
                  <m:oMath xmlns:m="http://schemas.openxmlformats.org/officeDocument/2006/math">
                    <m:r>
                      <a:rPr lang="de-DE" sz="2200" b="0" i="0" smtClean="0">
                        <a:solidFill>
                          <a:schemeClr val="tx1"/>
                        </a:solidFill>
                        <a:latin typeface="Cambria Math" panose="02040503050406030204" pitchFamily="18" charset="0"/>
                      </a:rPr>
                      <m:t>                </m:t>
                    </m:r>
                  </m:oMath>
                </a14:m>
                <a:endParaRPr lang="en-GB" sz="2200" dirty="0"/>
              </a:p>
            </p:txBody>
          </p:sp>
        </mc:Choice>
        <mc:Fallback>
          <p:sp>
            <p:nvSpPr>
              <p:cNvPr id="29" name="TextBox 28">
                <a:extLst>
                  <a:ext uri="{FF2B5EF4-FFF2-40B4-BE49-F238E27FC236}">
                    <a16:creationId xmlns:a16="http://schemas.microsoft.com/office/drawing/2014/main" id="{953AFFF6-682C-B409-FAE3-9B7A04120CBC}"/>
                  </a:ext>
                </a:extLst>
              </p:cNvPr>
              <p:cNvSpPr txBox="1">
                <a:spLocks noRot="1" noChangeAspect="1" noMove="1" noResize="1" noEditPoints="1" noAdjustHandles="1" noChangeArrowheads="1" noChangeShapeType="1" noTextEdit="1"/>
              </p:cNvSpPr>
              <p:nvPr/>
            </p:nvSpPr>
            <p:spPr>
              <a:xfrm>
                <a:off x="1233813" y="5695171"/>
                <a:ext cx="5674310" cy="947119"/>
              </a:xfrm>
              <a:prstGeom prst="rect">
                <a:avLst/>
              </a:prstGeom>
              <a:blipFill>
                <a:blip r:embed="rId11"/>
                <a:stretch>
                  <a:fillRect/>
                </a:stretch>
              </a:blipFill>
              <a:ln w="12700">
                <a:solidFill>
                  <a:srgbClr val="358374"/>
                </a:solidFill>
              </a:ln>
            </p:spPr>
            <p:txBody>
              <a:bodyPr/>
              <a:lstStyle/>
              <a:p>
                <a:r>
                  <a:rPr lang="en-GB">
                    <a:noFill/>
                  </a:rPr>
                  <a:t> </a:t>
                </a:r>
              </a:p>
            </p:txBody>
          </p:sp>
        </mc:Fallback>
      </mc:AlternateContent>
      <p:sp>
        <p:nvSpPr>
          <p:cNvPr id="41" name="TextBox 40">
            <a:extLst>
              <a:ext uri="{FF2B5EF4-FFF2-40B4-BE49-F238E27FC236}">
                <a16:creationId xmlns:a16="http://schemas.microsoft.com/office/drawing/2014/main" id="{48BB1A08-F754-7F76-736D-455B2DD40408}"/>
              </a:ext>
            </a:extLst>
          </p:cNvPr>
          <p:cNvSpPr txBox="1"/>
          <p:nvPr/>
        </p:nvSpPr>
        <p:spPr>
          <a:xfrm>
            <a:off x="1233813" y="1628384"/>
            <a:ext cx="10046558" cy="949171"/>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Claim</a:t>
            </a:r>
            <a:r>
              <a:rPr lang="en-US" sz="2400" dirty="0"/>
              <a:t>: If the encryption scheme is hard to invert,</a:t>
            </a:r>
          </a:p>
          <a:p>
            <a:pPr fontAlgn="auto">
              <a:lnSpc>
                <a:spcPct val="120000"/>
              </a:lnSpc>
              <a:spcAft>
                <a:spcPts val="0"/>
              </a:spcAft>
            </a:pPr>
            <a:r>
              <a:rPr lang="en-US" sz="2400" dirty="0"/>
              <a:t>then it is hard to break key indistinguishability of FO ‘light’.</a:t>
            </a:r>
          </a:p>
        </p:txBody>
      </p:sp>
    </p:spTree>
    <p:extLst>
      <p:ext uri="{BB962C8B-B14F-4D97-AF65-F5344CB8AC3E}">
        <p14:creationId xmlns:p14="http://schemas.microsoft.com/office/powerpoint/2010/main" val="49280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DFF67FD-52C8-5E03-47A5-3F5171D8E735}"/>
                  </a:ext>
                </a:extLst>
              </p:cNvPr>
              <p:cNvSpPr txBox="1"/>
              <p:nvPr/>
            </p:nvSpPr>
            <p:spPr>
              <a:xfrm>
                <a:off x="1233813" y="3072490"/>
                <a:ext cx="5829272" cy="2426498"/>
              </a:xfrm>
              <a:prstGeom prst="rect">
                <a:avLst/>
              </a:prstGeom>
              <a:noFill/>
            </p:spPr>
            <p:txBody>
              <a:bodyPr wrap="square" rtlCol="0">
                <a:spAutoFit/>
              </a:bodyPr>
              <a:lstStyle/>
              <a:p>
                <a:pPr fontAlgn="auto">
                  <a:lnSpc>
                    <a:spcPct val="120000"/>
                  </a:lnSpc>
                  <a:spcAft>
                    <a:spcPts val="0"/>
                  </a:spcAft>
                </a:pPr>
                <a:r>
                  <a:rPr lang="en-US" sz="2400" b="1" dirty="0">
                    <a:solidFill>
                      <a:srgbClr val="FF6600"/>
                    </a:solidFill>
                  </a:rPr>
                  <a:t>Argument</a:t>
                </a:r>
                <a:r>
                  <a:rPr lang="en-US" sz="2400" dirty="0"/>
                  <a:t>:</a:t>
                </a:r>
              </a:p>
              <a:p>
                <a:pPr fontAlgn="auto">
                  <a:lnSpc>
                    <a:spcPct val="120000"/>
                  </a:lnSpc>
                  <a:spcAft>
                    <a:spcPts val="0"/>
                  </a:spcAft>
                </a:pPr>
                <a:endParaRPr lang="en-US" sz="800" dirty="0"/>
              </a:p>
              <a:p>
                <a:pPr fontAlgn="auto">
                  <a:lnSpc>
                    <a:spcPct val="120000"/>
                  </a:lnSpc>
                  <a:spcAft>
                    <a:spcPts val="0"/>
                  </a:spcAft>
                </a:pPr>
                <a:r>
                  <a:rPr lang="en-US" sz="2400" dirty="0"/>
                  <a:t>If </a:t>
                </a:r>
                <a:r>
                  <a:rPr lang="en-US" sz="2400" i="1" dirty="0">
                    <a:solidFill>
                      <a:srgbClr val="358374"/>
                    </a:solidFill>
                  </a:rPr>
                  <a:t>A </a:t>
                </a:r>
                <a:r>
                  <a:rPr lang="en-US" sz="2400" dirty="0"/>
                  <a:t>queries </a:t>
                </a:r>
                <a14:m>
                  <m:oMath xmlns:m="http://schemas.openxmlformats.org/officeDocument/2006/math">
                    <m:r>
                      <m:rPr>
                        <m:nor/>
                      </m:rPr>
                      <a:rPr lang="de-DE" sz="2400" i="1" dirty="0">
                        <a:solidFill>
                          <a:srgbClr val="F16722"/>
                        </a:solidFill>
                      </a:rPr>
                      <m:t>H</m:t>
                    </m:r>
                    <m:r>
                      <a:rPr lang="de-DE" sz="2400" i="1" dirty="0">
                        <a:solidFill>
                          <a:srgbClr val="F16722"/>
                        </a:solidFill>
                        <a:latin typeface="Cambria Math" panose="02040503050406030204" pitchFamily="18" charset="0"/>
                      </a:rPr>
                      <m:t> </m:t>
                    </m:r>
                  </m:oMath>
                </a14:m>
                <a:r>
                  <a:rPr lang="en-US" sz="2400" dirty="0"/>
                  <a:t>on </a:t>
                </a:r>
                <a14:m>
                  <m:oMath xmlns:m="http://schemas.openxmlformats.org/officeDocument/2006/math">
                    <m:r>
                      <a:rPr lang="de-DE" sz="2400" i="1">
                        <a:solidFill>
                          <a:srgbClr val="358374"/>
                        </a:solidFill>
                        <a:latin typeface="Cambria Math" panose="02040503050406030204" pitchFamily="18" charset="0"/>
                      </a:rPr>
                      <m:t>𝑚</m:t>
                    </m:r>
                  </m:oMath>
                </a14:m>
                <a:r>
                  <a:rPr lang="en-US" sz="2400" dirty="0"/>
                  <a:t>:</a:t>
                </a:r>
                <a:endParaRPr lang="en-US" sz="2400" dirty="0">
                  <a:solidFill>
                    <a:srgbClr val="358374"/>
                  </a:solidFill>
                </a:endParaRPr>
              </a:p>
              <a:p>
                <a:pPr lvl="1">
                  <a:lnSpc>
                    <a:spcPct val="120000"/>
                  </a:lnSpc>
                </a:pPr>
                <a:r>
                  <a:rPr lang="en-US" sz="2400" dirty="0"/>
                  <a:t>We see the one-way solution </a:t>
                </a:r>
                <a14:m>
                  <m:oMath xmlns:m="http://schemas.openxmlformats.org/officeDocument/2006/math">
                    <m:r>
                      <a:rPr lang="de-DE" sz="2400" b="0" i="1" smtClean="0">
                        <a:solidFill>
                          <a:srgbClr val="358374"/>
                        </a:solidFill>
                        <a:latin typeface="Cambria Math" panose="02040503050406030204" pitchFamily="18" charset="0"/>
                      </a:rPr>
                      <m:t>𝑚</m:t>
                    </m:r>
                    <m:r>
                      <a:rPr lang="de-DE" sz="2400" b="0" i="1" smtClean="0">
                        <a:solidFill>
                          <a:srgbClr val="358374"/>
                        </a:solidFill>
                        <a:latin typeface="Cambria Math" panose="02040503050406030204" pitchFamily="18" charset="0"/>
                      </a:rPr>
                      <m:t> </m:t>
                    </m:r>
                  </m:oMath>
                </a14:m>
                <a:r>
                  <a:rPr lang="en-US" sz="2400" dirty="0"/>
                  <a:t>for </a:t>
                </a:r>
              </a:p>
              <a:p>
                <a:pPr lvl="1">
                  <a:lnSpc>
                    <a:spcPct val="120000"/>
                  </a:lnSpc>
                </a:pPr>
                <a:r>
                  <a:rPr lang="en-US" sz="2400" dirty="0"/>
                  <a:t>(but need to </a:t>
                </a:r>
                <a:r>
                  <a:rPr lang="en-US" sz="2400" dirty="0">
                    <a:solidFill>
                      <a:srgbClr val="FF6600"/>
                    </a:solidFill>
                  </a:rPr>
                  <a:t>guess which of the </a:t>
                </a:r>
                <a14:m>
                  <m:oMath xmlns:m="http://schemas.openxmlformats.org/officeDocument/2006/math">
                    <m:r>
                      <a:rPr lang="de-DE" sz="2400" i="1">
                        <a:solidFill>
                          <a:srgbClr val="FF6600"/>
                        </a:solidFill>
                        <a:latin typeface="Cambria Math" panose="02040503050406030204" pitchFamily="18" charset="0"/>
                      </a:rPr>
                      <m:t>𝑞</m:t>
                    </m:r>
                  </m:oMath>
                </a14:m>
                <a:r>
                  <a:rPr lang="en-US" sz="2400" dirty="0">
                    <a:solidFill>
                      <a:srgbClr val="FF6600"/>
                    </a:solidFill>
                  </a:rPr>
                  <a:t> many RO queries it is</a:t>
                </a:r>
                <a:r>
                  <a:rPr lang="en-US" sz="2400" dirty="0"/>
                  <a:t>!)</a:t>
                </a:r>
              </a:p>
            </p:txBody>
          </p:sp>
        </mc:Choice>
        <mc:Fallback>
          <p:sp>
            <p:nvSpPr>
              <p:cNvPr id="3" name="TextBox 2">
                <a:extLst>
                  <a:ext uri="{FF2B5EF4-FFF2-40B4-BE49-F238E27FC236}">
                    <a16:creationId xmlns:a16="http://schemas.microsoft.com/office/drawing/2014/main" id="{8DFF67FD-52C8-5E03-47A5-3F5171D8E735}"/>
                  </a:ext>
                </a:extLst>
              </p:cNvPr>
              <p:cNvSpPr txBox="1">
                <a:spLocks noRot="1" noChangeAspect="1" noMove="1" noResize="1" noEditPoints="1" noAdjustHandles="1" noChangeArrowheads="1" noChangeShapeType="1" noTextEdit="1"/>
              </p:cNvSpPr>
              <p:nvPr/>
            </p:nvSpPr>
            <p:spPr>
              <a:xfrm>
                <a:off x="1233813" y="3072490"/>
                <a:ext cx="5829272" cy="2426498"/>
              </a:xfrm>
              <a:prstGeom prst="rect">
                <a:avLst/>
              </a:prstGeom>
              <a:blipFill>
                <a:blip r:embed="rId3"/>
                <a:stretch>
                  <a:fillRect l="-1567" t="-251" b="-4774"/>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ROM heuristic for FO ‘light’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67" name="Group 66">
            <a:extLst>
              <a:ext uri="{FF2B5EF4-FFF2-40B4-BE49-F238E27FC236}">
                <a16:creationId xmlns:a16="http://schemas.microsoft.com/office/drawing/2014/main" id="{EBF56651-0EC1-B735-34D8-4601E35F4DA7}"/>
              </a:ext>
            </a:extLst>
          </p:cNvPr>
          <p:cNvGrpSpPr/>
          <p:nvPr/>
        </p:nvGrpSpPr>
        <p:grpSpPr>
          <a:xfrm>
            <a:off x="1233813" y="5695171"/>
            <a:ext cx="5674310" cy="983517"/>
            <a:chOff x="6096000" y="5418493"/>
            <a:chExt cx="5674310" cy="983517"/>
          </a:xfrm>
        </p:grpSpPr>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8BFFABEA-B7E3-148A-2589-190B1BAB8C06}"/>
                    </a:ext>
                  </a:extLst>
                </p:cNvPr>
                <p:cNvSpPr txBox="1"/>
                <p:nvPr/>
              </p:nvSpPr>
              <p:spPr>
                <a:xfrm>
                  <a:off x="6096000" y="5418493"/>
                  <a:ext cx="5674310" cy="947119"/>
                </a:xfrm>
                <a:prstGeom prst="rect">
                  <a:avLst/>
                </a:prstGeom>
                <a:noFill/>
                <a:ln w="12700">
                  <a:solidFill>
                    <a:srgbClr val="358374"/>
                  </a:solidFill>
                </a:ln>
              </p:spPr>
              <p:txBody>
                <a:bodyPr wrap="square" anchor="ctr">
                  <a:spAutoFit/>
                </a:bodyPr>
                <a:lstStyle/>
                <a:p>
                  <a14:m>
                    <m:oMath xmlns:m="http://schemas.openxmlformats.org/officeDocument/2006/math">
                      <m:func>
                        <m:funcPr>
                          <m:ctrlPr>
                            <a:rPr lang="de-DE" sz="2200" b="0" i="1" smtClean="0">
                              <a:solidFill>
                                <a:schemeClr val="tx1"/>
                              </a:solidFill>
                              <a:latin typeface="Cambria Math" panose="02040503050406030204" pitchFamily="18" charset="0"/>
                            </a:rPr>
                          </m:ctrlPr>
                        </m:funcPr>
                        <m:fName>
                          <m:r>
                            <m:rPr>
                              <m:sty m:val="p"/>
                            </m:rPr>
                            <a:rPr lang="de-DE" sz="2200" b="0" i="0" smtClean="0">
                              <a:solidFill>
                                <a:schemeClr val="tx1"/>
                              </a:solidFill>
                              <a:latin typeface="Cambria Math" panose="02040503050406030204" pitchFamily="18" charset="0"/>
                            </a:rPr>
                            <m:t>Pr</m:t>
                          </m:r>
                        </m:fName>
                        <m:e>
                          <m:d>
                            <m:dPr>
                              <m:begChr m:val="["/>
                              <m:endChr m:val="]"/>
                              <m:ctrlPr>
                                <a:rPr lang="de-DE" sz="2200" b="0" i="1" smtClean="0">
                                  <a:solidFill>
                                    <a:schemeClr val="tx1"/>
                                  </a:solidFill>
                                  <a:latin typeface="Cambria Math" panose="02040503050406030204" pitchFamily="18" charset="0"/>
                                </a:rPr>
                              </m:ctrlPr>
                            </m:dPr>
                            <m:e>
                              <m:r>
                                <a:rPr lang="de-DE" sz="2200" i="1">
                                  <a:solidFill>
                                    <a:srgbClr val="358374"/>
                                  </a:solidFill>
                                  <a:latin typeface="Cambria Math" panose="02040503050406030204" pitchFamily="18" charset="0"/>
                                </a:rPr>
                                <m:t>𝐴</m:t>
                              </m:r>
                              <m:r>
                                <a:rPr lang="de-DE" sz="2200" i="1">
                                  <a:latin typeface="Cambria Math" panose="02040503050406030204" pitchFamily="18" charset="0"/>
                                </a:rPr>
                                <m:t> </m:t>
                              </m:r>
                              <m:r>
                                <m:rPr>
                                  <m:sty m:val="p"/>
                                </m:rPr>
                                <a:rPr lang="de-DE" sz="2200" b="0" i="0" smtClean="0">
                                  <a:latin typeface="Cambria Math" panose="02040503050406030204" pitchFamily="18" charset="0"/>
                                </a:rPr>
                                <m:t>breaks</m:t>
                              </m:r>
                              <m:sSub>
                                <m:sSubPr>
                                  <m:ctrlPr>
                                    <a:rPr lang="de-DE" sz="2400" i="1" smtClean="0">
                                      <a:solidFill>
                                        <a:srgbClr val="7030A0"/>
                                      </a:solidFill>
                                      <a:latin typeface="Cambria Math" panose="02040503050406030204" pitchFamily="18" charset="0"/>
                                    </a:rPr>
                                  </m:ctrlPr>
                                </m:sSubPr>
                                <m:e>
                                  <m:r>
                                    <a:rPr lang="de-DE" sz="2400" b="0" i="1" smtClean="0">
                                      <a:solidFill>
                                        <a:srgbClr val="7030A0"/>
                                      </a:solidFill>
                                      <a:latin typeface="Cambria Math" panose="02040503050406030204" pitchFamily="18" charset="0"/>
                                    </a:rPr>
                                    <m:t> </m:t>
                                  </m:r>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e>
                          </m:d>
                          <m:r>
                            <a:rPr lang="de-DE" sz="2200" i="1">
                              <a:latin typeface="Cambria Math" panose="02040503050406030204" pitchFamily="18" charset="0"/>
                            </a:rPr>
                            <m:t>≤</m:t>
                          </m:r>
                          <m:func>
                            <m:funcPr>
                              <m:ctrlPr>
                                <a:rPr lang="de-DE" sz="2200" i="1">
                                  <a:latin typeface="Cambria Math" panose="02040503050406030204" pitchFamily="18" charset="0"/>
                                </a:rPr>
                              </m:ctrlPr>
                            </m:funcPr>
                            <m:fName>
                              <m:r>
                                <m:rPr>
                                  <m:sty m:val="p"/>
                                </m:rPr>
                                <a:rPr lang="de-DE" sz="2200">
                                  <a:latin typeface="Cambria Math" panose="02040503050406030204" pitchFamily="18" charset="0"/>
                                </a:rPr>
                                <m:t>Pr</m:t>
                              </m:r>
                            </m:fName>
                            <m:e>
                              <m:d>
                                <m:dPr>
                                  <m:begChr m:val="["/>
                                  <m:endChr m:val="]"/>
                                  <m:ctrlPr>
                                    <a:rPr lang="de-DE" sz="2200" i="1">
                                      <a:latin typeface="Cambria Math" panose="02040503050406030204" pitchFamily="18" charset="0"/>
                                    </a:rPr>
                                  </m:ctrlPr>
                                </m:dPr>
                                <m:e>
                                  <m:r>
                                    <a:rPr lang="de-DE" sz="2200" i="1">
                                      <a:solidFill>
                                        <a:srgbClr val="358374"/>
                                      </a:solidFill>
                                      <a:latin typeface="Cambria Math" panose="02040503050406030204" pitchFamily="18" charset="0"/>
                                    </a:rPr>
                                    <m:t>𝐴</m:t>
                                  </m:r>
                                  <m:r>
                                    <a:rPr lang="de-DE" sz="2200" i="1">
                                      <a:latin typeface="Cambria Math" panose="02040503050406030204" pitchFamily="18" charset="0"/>
                                    </a:rPr>
                                    <m:t> </m:t>
                                  </m:r>
                                  <m:r>
                                    <m:rPr>
                                      <m:sty m:val="p"/>
                                    </m:rPr>
                                    <a:rPr lang="de-DE" sz="2200" i="0">
                                      <a:latin typeface="Cambria Math" panose="02040503050406030204" pitchFamily="18" charset="0"/>
                                    </a:rPr>
                                    <m:t>queries</m:t>
                                  </m:r>
                                  <m:r>
                                    <m:rPr>
                                      <m:nor/>
                                    </m:rPr>
                                    <a:rPr lang="de-DE" sz="2200" i="0">
                                      <a:latin typeface="Cambria Math" panose="02040503050406030204" pitchFamily="18" charset="0"/>
                                    </a:rPr>
                                    <m:t> </m:t>
                                  </m:r>
                                  <m:r>
                                    <m:rPr>
                                      <m:nor/>
                                    </m:rPr>
                                    <a:rPr lang="de-DE" sz="2200" i="0" dirty="0">
                                      <a:solidFill>
                                        <a:srgbClr val="F16722"/>
                                      </a:solidFill>
                                    </a:rPr>
                                    <m:t>H</m:t>
                                  </m:r>
                                  <m:r>
                                    <a:rPr lang="de-DE" sz="2200" i="1" dirty="0">
                                      <a:solidFill>
                                        <a:srgbClr val="F16722"/>
                                      </a:solidFill>
                                      <a:latin typeface="Cambria Math" panose="02040503050406030204" pitchFamily="18" charset="0"/>
                                    </a:rPr>
                                    <m:t> </m:t>
                                  </m:r>
                                  <m:r>
                                    <m:rPr>
                                      <m:nor/>
                                    </m:rPr>
                                    <a:rPr lang="en-US" sz="2200" dirty="0"/>
                                    <m:t>on</m:t>
                                  </m:r>
                                  <m:r>
                                    <m:rPr>
                                      <m:nor/>
                                    </m:rPr>
                                    <a:rPr lang="en-US" sz="2200" dirty="0"/>
                                    <m:t> </m:t>
                                  </m:r>
                                  <m:r>
                                    <a:rPr lang="de-DE" sz="2200" i="1">
                                      <a:solidFill>
                                        <a:srgbClr val="358374"/>
                                      </a:solidFill>
                                      <a:latin typeface="Cambria Math" panose="02040503050406030204" pitchFamily="18" charset="0"/>
                                    </a:rPr>
                                    <m:t>𝑚</m:t>
                                  </m:r>
                                </m:e>
                              </m:d>
                            </m:e>
                          </m:func>
                        </m:e>
                      </m:func>
                    </m:oMath>
                  </a14:m>
                  <a:r>
                    <a:rPr lang="en-GB" sz="2200" dirty="0"/>
                    <a:t> </a:t>
                  </a:r>
                </a:p>
                <a:p>
                  <a:endParaRPr lang="en-GB" sz="800" dirty="0"/>
                </a:p>
                <a:p>
                  <a:pPr/>
                  <a:r>
                    <a:rPr lang="de-DE" sz="2200" b="0" dirty="0">
                      <a:solidFill>
                        <a:schemeClr val="tx1"/>
                      </a:solidFill>
                    </a:rPr>
                    <a:t>               </a:t>
                  </a:r>
                  <a14:m>
                    <m:oMath xmlns:m="http://schemas.openxmlformats.org/officeDocument/2006/math">
                      <m:r>
                        <a:rPr lang="de-DE" sz="2200" b="0" i="0"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m:t>
                      </m:r>
                      <m:r>
                        <a:rPr lang="de-DE" sz="2200" b="0" i="1" smtClean="0">
                          <a:solidFill>
                            <a:srgbClr val="FF6600"/>
                          </a:solidFill>
                          <a:latin typeface="Cambria Math" panose="02040503050406030204" pitchFamily="18" charset="0"/>
                        </a:rPr>
                        <m:t>𝑞</m:t>
                      </m:r>
                      <m:r>
                        <a:rPr lang="de-DE" sz="2200" b="0" i="1" smtClean="0">
                          <a:solidFill>
                            <a:srgbClr val="FF6600"/>
                          </a:solidFill>
                          <a:latin typeface="Cambria Math" panose="02040503050406030204" pitchFamily="18" charset="0"/>
                        </a:rPr>
                        <m:t>⋅</m:t>
                      </m:r>
                      <m:func>
                        <m:funcPr>
                          <m:ctrlPr>
                            <a:rPr lang="de-DE" sz="2200" i="1">
                              <a:latin typeface="Cambria Math" panose="02040503050406030204" pitchFamily="18" charset="0"/>
                            </a:rPr>
                          </m:ctrlPr>
                        </m:funcPr>
                        <m:fName>
                          <m:r>
                            <m:rPr>
                              <m:sty m:val="p"/>
                            </m:rPr>
                            <a:rPr lang="de-DE" sz="2200">
                              <a:latin typeface="Cambria Math" panose="02040503050406030204" pitchFamily="18" charset="0"/>
                            </a:rPr>
                            <m:t>Pr</m:t>
                          </m:r>
                        </m:fName>
                        <m:e>
                          <m:d>
                            <m:dPr>
                              <m:begChr m:val="["/>
                              <m:endChr m:val="]"/>
                              <m:ctrlPr>
                                <a:rPr lang="de-DE" sz="2200" i="1">
                                  <a:latin typeface="Cambria Math" panose="02040503050406030204" pitchFamily="18" charset="0"/>
                                </a:rPr>
                              </m:ctrlPr>
                            </m:dPr>
                            <m:e>
                              <m:r>
                                <m:rPr>
                                  <m:sty m:val="p"/>
                                </m:rPr>
                                <a:rPr lang="de-DE" sz="2200" b="0" i="0" smtClean="0">
                                  <a:latin typeface="Cambria Math" panose="02040503050406030204" pitchFamily="18" charset="0"/>
                                </a:rPr>
                                <m:t>we</m:t>
                              </m:r>
                              <m:r>
                                <a:rPr lang="de-DE" sz="2200" b="0" i="0" smtClean="0">
                                  <a:latin typeface="Cambria Math" panose="02040503050406030204" pitchFamily="18" charset="0"/>
                                </a:rPr>
                                <m:t> </m:t>
                              </m:r>
                              <m:r>
                                <m:rPr>
                                  <m:sty m:val="p"/>
                                </m:rPr>
                                <a:rPr lang="de-DE" sz="2200" b="0" i="0" smtClean="0">
                                  <a:latin typeface="Cambria Math" panose="02040503050406030204" pitchFamily="18" charset="0"/>
                                </a:rPr>
                                <m:t>can</m:t>
                              </m:r>
                              <m:r>
                                <a:rPr lang="de-DE" sz="2200" b="0" i="0" smtClean="0">
                                  <a:latin typeface="Cambria Math" panose="02040503050406030204" pitchFamily="18" charset="0"/>
                                </a:rPr>
                                <m:t> </m:t>
                              </m:r>
                              <m:r>
                                <m:rPr>
                                  <m:sty m:val="p"/>
                                </m:rPr>
                                <a:rPr lang="de-DE" sz="2200" b="0" i="0" smtClean="0">
                                  <a:latin typeface="Cambria Math" panose="02040503050406030204" pitchFamily="18" charset="0"/>
                                </a:rPr>
                                <m:t>break</m:t>
                              </m:r>
                              <m:r>
                                <a:rPr lang="de-DE" sz="2200" b="0" i="0" smtClean="0">
                                  <a:latin typeface="Cambria Math" panose="02040503050406030204" pitchFamily="18" charset="0"/>
                                </a:rPr>
                                <m:t>   </m:t>
                              </m:r>
                              <m:r>
                                <a:rPr lang="de-DE" sz="2200" b="0" i="1" smtClean="0">
                                  <a:latin typeface="Cambria Math" panose="02040503050406030204" pitchFamily="18" charset="0"/>
                                </a:rPr>
                                <m:t>          </m:t>
                              </m:r>
                            </m:e>
                          </m:d>
                        </m:e>
                      </m:func>
                    </m:oMath>
                  </a14:m>
                  <a:endParaRPr lang="en-GB" sz="2200" dirty="0"/>
                </a:p>
              </p:txBody>
            </p:sp>
          </mc:Choice>
          <mc:Fallback>
            <p:sp>
              <p:nvSpPr>
                <p:cNvPr id="18" name="TextBox 17">
                  <a:extLst>
                    <a:ext uri="{FF2B5EF4-FFF2-40B4-BE49-F238E27FC236}">
                      <a16:creationId xmlns:a16="http://schemas.microsoft.com/office/drawing/2014/main" id="{8BFFABEA-B7E3-148A-2589-190B1BAB8C06}"/>
                    </a:ext>
                  </a:extLst>
                </p:cNvPr>
                <p:cNvSpPr txBox="1">
                  <a:spLocks noRot="1" noChangeAspect="1" noMove="1" noResize="1" noEditPoints="1" noAdjustHandles="1" noChangeArrowheads="1" noChangeShapeType="1" noTextEdit="1"/>
                </p:cNvSpPr>
                <p:nvPr/>
              </p:nvSpPr>
              <p:spPr>
                <a:xfrm>
                  <a:off x="6096000" y="5418493"/>
                  <a:ext cx="5674310" cy="947119"/>
                </a:xfrm>
                <a:prstGeom prst="rect">
                  <a:avLst/>
                </a:prstGeom>
                <a:blipFill>
                  <a:blip r:embed="rId4"/>
                  <a:stretch>
                    <a:fillRect b="-3165"/>
                  </a:stretch>
                </a:blipFill>
                <a:ln w="12700">
                  <a:solidFill>
                    <a:srgbClr val="358374"/>
                  </a:solidFill>
                </a:ln>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FDB3162A-6E3C-0DAD-0284-D90329842744}"/>
                </a:ext>
              </a:extLst>
            </p:cNvPr>
            <p:cNvGrpSpPr/>
            <p:nvPr/>
          </p:nvGrpSpPr>
          <p:grpSpPr>
            <a:xfrm>
              <a:off x="10818943" y="5845999"/>
              <a:ext cx="666913" cy="556011"/>
              <a:chOff x="9445200" y="5268350"/>
              <a:chExt cx="666913" cy="556011"/>
            </a:xfrm>
          </p:grpSpPr>
          <p:pic>
            <p:nvPicPr>
              <p:cNvPr id="47" name="Picture 46" descr="Icon&#10;&#10;Description automatically generated">
                <a:extLst>
                  <a:ext uri="{FF2B5EF4-FFF2-40B4-BE49-F238E27FC236}">
                    <a16:creationId xmlns:a16="http://schemas.microsoft.com/office/drawing/2014/main" id="{FD60097E-F2C0-A28F-07FE-8E5672DEA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5200" y="5268350"/>
                <a:ext cx="593851" cy="556011"/>
              </a:xfrm>
              <a:prstGeom prst="rect">
                <a:avLst/>
              </a:prstGeom>
            </p:spPr>
          </p:pic>
          <p:pic>
            <p:nvPicPr>
              <p:cNvPr id="48" name="Picture 47">
                <a:extLst>
                  <a:ext uri="{FF2B5EF4-FFF2-40B4-BE49-F238E27FC236}">
                    <a16:creationId xmlns:a16="http://schemas.microsoft.com/office/drawing/2014/main" id="{AE3BBC87-DCDA-B7D0-2EF7-2D41C0EEB405}"/>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9913749" y="5304425"/>
                <a:ext cx="150990" cy="24573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C50E603-82B6-F505-B764-F113B41DF8E9}"/>
                      </a:ext>
                    </a:extLst>
                  </p:cNvPr>
                  <p:cNvSpPr txBox="1"/>
                  <p:nvPr/>
                </p:nvSpPr>
                <p:spPr>
                  <a:xfrm>
                    <a:off x="9649084" y="5439434"/>
                    <a:ext cx="418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xmlns="">
              <p:sp>
                <p:nvSpPr>
                  <p:cNvPr id="49" name="TextBox 48">
                    <a:extLst>
                      <a:ext uri="{FF2B5EF4-FFF2-40B4-BE49-F238E27FC236}">
                        <a16:creationId xmlns:a16="http://schemas.microsoft.com/office/drawing/2014/main" id="{1C50E603-82B6-F505-B764-F113B41DF8E9}"/>
                      </a:ext>
                    </a:extLst>
                  </p:cNvPr>
                  <p:cNvSpPr txBox="1">
                    <a:spLocks noRot="1" noChangeAspect="1" noMove="1" noResize="1" noEditPoints="1" noAdjustHandles="1" noChangeArrowheads="1" noChangeShapeType="1" noTextEdit="1"/>
                  </p:cNvSpPr>
                  <p:nvPr/>
                </p:nvSpPr>
                <p:spPr>
                  <a:xfrm>
                    <a:off x="9649084" y="5439434"/>
                    <a:ext cx="418660" cy="307777"/>
                  </a:xfrm>
                  <a:prstGeom prst="rect">
                    <a:avLst/>
                  </a:prstGeom>
                  <a:blipFill>
                    <a:blip r:embed="rId8"/>
                    <a:stretch>
                      <a:fillRect/>
                    </a:stretch>
                  </a:blipFill>
                </p:spPr>
                <p:txBody>
                  <a:bodyPr/>
                  <a:lstStyle/>
                  <a:p>
                    <a:r>
                      <a:rPr lang="en-GB">
                        <a:noFill/>
                      </a:rPr>
                      <a:t> </a:t>
                    </a:r>
                  </a:p>
                </p:txBody>
              </p:sp>
            </mc:Fallback>
          </mc:AlternateContent>
        </p:grpSp>
      </p:grpSp>
      <p:grpSp>
        <p:nvGrpSpPr>
          <p:cNvPr id="5" name="Group 4">
            <a:extLst>
              <a:ext uri="{FF2B5EF4-FFF2-40B4-BE49-F238E27FC236}">
                <a16:creationId xmlns:a16="http://schemas.microsoft.com/office/drawing/2014/main" id="{8C6FBB03-D964-CF03-4228-98E298458E2A}"/>
              </a:ext>
            </a:extLst>
          </p:cNvPr>
          <p:cNvGrpSpPr/>
          <p:nvPr/>
        </p:nvGrpSpPr>
        <p:grpSpPr>
          <a:xfrm>
            <a:off x="6175142" y="4088454"/>
            <a:ext cx="666913" cy="556011"/>
            <a:chOff x="9852523" y="5110124"/>
            <a:chExt cx="666913" cy="556011"/>
          </a:xfrm>
        </p:grpSpPr>
        <p:pic>
          <p:nvPicPr>
            <p:cNvPr id="6" name="Picture 5" descr="Icon&#10;&#10;Description automatically generated">
              <a:extLst>
                <a:ext uri="{FF2B5EF4-FFF2-40B4-BE49-F238E27FC236}">
                  <a16:creationId xmlns:a16="http://schemas.microsoft.com/office/drawing/2014/main" id="{DCB7C77E-3E40-5C25-F851-C4FA983EE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523" y="5110124"/>
              <a:ext cx="593851" cy="556011"/>
            </a:xfrm>
            <a:prstGeom prst="rect">
              <a:avLst/>
            </a:prstGeom>
          </p:spPr>
        </p:pic>
        <p:pic>
          <p:nvPicPr>
            <p:cNvPr id="8" name="Picture 7">
              <a:extLst>
                <a:ext uri="{FF2B5EF4-FFF2-40B4-BE49-F238E27FC236}">
                  <a16:creationId xmlns:a16="http://schemas.microsoft.com/office/drawing/2014/main" id="{E0A828F1-80CB-4AB1-CB13-5EFDC64C56C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10321072" y="5146199"/>
              <a:ext cx="150990" cy="24573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262A76-ABA0-D7CA-48C5-0B82E93F2473}"/>
                    </a:ext>
                  </a:extLst>
                </p:cNvPr>
                <p:cNvSpPr txBox="1"/>
                <p:nvPr/>
              </p:nvSpPr>
              <p:spPr>
                <a:xfrm>
                  <a:off x="10056407" y="5281208"/>
                  <a:ext cx="418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xmlns="">
            <p:sp>
              <p:nvSpPr>
                <p:cNvPr id="10" name="TextBox 9">
                  <a:extLst>
                    <a:ext uri="{FF2B5EF4-FFF2-40B4-BE49-F238E27FC236}">
                      <a16:creationId xmlns:a16="http://schemas.microsoft.com/office/drawing/2014/main" id="{C9262A76-ABA0-D7CA-48C5-0B82E93F2473}"/>
                    </a:ext>
                  </a:extLst>
                </p:cNvPr>
                <p:cNvSpPr txBox="1">
                  <a:spLocks noRot="1" noChangeAspect="1" noMove="1" noResize="1" noEditPoints="1" noAdjustHandles="1" noChangeArrowheads="1" noChangeShapeType="1" noTextEdit="1"/>
                </p:cNvSpPr>
                <p:nvPr/>
              </p:nvSpPr>
              <p:spPr>
                <a:xfrm>
                  <a:off x="10056407" y="5281208"/>
                  <a:ext cx="418660" cy="307777"/>
                </a:xfrm>
                <a:prstGeom prst="rect">
                  <a:avLst/>
                </a:prstGeom>
                <a:blipFill>
                  <a:blip r:embed="rId12"/>
                  <a:stretch>
                    <a:fillRect/>
                  </a:stretch>
                </a:blipFill>
              </p:spPr>
              <p:txBody>
                <a:bodyPr/>
                <a:lstStyle/>
                <a:p>
                  <a:r>
                    <a:rPr lang="en-GB">
                      <a:noFill/>
                    </a:rPr>
                    <a:t> </a:t>
                  </a:r>
                </a:p>
              </p:txBody>
            </p:sp>
          </mc:Fallback>
        </mc:AlternateContent>
      </p:grpSp>
      <p:grpSp>
        <p:nvGrpSpPr>
          <p:cNvPr id="9" name="Group 8">
            <a:extLst>
              <a:ext uri="{FF2B5EF4-FFF2-40B4-BE49-F238E27FC236}">
                <a16:creationId xmlns:a16="http://schemas.microsoft.com/office/drawing/2014/main" id="{A3FC80B6-698D-F8EE-AC27-F2495302F134}"/>
              </a:ext>
            </a:extLst>
          </p:cNvPr>
          <p:cNvGrpSpPr/>
          <p:nvPr/>
        </p:nvGrpSpPr>
        <p:grpSpPr>
          <a:xfrm>
            <a:off x="6363562" y="2589852"/>
            <a:ext cx="5753036" cy="2746454"/>
            <a:chOff x="6363562" y="2589852"/>
            <a:chExt cx="5753036" cy="2746454"/>
          </a:xfrm>
        </p:grpSpPr>
        <p:grpSp>
          <p:nvGrpSpPr>
            <p:cNvPr id="11" name="Group 10">
              <a:extLst>
                <a:ext uri="{FF2B5EF4-FFF2-40B4-BE49-F238E27FC236}">
                  <a16:creationId xmlns:a16="http://schemas.microsoft.com/office/drawing/2014/main" id="{091CE7C8-98C2-A1CB-2ADB-A32BB600DB9F}"/>
                </a:ext>
              </a:extLst>
            </p:cNvPr>
            <p:cNvGrpSpPr/>
            <p:nvPr/>
          </p:nvGrpSpPr>
          <p:grpSpPr>
            <a:xfrm>
              <a:off x="7320092" y="3224586"/>
              <a:ext cx="4796506" cy="2111720"/>
              <a:chOff x="7177821" y="2161677"/>
              <a:chExt cx="4796506" cy="2111720"/>
            </a:xfrm>
          </p:grpSpPr>
          <p:grpSp>
            <p:nvGrpSpPr>
              <p:cNvPr id="15" name="Group 14">
                <a:extLst>
                  <a:ext uri="{FF2B5EF4-FFF2-40B4-BE49-F238E27FC236}">
                    <a16:creationId xmlns:a16="http://schemas.microsoft.com/office/drawing/2014/main" id="{0E30F145-D0A2-2A09-6E75-08FE7AFE23EA}"/>
                  </a:ext>
                </a:extLst>
              </p:cNvPr>
              <p:cNvGrpSpPr/>
              <p:nvPr/>
            </p:nvGrpSpPr>
            <p:grpSpPr>
              <a:xfrm>
                <a:off x="7177821" y="2161677"/>
                <a:ext cx="4796506" cy="2111720"/>
                <a:chOff x="7177821" y="2649462"/>
                <a:chExt cx="4796506" cy="2111720"/>
              </a:xfrm>
            </p:grpSpPr>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484D799E-1963-8394-BCCB-9B8DE55F890D}"/>
                        </a:ext>
                      </a:extLst>
                    </p:cNvPr>
                    <p:cNvSpPr/>
                    <p:nvPr/>
                  </p:nvSpPr>
                  <p:spPr>
                    <a:xfrm>
                      <a:off x="7407104" y="2649462"/>
                      <a:ext cx="4567223" cy="2111720"/>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key indistinguishability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22" name="Rectangle 21">
                      <a:extLst>
                        <a:ext uri="{FF2B5EF4-FFF2-40B4-BE49-F238E27FC236}">
                          <a16:creationId xmlns:a16="http://schemas.microsoft.com/office/drawing/2014/main" id="{484D799E-1963-8394-BCCB-9B8DE55F890D}"/>
                        </a:ext>
                      </a:extLst>
                    </p:cNvPr>
                    <p:cNvSpPr>
                      <a:spLocks noRot="1" noChangeAspect="1" noMove="1" noResize="1" noEditPoints="1" noAdjustHandles="1" noChangeArrowheads="1" noChangeShapeType="1" noTextEdit="1"/>
                    </p:cNvSpPr>
                    <p:nvPr/>
                  </p:nvSpPr>
                  <p:spPr>
                    <a:xfrm>
                      <a:off x="7407104" y="2649462"/>
                      <a:ext cx="4567223" cy="2111720"/>
                    </a:xfrm>
                    <a:prstGeom prst="rect">
                      <a:avLst/>
                    </a:prstGeom>
                    <a:blipFill>
                      <a:blip r:embed="rId13"/>
                      <a:stretch>
                        <a:fillRect r="-922" b="-1408"/>
                      </a:stretch>
                    </a:blipFill>
                    <a:ln w="57150">
                      <a:solidFill>
                        <a:srgbClr val="358374"/>
                      </a:solidFill>
                    </a:ln>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0510E6BA-D12F-30DF-54A6-07911634102E}"/>
                    </a:ext>
                  </a:extLst>
                </p:cNvPr>
                <p:cNvGrpSpPr/>
                <p:nvPr/>
              </p:nvGrpSpPr>
              <p:grpSpPr>
                <a:xfrm>
                  <a:off x="7177821" y="2872831"/>
                  <a:ext cx="1454868" cy="1415649"/>
                  <a:chOff x="6391319" y="2915285"/>
                  <a:chExt cx="1454868" cy="1415649"/>
                </a:xfrm>
              </p:grpSpPr>
              <p:pic>
                <p:nvPicPr>
                  <p:cNvPr id="24" name="Picture 23" descr="A black and white image of a hacker using a computer&#10;&#10;Description automatically generated with low confidence">
                    <a:extLst>
                      <a:ext uri="{FF2B5EF4-FFF2-40B4-BE49-F238E27FC236}">
                        <a16:creationId xmlns:a16="http://schemas.microsoft.com/office/drawing/2014/main" id="{3C77DB99-6C2A-6283-4041-6780CAE1214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25" name="TextBox 24">
                    <a:extLst>
                      <a:ext uri="{FF2B5EF4-FFF2-40B4-BE49-F238E27FC236}">
                        <a16:creationId xmlns:a16="http://schemas.microsoft.com/office/drawing/2014/main" id="{D3EB4E05-CB1C-3F26-6571-8E36BEBF4D1F}"/>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16" name="Group 15">
                <a:extLst>
                  <a:ext uri="{FF2B5EF4-FFF2-40B4-BE49-F238E27FC236}">
                    <a16:creationId xmlns:a16="http://schemas.microsoft.com/office/drawing/2014/main" id="{EE487819-E0F8-EBB0-36B8-51AD823C8A52}"/>
                  </a:ext>
                </a:extLst>
              </p:cNvPr>
              <p:cNvGrpSpPr/>
              <p:nvPr/>
            </p:nvGrpSpPr>
            <p:grpSpPr>
              <a:xfrm>
                <a:off x="9738451" y="3129426"/>
                <a:ext cx="836539" cy="760887"/>
                <a:chOff x="4815890" y="4436187"/>
                <a:chExt cx="1576905" cy="1278883"/>
              </a:xfrm>
            </p:grpSpPr>
            <p:grpSp>
              <p:nvGrpSpPr>
                <p:cNvPr id="17" name="Group 16">
                  <a:extLst>
                    <a:ext uri="{FF2B5EF4-FFF2-40B4-BE49-F238E27FC236}">
                      <a16:creationId xmlns:a16="http://schemas.microsoft.com/office/drawing/2014/main" id="{0776E4BF-5CC6-DEC1-7AFA-C78FFCAF77F1}"/>
                    </a:ext>
                  </a:extLst>
                </p:cNvPr>
                <p:cNvGrpSpPr/>
                <p:nvPr/>
              </p:nvGrpSpPr>
              <p:grpSpPr>
                <a:xfrm>
                  <a:off x="4815890" y="4436187"/>
                  <a:ext cx="1576905" cy="1267574"/>
                  <a:chOff x="1377287" y="2078122"/>
                  <a:chExt cx="1243482" cy="1107251"/>
                </a:xfrm>
              </p:grpSpPr>
              <p:pic>
                <p:nvPicPr>
                  <p:cNvPr id="20" name="Picture 19" descr="Icon&#10;&#10;Description automatically generated">
                    <a:extLst>
                      <a:ext uri="{FF2B5EF4-FFF2-40B4-BE49-F238E27FC236}">
                        <a16:creationId xmlns:a16="http://schemas.microsoft.com/office/drawing/2014/main" id="{2621D6B2-CE63-7634-C309-EE8BA1751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21" name="Picture 20">
                    <a:extLst>
                      <a:ext uri="{FF2B5EF4-FFF2-40B4-BE49-F238E27FC236}">
                        <a16:creationId xmlns:a16="http://schemas.microsoft.com/office/drawing/2014/main" id="{F1F0A361-9BDC-1014-5D21-5ECCE9AB7B6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D817952-995D-C80E-D8BB-1CA1B607EE46}"/>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19" name="TextBox 18">
                      <a:extLst>
                        <a:ext uri="{FF2B5EF4-FFF2-40B4-BE49-F238E27FC236}">
                          <a16:creationId xmlns:a16="http://schemas.microsoft.com/office/drawing/2014/main" id="{AD817952-995D-C80E-D8BB-1CA1B607EE46}"/>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15"/>
                      <a:stretch>
                        <a:fillRect/>
                      </a:stretch>
                    </a:blipFill>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D92D249A-7B3D-0065-D9B0-D6B2E0BD683B}"/>
                </a:ext>
              </a:extLst>
            </p:cNvPr>
            <p:cNvGrpSpPr/>
            <p:nvPr/>
          </p:nvGrpSpPr>
          <p:grpSpPr>
            <a:xfrm>
              <a:off x="6363562" y="2589852"/>
              <a:ext cx="1762597" cy="1359675"/>
              <a:chOff x="6021430" y="2126325"/>
              <a:chExt cx="1762597" cy="1359675"/>
            </a:xfrm>
          </p:grpSpPr>
          <p:pic>
            <p:nvPicPr>
              <p:cNvPr id="13" name="Picture 12" descr="A white rectangular object with a black background&#10;&#10;Description automatically generated with low confidence">
                <a:extLst>
                  <a:ext uri="{FF2B5EF4-FFF2-40B4-BE49-F238E27FC236}">
                    <a16:creationId xmlns:a16="http://schemas.microsoft.com/office/drawing/2014/main" id="{A4927D5C-1C41-9063-4204-0B9036BCAAE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14" name="TextBox 13">
                <a:extLst>
                  <a:ext uri="{FF2B5EF4-FFF2-40B4-BE49-F238E27FC236}">
                    <a16:creationId xmlns:a16="http://schemas.microsoft.com/office/drawing/2014/main" id="{8A3D1617-91DE-AF71-5494-6D2DE1BCA830}"/>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p:sp>
        <p:nvSpPr>
          <p:cNvPr id="27" name="TextBox 26">
            <a:extLst>
              <a:ext uri="{FF2B5EF4-FFF2-40B4-BE49-F238E27FC236}">
                <a16:creationId xmlns:a16="http://schemas.microsoft.com/office/drawing/2014/main" id="{B2338C31-6405-9E1B-9BD9-D6DF7D5CAAFB}"/>
              </a:ext>
            </a:extLst>
          </p:cNvPr>
          <p:cNvSpPr txBox="1"/>
          <p:nvPr/>
        </p:nvSpPr>
        <p:spPr>
          <a:xfrm>
            <a:off x="1233813" y="1628384"/>
            <a:ext cx="10046558" cy="949171"/>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Claim</a:t>
            </a:r>
            <a:r>
              <a:rPr lang="en-US" sz="2400" dirty="0"/>
              <a:t>: If the encryption scheme is hard to invert,</a:t>
            </a:r>
          </a:p>
          <a:p>
            <a:pPr fontAlgn="auto">
              <a:lnSpc>
                <a:spcPct val="120000"/>
              </a:lnSpc>
              <a:spcAft>
                <a:spcPts val="0"/>
              </a:spcAft>
            </a:pPr>
            <a:r>
              <a:rPr lang="en-US" sz="2400" dirty="0"/>
              <a:t>then it is hard to break key indistinguishability of FO ‘light’.</a:t>
            </a:r>
          </a:p>
        </p:txBody>
      </p:sp>
    </p:spTree>
    <p:extLst>
      <p:ext uri="{BB962C8B-B14F-4D97-AF65-F5344CB8AC3E}">
        <p14:creationId xmlns:p14="http://schemas.microsoft.com/office/powerpoint/2010/main" val="338885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will you learn from this talk?</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4" name="TextBox 3">
            <a:extLst>
              <a:ext uri="{FF2B5EF4-FFF2-40B4-BE49-F238E27FC236}">
                <a16:creationId xmlns:a16="http://schemas.microsoft.com/office/drawing/2014/main" id="{B57D0372-5DC1-10B2-54D4-F236A443F637}"/>
              </a:ext>
            </a:extLst>
          </p:cNvPr>
          <p:cNvSpPr txBox="1"/>
          <p:nvPr/>
        </p:nvSpPr>
        <p:spPr>
          <a:xfrm>
            <a:off x="1233814" y="1628384"/>
            <a:ext cx="10119986" cy="3318857"/>
          </a:xfrm>
          <a:prstGeom prst="rect">
            <a:avLst/>
          </a:prstGeom>
          <a:noFill/>
        </p:spPr>
        <p:txBody>
          <a:bodyPr wrap="square" rtlCol="0">
            <a:spAutoFit/>
          </a:bodyPr>
          <a:lstStyle/>
          <a:p>
            <a:pPr>
              <a:spcAft>
                <a:spcPts val="1000"/>
              </a:spcAft>
            </a:pPr>
            <a:r>
              <a:rPr lang="en-US" sz="2800" dirty="0"/>
              <a:t>Refresher: (classical) provable security</a:t>
            </a:r>
          </a:p>
          <a:p>
            <a:pPr marL="285750" indent="-285750">
              <a:spcAft>
                <a:spcPts val="1000"/>
              </a:spcAft>
              <a:buFont typeface="Arial" panose="020B0604020202020204" pitchFamily="34" charset="0"/>
              <a:buChar char="•"/>
            </a:pPr>
            <a:r>
              <a:rPr lang="en-US" sz="2800" dirty="0"/>
              <a:t>Random oracle model (ROM) </a:t>
            </a:r>
          </a:p>
          <a:p>
            <a:pPr marL="285750" indent="-285750">
              <a:spcAft>
                <a:spcPts val="1000"/>
              </a:spcAft>
              <a:buFont typeface="Arial" panose="020B0604020202020204" pitchFamily="34" charset="0"/>
              <a:buChar char="•"/>
            </a:pPr>
            <a:r>
              <a:rPr lang="en-US" sz="2800" dirty="0"/>
              <a:t>ROM use cases</a:t>
            </a:r>
          </a:p>
          <a:p>
            <a:pPr lvl="1">
              <a:spcAft>
                <a:spcPts val="1000"/>
              </a:spcAft>
            </a:pPr>
            <a:endParaRPr lang="en-US" sz="2800" dirty="0"/>
          </a:p>
          <a:p>
            <a:pPr>
              <a:spcAft>
                <a:spcPts val="1000"/>
              </a:spcAft>
            </a:pPr>
            <a:r>
              <a:rPr lang="en-US" sz="2800" dirty="0"/>
              <a:t>Security proofs vs. ‘post-quantum’</a:t>
            </a:r>
          </a:p>
          <a:p>
            <a:pPr marL="342900" indent="-342900">
              <a:spcAft>
                <a:spcPts val="1000"/>
              </a:spcAft>
              <a:buFont typeface="Arial" panose="020B0604020202020204" pitchFamily="34" charset="0"/>
              <a:buChar char="•"/>
            </a:pPr>
            <a:r>
              <a:rPr lang="en-US" sz="2800" dirty="0"/>
              <a:t>Does the ROM fit quantum attackers?</a:t>
            </a:r>
          </a:p>
        </p:txBody>
      </p:sp>
      <p:pic>
        <p:nvPicPr>
          <p:cNvPr id="5" name="Picture 4" descr="A picture containing drawing, clipart, art, graphics&#10;&#10;Description automatically generated">
            <a:extLst>
              <a:ext uri="{FF2B5EF4-FFF2-40B4-BE49-F238E27FC236}">
                <a16:creationId xmlns:a16="http://schemas.microsoft.com/office/drawing/2014/main" id="{2ADBC273-50BD-180B-2002-27176EE8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3675598"/>
            <a:ext cx="2883604" cy="2720176"/>
          </a:xfrm>
          <a:prstGeom prst="rect">
            <a:avLst/>
          </a:prstGeom>
        </p:spPr>
      </p:pic>
      <p:pic>
        <p:nvPicPr>
          <p:cNvPr id="6" name="Picture 2" descr="Kyber">
            <a:extLst>
              <a:ext uri="{FF2B5EF4-FFF2-40B4-BE49-F238E27FC236}">
                <a16:creationId xmlns:a16="http://schemas.microsoft.com/office/drawing/2014/main" id="{BCAE0D70-1AE1-31AB-BA87-05594A2F98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1909" y="2778614"/>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35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Strengthening the key encapsulation</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pic>
        <p:nvPicPr>
          <p:cNvPr id="3" name="Picture 2" descr="A dog sticking its tongue out of a car window&#10;&#10;Description automatically generated">
            <a:extLst>
              <a:ext uri="{FF2B5EF4-FFF2-40B4-BE49-F238E27FC236}">
                <a16:creationId xmlns:a16="http://schemas.microsoft.com/office/drawing/2014/main" id="{3BAD9BF3-67DA-5C94-E5C4-413A49E94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57" y="2953947"/>
            <a:ext cx="3347909" cy="3347909"/>
          </a:xfrm>
          <a:prstGeom prst="rect">
            <a:avLst/>
          </a:prstGeom>
        </p:spPr>
      </p:pic>
    </p:spTree>
    <p:extLst>
      <p:ext uri="{BB962C8B-B14F-4D97-AF65-F5344CB8AC3E}">
        <p14:creationId xmlns:p14="http://schemas.microsoft.com/office/powerpoint/2010/main" val="87556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CFFDC49-7B17-3788-723C-4583EF254718}"/>
              </a:ext>
            </a:extLst>
          </p:cNvPr>
          <p:cNvCxnSpPr>
            <a:cxnSpLocks/>
          </p:cNvCxnSpPr>
          <p:nvPr/>
        </p:nvCxnSpPr>
        <p:spPr>
          <a:xfrm>
            <a:off x="9373459" y="2062976"/>
            <a:ext cx="0" cy="1161610"/>
          </a:xfrm>
          <a:prstGeom prst="line">
            <a:avLst/>
          </a:prstGeom>
          <a:ln w="19050">
            <a:solidFill>
              <a:srgbClr val="D7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Strengthening the key encapsulation</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10393614" cy="98418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way to establish symmetric keys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 </a:t>
                </a:r>
                <a:r>
                  <a:rPr lang="en-US" sz="2400" strike="sngStrike" dirty="0"/>
                  <a:t>securely</a:t>
                </a:r>
                <a:r>
                  <a:rPr lang="en-US" sz="2400" dirty="0">
                    <a:solidFill>
                      <a:srgbClr val="D70000"/>
                    </a:solidFill>
                  </a:rPr>
                  <a:t> </a:t>
                </a:r>
                <a:r>
                  <a:rPr lang="en-US" sz="2400" u="sng" dirty="0">
                    <a:solidFill>
                      <a:srgbClr val="D70000"/>
                    </a:solidFill>
                  </a:rPr>
                  <a:t>but with </a:t>
                </a:r>
                <a:r>
                  <a:rPr lang="en-US" sz="2400" b="1" u="sng" dirty="0">
                    <a:solidFill>
                      <a:srgbClr val="D70000"/>
                    </a:solidFill>
                  </a:rPr>
                  <a:t>active</a:t>
                </a:r>
                <a:r>
                  <a:rPr lang="en-US" sz="2400" u="sng" dirty="0">
                    <a:solidFill>
                      <a:srgbClr val="D70000"/>
                    </a:solidFill>
                  </a:rPr>
                  <a:t> (IND-CCA) security.</a:t>
                </a:r>
              </a:p>
            </p:txBody>
          </p:sp>
        </mc:Choice>
        <mc:Fallback>
          <p:sp>
            <p:nvSpPr>
              <p:cNvPr id="9" name="TextBox 8">
                <a:extLst>
                  <a:ext uri="{FF2B5EF4-FFF2-40B4-BE49-F238E27FC236}">
                    <a16:creationId xmlns:a16="http://schemas.microsoft.com/office/drawing/2014/main" id="{661631B9-5166-39C9-9C6E-2B8C089B0302}"/>
                  </a:ext>
                </a:extLst>
              </p:cNvPr>
              <p:cNvSpPr txBox="1">
                <a:spLocks noRot="1" noChangeAspect="1" noMove="1" noResize="1" noEditPoints="1" noAdjustHandles="1" noChangeArrowheads="1" noChangeShapeType="1" noTextEdit="1"/>
              </p:cNvSpPr>
              <p:nvPr/>
            </p:nvSpPr>
            <p:spPr>
              <a:xfrm>
                <a:off x="1233813" y="1628384"/>
                <a:ext cx="10393614" cy="984180"/>
              </a:xfrm>
              <a:prstGeom prst="rect">
                <a:avLst/>
              </a:prstGeom>
              <a:blipFill>
                <a:blip r:embed="rId3"/>
                <a:stretch>
                  <a:fillRect l="-880" b="-12963"/>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7C107693-7040-B70A-25AE-89B6D2CD03BA}"/>
              </a:ext>
            </a:extLst>
          </p:cNvPr>
          <p:cNvGrpSpPr/>
          <p:nvPr/>
        </p:nvGrpSpPr>
        <p:grpSpPr>
          <a:xfrm>
            <a:off x="6363562" y="2589852"/>
            <a:ext cx="5753036" cy="3621377"/>
            <a:chOff x="6363562" y="2589852"/>
            <a:chExt cx="5753036" cy="3621377"/>
          </a:xfrm>
        </p:grpSpPr>
        <p:grpSp>
          <p:nvGrpSpPr>
            <p:cNvPr id="8" name="Group 7">
              <a:extLst>
                <a:ext uri="{FF2B5EF4-FFF2-40B4-BE49-F238E27FC236}">
                  <a16:creationId xmlns:a16="http://schemas.microsoft.com/office/drawing/2014/main" id="{4E736A69-4C63-E2FD-848B-B5024F149A4D}"/>
                </a:ext>
              </a:extLst>
            </p:cNvPr>
            <p:cNvGrpSpPr/>
            <p:nvPr/>
          </p:nvGrpSpPr>
          <p:grpSpPr>
            <a:xfrm>
              <a:off x="6363562" y="2589852"/>
              <a:ext cx="5753036" cy="3621377"/>
              <a:chOff x="6363562" y="2589852"/>
              <a:chExt cx="5753036" cy="3621377"/>
            </a:xfrm>
          </p:grpSpPr>
          <p:grpSp>
            <p:nvGrpSpPr>
              <p:cNvPr id="11" name="Group 10">
                <a:extLst>
                  <a:ext uri="{FF2B5EF4-FFF2-40B4-BE49-F238E27FC236}">
                    <a16:creationId xmlns:a16="http://schemas.microsoft.com/office/drawing/2014/main" id="{49AAEA7F-233A-E169-4345-45A01565C295}"/>
                  </a:ext>
                </a:extLst>
              </p:cNvPr>
              <p:cNvGrpSpPr/>
              <p:nvPr/>
            </p:nvGrpSpPr>
            <p:grpSpPr>
              <a:xfrm>
                <a:off x="7320092" y="3224586"/>
                <a:ext cx="4796506" cy="2986643"/>
                <a:chOff x="7177821" y="2161677"/>
                <a:chExt cx="4796506" cy="2986643"/>
              </a:xfrm>
            </p:grpSpPr>
            <p:grpSp>
              <p:nvGrpSpPr>
                <p:cNvPr id="15" name="Group 14">
                  <a:extLst>
                    <a:ext uri="{FF2B5EF4-FFF2-40B4-BE49-F238E27FC236}">
                      <a16:creationId xmlns:a16="http://schemas.microsoft.com/office/drawing/2014/main" id="{6E28DA21-058D-9E16-68BC-E8C242061373}"/>
                    </a:ext>
                  </a:extLst>
                </p:cNvPr>
                <p:cNvGrpSpPr/>
                <p:nvPr/>
              </p:nvGrpSpPr>
              <p:grpSpPr>
                <a:xfrm>
                  <a:off x="7177821" y="2161677"/>
                  <a:ext cx="4796506" cy="2986643"/>
                  <a:chOff x="7177821" y="2649462"/>
                  <a:chExt cx="4796506" cy="2986643"/>
                </a:xfrm>
              </p:grpSpPr>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3E40BF5E-845D-67BF-0C70-99147FD4A7EA}"/>
                          </a:ext>
                        </a:extLst>
                      </p:cNvPr>
                      <p:cNvSpPr/>
                      <p:nvPr/>
                    </p:nvSpPr>
                    <p:spPr>
                      <a:xfrm>
                        <a:off x="7407104" y="2649462"/>
                        <a:ext cx="4567223" cy="2986643"/>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a:t>
                        </a:r>
                        <a:r>
                          <a:rPr lang="en-GB" sz="2200" b="1" u="sng" dirty="0">
                            <a:solidFill>
                              <a:srgbClr val="C00000"/>
                            </a:solidFill>
                          </a:rPr>
                          <a:t>active</a:t>
                        </a:r>
                        <a:r>
                          <a:rPr lang="en-GB" sz="2200" b="1" dirty="0">
                            <a:solidFill>
                              <a:srgbClr val="358374"/>
                            </a:solidFill>
                          </a:rPr>
                          <a:t> security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21" name="Rectangle 20">
                        <a:extLst>
                          <a:ext uri="{FF2B5EF4-FFF2-40B4-BE49-F238E27FC236}">
                            <a16:creationId xmlns:a16="http://schemas.microsoft.com/office/drawing/2014/main" id="{3E40BF5E-845D-67BF-0C70-99147FD4A7EA}"/>
                          </a:ext>
                        </a:extLst>
                      </p:cNvPr>
                      <p:cNvSpPr>
                        <a:spLocks noRot="1" noChangeAspect="1" noMove="1" noResize="1" noEditPoints="1" noAdjustHandles="1" noChangeArrowheads="1" noChangeShapeType="1" noTextEdit="1"/>
                      </p:cNvSpPr>
                      <p:nvPr/>
                    </p:nvSpPr>
                    <p:spPr>
                      <a:xfrm>
                        <a:off x="7407104" y="2649462"/>
                        <a:ext cx="4567223" cy="2986643"/>
                      </a:xfrm>
                      <a:prstGeom prst="rect">
                        <a:avLst/>
                      </a:prstGeom>
                      <a:blipFill>
                        <a:blip r:embed="rId4"/>
                        <a:stretch>
                          <a:fillRect r="-922"/>
                        </a:stretch>
                      </a:blipFill>
                      <a:ln w="57150">
                        <a:solidFill>
                          <a:srgbClr val="358374"/>
                        </a:solidFill>
                      </a:ln>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6341EC13-3B6E-09F2-FB1E-35D1505EB415}"/>
                      </a:ext>
                    </a:extLst>
                  </p:cNvPr>
                  <p:cNvGrpSpPr/>
                  <p:nvPr/>
                </p:nvGrpSpPr>
                <p:grpSpPr>
                  <a:xfrm>
                    <a:off x="7177821" y="2872831"/>
                    <a:ext cx="1454868" cy="1415649"/>
                    <a:chOff x="6391319" y="2915285"/>
                    <a:chExt cx="1454868" cy="1415649"/>
                  </a:xfrm>
                </p:grpSpPr>
                <p:pic>
                  <p:nvPicPr>
                    <p:cNvPr id="23" name="Picture 22" descr="A black and white image of a hacker using a computer&#10;&#10;Description automatically generated with low confidence">
                      <a:extLst>
                        <a:ext uri="{FF2B5EF4-FFF2-40B4-BE49-F238E27FC236}">
                          <a16:creationId xmlns:a16="http://schemas.microsoft.com/office/drawing/2014/main" id="{46C4860A-C233-BC30-FAE3-B2AFD9D8F6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24" name="TextBox 23">
                      <a:extLst>
                        <a:ext uri="{FF2B5EF4-FFF2-40B4-BE49-F238E27FC236}">
                          <a16:creationId xmlns:a16="http://schemas.microsoft.com/office/drawing/2014/main" id="{444308AF-568A-A290-6069-36A119594CE6}"/>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16" name="Group 15">
                  <a:extLst>
                    <a:ext uri="{FF2B5EF4-FFF2-40B4-BE49-F238E27FC236}">
                      <a16:creationId xmlns:a16="http://schemas.microsoft.com/office/drawing/2014/main" id="{64BE31F1-DA99-A60F-BCB0-2A6469C6BF23}"/>
                    </a:ext>
                  </a:extLst>
                </p:cNvPr>
                <p:cNvGrpSpPr/>
                <p:nvPr/>
              </p:nvGrpSpPr>
              <p:grpSpPr>
                <a:xfrm>
                  <a:off x="9738451" y="3129426"/>
                  <a:ext cx="836539" cy="760887"/>
                  <a:chOff x="4815890" y="4436187"/>
                  <a:chExt cx="1576905" cy="1278883"/>
                </a:xfrm>
              </p:grpSpPr>
              <p:grpSp>
                <p:nvGrpSpPr>
                  <p:cNvPr id="17" name="Group 16">
                    <a:extLst>
                      <a:ext uri="{FF2B5EF4-FFF2-40B4-BE49-F238E27FC236}">
                        <a16:creationId xmlns:a16="http://schemas.microsoft.com/office/drawing/2014/main" id="{D9D2C31A-7922-79B2-73CB-47FC85B65852}"/>
                      </a:ext>
                    </a:extLst>
                  </p:cNvPr>
                  <p:cNvGrpSpPr/>
                  <p:nvPr/>
                </p:nvGrpSpPr>
                <p:grpSpPr>
                  <a:xfrm>
                    <a:off x="4815890" y="4436187"/>
                    <a:ext cx="1576905" cy="1267574"/>
                    <a:chOff x="1377287" y="2078122"/>
                    <a:chExt cx="1243482" cy="1107251"/>
                  </a:xfrm>
                </p:grpSpPr>
                <p:pic>
                  <p:nvPicPr>
                    <p:cNvPr id="19" name="Picture 18" descr="Icon&#10;&#10;Description automatically generated">
                      <a:extLst>
                        <a:ext uri="{FF2B5EF4-FFF2-40B4-BE49-F238E27FC236}">
                          <a16:creationId xmlns:a16="http://schemas.microsoft.com/office/drawing/2014/main" id="{6F964997-D507-5C98-19A4-AC4807E1FA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20" name="Picture 19">
                      <a:extLst>
                        <a:ext uri="{FF2B5EF4-FFF2-40B4-BE49-F238E27FC236}">
                          <a16:creationId xmlns:a16="http://schemas.microsoft.com/office/drawing/2014/main" id="{31DCEC2C-116D-1A69-278B-54AF1A0E3BD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B51D83A-E61B-2C40-0DDA-FB60DA58FAB7}"/>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18" name="TextBox 17">
                        <a:extLst>
                          <a:ext uri="{FF2B5EF4-FFF2-40B4-BE49-F238E27FC236}">
                            <a16:creationId xmlns:a16="http://schemas.microsoft.com/office/drawing/2014/main" id="{5B51D83A-E61B-2C40-0DDA-FB60DA58FAB7}"/>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9"/>
                        <a:stretch>
                          <a:fillRect/>
                        </a:stretch>
                      </a:blipFill>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BD129F32-7488-1A49-15B9-D3E2D15701AA}"/>
                  </a:ext>
                </a:extLst>
              </p:cNvPr>
              <p:cNvGrpSpPr/>
              <p:nvPr/>
            </p:nvGrpSpPr>
            <p:grpSpPr>
              <a:xfrm>
                <a:off x="6363562" y="2589852"/>
                <a:ext cx="1762597" cy="1359675"/>
                <a:chOff x="6021430" y="2126325"/>
                <a:chExt cx="1762597" cy="1359675"/>
              </a:xfrm>
            </p:grpSpPr>
            <p:pic>
              <p:nvPicPr>
                <p:cNvPr id="13" name="Picture 12" descr="A white rectangular object with a black background&#10;&#10;Description automatically generated with low confidence">
                  <a:extLst>
                    <a:ext uri="{FF2B5EF4-FFF2-40B4-BE49-F238E27FC236}">
                      <a16:creationId xmlns:a16="http://schemas.microsoft.com/office/drawing/2014/main" id="{0680A2E4-D393-7C3B-DE0E-A91F919DE8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14" name="TextBox 13">
                  <a:extLst>
                    <a:ext uri="{FF2B5EF4-FFF2-40B4-BE49-F238E27FC236}">
                      <a16:creationId xmlns:a16="http://schemas.microsoft.com/office/drawing/2014/main" id="{62D7FB69-4F14-92FA-4979-57744A0FBE07}"/>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p:sp>
          <p:nvSpPr>
            <p:cNvPr id="10" name="TextBox 9">
              <a:extLst>
                <a:ext uri="{FF2B5EF4-FFF2-40B4-BE49-F238E27FC236}">
                  <a16:creationId xmlns:a16="http://schemas.microsoft.com/office/drawing/2014/main" id="{B2BDC385-94C0-97C1-A4A9-F10EE76F2DFA}"/>
                </a:ext>
              </a:extLst>
            </p:cNvPr>
            <p:cNvSpPr txBox="1"/>
            <p:nvPr/>
          </p:nvSpPr>
          <p:spPr>
            <a:xfrm>
              <a:off x="7547874" y="5270065"/>
              <a:ext cx="4567224" cy="769441"/>
            </a:xfrm>
            <a:prstGeom prst="rect">
              <a:avLst/>
            </a:prstGeom>
            <a:noFill/>
          </p:spPr>
          <p:txBody>
            <a:bodyPr wrap="square">
              <a:spAutoFit/>
            </a:bodyPr>
            <a:lstStyle/>
            <a:p>
              <a:pPr algn="ctr"/>
              <a:r>
                <a:rPr lang="en-GB" sz="2200" dirty="0">
                  <a:solidFill>
                    <a:schemeClr val="tx1"/>
                  </a:solidFill>
                </a:rPr>
                <a:t>But now, </a:t>
              </a:r>
              <a:r>
                <a:rPr lang="en-GB" sz="2200" i="1" dirty="0">
                  <a:solidFill>
                    <a:srgbClr val="358374"/>
                  </a:solidFill>
                </a:rPr>
                <a:t>A</a:t>
              </a:r>
              <a:r>
                <a:rPr lang="en-GB" sz="2200" dirty="0">
                  <a:solidFill>
                    <a:srgbClr val="358374"/>
                  </a:solidFill>
                </a:rPr>
                <a:t> </a:t>
              </a:r>
              <a:r>
                <a:rPr lang="en-GB" sz="2200" b="1" u="sng" dirty="0">
                  <a:solidFill>
                    <a:srgbClr val="D70000"/>
                  </a:solidFill>
                </a:rPr>
                <a:t>also has an oracle for the decryption algorithm</a:t>
              </a:r>
            </a:p>
          </p:txBody>
        </p:sp>
      </p:grpSp>
      <p:pic>
        <p:nvPicPr>
          <p:cNvPr id="3" name="Picture 2" descr="A dog sticking its tongue out of a car window&#10;&#10;Description automatically generated">
            <a:extLst>
              <a:ext uri="{FF2B5EF4-FFF2-40B4-BE49-F238E27FC236}">
                <a16:creationId xmlns:a16="http://schemas.microsoft.com/office/drawing/2014/main" id="{3BAD9BF3-67DA-5C94-E5C4-413A49E94D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057" y="2953947"/>
            <a:ext cx="3347909" cy="3347909"/>
          </a:xfrm>
          <a:prstGeom prst="rect">
            <a:avLst/>
          </a:prstGeom>
        </p:spPr>
      </p:pic>
    </p:spTree>
    <p:extLst>
      <p:ext uri="{BB962C8B-B14F-4D97-AF65-F5344CB8AC3E}">
        <p14:creationId xmlns:p14="http://schemas.microsoft.com/office/powerpoint/2010/main" val="418381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Strengthening the key encapsulation</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sp>
        <p:nvSpPr>
          <p:cNvPr id="23" name="Rectangle 22">
            <a:extLst>
              <a:ext uri="{FF2B5EF4-FFF2-40B4-BE49-F238E27FC236}">
                <a16:creationId xmlns:a16="http://schemas.microsoft.com/office/drawing/2014/main" id="{E1757FFF-F515-A59E-BD0E-DB8D9E636E6F}"/>
              </a:ext>
            </a:extLst>
          </p:cNvPr>
          <p:cNvSpPr/>
          <p:nvPr/>
        </p:nvSpPr>
        <p:spPr>
          <a:xfrm>
            <a:off x="559567" y="3875822"/>
            <a:ext cx="5594852" cy="2023173"/>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2400" dirty="0">
              <a:solidFill>
                <a:schemeClr val="tx1"/>
              </a:solidFill>
            </a:endParaRPr>
          </a:p>
          <a:p>
            <a:endParaRPr lang="en-GB" sz="2400" i="1" dirty="0">
              <a:solidFill>
                <a:srgbClr val="358374"/>
              </a:solidFill>
            </a:endParaRPr>
          </a:p>
          <a:p>
            <a:endParaRPr lang="en-GB" sz="600" dirty="0">
              <a:solidFill>
                <a:schemeClr val="tx1"/>
              </a:solidFill>
            </a:endParaRPr>
          </a:p>
        </p:txBody>
      </p:sp>
      <p:sp>
        <p:nvSpPr>
          <p:cNvPr id="27" name="TextBox 26">
            <a:extLst>
              <a:ext uri="{FF2B5EF4-FFF2-40B4-BE49-F238E27FC236}">
                <a16:creationId xmlns:a16="http://schemas.microsoft.com/office/drawing/2014/main" id="{65AFB2C3-3C29-2EE9-592D-706AAA76E1C9}"/>
              </a:ext>
            </a:extLst>
          </p:cNvPr>
          <p:cNvSpPr txBox="1"/>
          <p:nvPr/>
        </p:nvSpPr>
        <p:spPr>
          <a:xfrm>
            <a:off x="1379418" y="4575213"/>
            <a:ext cx="4393876" cy="461665"/>
          </a:xfrm>
          <a:prstGeom prst="rect">
            <a:avLst/>
          </a:prstGeom>
          <a:noFill/>
        </p:spPr>
        <p:txBody>
          <a:bodyPr wrap="square">
            <a:spAutoFit/>
          </a:bodyPr>
          <a:lstStyle/>
          <a:p>
            <a:r>
              <a:rPr lang="en-GB" sz="2400" dirty="0">
                <a:solidFill>
                  <a:schemeClr val="tx1"/>
                </a:solidFill>
              </a:rPr>
              <a:t>FO =  FO ‘light’ + </a:t>
            </a:r>
            <a:r>
              <a:rPr lang="en-GB" sz="2400" b="1" dirty="0">
                <a:solidFill>
                  <a:srgbClr val="358374"/>
                </a:solidFill>
              </a:rPr>
              <a:t>additional trick</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8B2EF347-F07D-B8E8-60FA-58632E48B782}"/>
                  </a:ext>
                </a:extLst>
              </p:cNvPr>
              <p:cNvSpPr txBox="1"/>
              <p:nvPr/>
            </p:nvSpPr>
            <p:spPr>
              <a:xfrm>
                <a:off x="1233813" y="1628384"/>
                <a:ext cx="10393614" cy="98418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Find a way to establish symmetric keys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r>
                  <a:rPr lang="en-US" sz="2400" dirty="0"/>
                  <a:t>, </a:t>
                </a:r>
                <a:r>
                  <a:rPr lang="en-US" sz="2400" strike="sngStrike" dirty="0"/>
                  <a:t>securely</a:t>
                </a:r>
                <a:r>
                  <a:rPr lang="en-US" sz="2400" dirty="0">
                    <a:solidFill>
                      <a:srgbClr val="D70000"/>
                    </a:solidFill>
                  </a:rPr>
                  <a:t> but with </a:t>
                </a:r>
                <a:r>
                  <a:rPr lang="en-US" sz="2400" b="1" dirty="0">
                    <a:solidFill>
                      <a:srgbClr val="D70000"/>
                    </a:solidFill>
                  </a:rPr>
                  <a:t>active</a:t>
                </a:r>
                <a:r>
                  <a:rPr lang="en-US" sz="2400" dirty="0">
                    <a:solidFill>
                      <a:srgbClr val="D70000"/>
                    </a:solidFill>
                  </a:rPr>
                  <a:t> (IND-CCA) security.</a:t>
                </a:r>
              </a:p>
            </p:txBody>
          </p:sp>
        </mc:Choice>
        <mc:Fallback>
          <p:sp>
            <p:nvSpPr>
              <p:cNvPr id="22" name="TextBox 21">
                <a:extLst>
                  <a:ext uri="{FF2B5EF4-FFF2-40B4-BE49-F238E27FC236}">
                    <a16:creationId xmlns:a16="http://schemas.microsoft.com/office/drawing/2014/main" id="{8B2EF347-F07D-B8E8-60FA-58632E48B782}"/>
                  </a:ext>
                </a:extLst>
              </p:cNvPr>
              <p:cNvSpPr txBox="1">
                <a:spLocks noRot="1" noChangeAspect="1" noMove="1" noResize="1" noEditPoints="1" noAdjustHandles="1" noChangeArrowheads="1" noChangeShapeType="1" noTextEdit="1"/>
              </p:cNvSpPr>
              <p:nvPr/>
            </p:nvSpPr>
            <p:spPr>
              <a:xfrm>
                <a:off x="1233813" y="1628384"/>
                <a:ext cx="10393614" cy="984180"/>
              </a:xfrm>
              <a:prstGeom prst="rect">
                <a:avLst/>
              </a:prstGeom>
              <a:blipFill>
                <a:blip r:embed="rId3"/>
                <a:stretch>
                  <a:fillRect l="-880" b="-12963"/>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FC7B0FF2-04F8-5027-A36D-8FB3BFFA194F}"/>
              </a:ext>
            </a:extLst>
          </p:cNvPr>
          <p:cNvSpPr txBox="1"/>
          <p:nvPr/>
        </p:nvSpPr>
        <p:spPr>
          <a:xfrm>
            <a:off x="652632" y="4012820"/>
            <a:ext cx="5428505" cy="461665"/>
          </a:xfrm>
          <a:prstGeom prst="rect">
            <a:avLst/>
          </a:prstGeom>
          <a:noFill/>
        </p:spPr>
        <p:txBody>
          <a:bodyPr wrap="square">
            <a:spAutoFit/>
          </a:bodyPr>
          <a:lstStyle/>
          <a:p>
            <a:r>
              <a:rPr lang="en-GB" sz="2400" dirty="0">
                <a:solidFill>
                  <a:schemeClr val="tx1"/>
                </a:solidFill>
              </a:rPr>
              <a:t>Full version of the </a:t>
            </a:r>
            <a:r>
              <a:rPr lang="en-GB" sz="2400" b="1" dirty="0">
                <a:solidFill>
                  <a:schemeClr val="tx1"/>
                </a:solidFill>
              </a:rPr>
              <a:t>FO</a:t>
            </a:r>
            <a:r>
              <a:rPr lang="en-GB" sz="2400" dirty="0">
                <a:solidFill>
                  <a:schemeClr val="tx1"/>
                </a:solidFill>
              </a:rPr>
              <a:t> </a:t>
            </a:r>
            <a:r>
              <a:rPr lang="en-GB" sz="2400" b="1" dirty="0">
                <a:solidFill>
                  <a:schemeClr val="tx1"/>
                </a:solidFill>
              </a:rPr>
              <a:t>transformation</a:t>
            </a:r>
            <a:r>
              <a:rPr lang="en-GB" sz="2400" dirty="0">
                <a:solidFill>
                  <a:schemeClr val="tx1"/>
                </a:solidFill>
              </a:rPr>
              <a:t>:</a:t>
            </a:r>
          </a:p>
        </p:txBody>
      </p:sp>
      <p:sp>
        <p:nvSpPr>
          <p:cNvPr id="28" name="TextBox 27">
            <a:extLst>
              <a:ext uri="{FF2B5EF4-FFF2-40B4-BE49-F238E27FC236}">
                <a16:creationId xmlns:a16="http://schemas.microsoft.com/office/drawing/2014/main" id="{5C38CE62-B176-063C-ACF5-A7503F096BE2}"/>
              </a:ext>
            </a:extLst>
          </p:cNvPr>
          <p:cNvSpPr txBox="1"/>
          <p:nvPr/>
        </p:nvSpPr>
        <p:spPr>
          <a:xfrm>
            <a:off x="727125" y="5270065"/>
            <a:ext cx="5279518" cy="461665"/>
          </a:xfrm>
          <a:prstGeom prst="rect">
            <a:avLst/>
          </a:prstGeom>
          <a:noFill/>
        </p:spPr>
        <p:txBody>
          <a:bodyPr wrap="square">
            <a:spAutoFit/>
          </a:bodyPr>
          <a:lstStyle/>
          <a:p>
            <a:r>
              <a:rPr lang="en-GB" sz="2400" dirty="0">
                <a:solidFill>
                  <a:srgbClr val="358374"/>
                </a:solidFill>
              </a:rPr>
              <a:t>Idea</a:t>
            </a:r>
            <a:r>
              <a:rPr lang="en-GB" sz="2400" dirty="0">
                <a:solidFill>
                  <a:schemeClr val="tx1"/>
                </a:solidFill>
              </a:rPr>
              <a:t>: Make decryptions useless for </a:t>
            </a:r>
            <a:r>
              <a:rPr lang="en-GB" sz="2400" i="1" dirty="0">
                <a:solidFill>
                  <a:srgbClr val="358374"/>
                </a:solidFill>
              </a:rPr>
              <a:t>A</a:t>
            </a:r>
            <a:endParaRPr lang="en-GB" dirty="0"/>
          </a:p>
        </p:txBody>
      </p:sp>
      <p:grpSp>
        <p:nvGrpSpPr>
          <p:cNvPr id="30" name="Group 29">
            <a:extLst>
              <a:ext uri="{FF2B5EF4-FFF2-40B4-BE49-F238E27FC236}">
                <a16:creationId xmlns:a16="http://schemas.microsoft.com/office/drawing/2014/main" id="{F1E9D64C-10CC-8057-55BD-3E7841C4929D}"/>
              </a:ext>
            </a:extLst>
          </p:cNvPr>
          <p:cNvGrpSpPr/>
          <p:nvPr/>
        </p:nvGrpSpPr>
        <p:grpSpPr>
          <a:xfrm>
            <a:off x="6363562" y="2589852"/>
            <a:ext cx="5753036" cy="3621377"/>
            <a:chOff x="6363562" y="2589852"/>
            <a:chExt cx="5753036" cy="3621377"/>
          </a:xfrm>
        </p:grpSpPr>
        <p:grpSp>
          <p:nvGrpSpPr>
            <p:cNvPr id="31" name="Group 30">
              <a:extLst>
                <a:ext uri="{FF2B5EF4-FFF2-40B4-BE49-F238E27FC236}">
                  <a16:creationId xmlns:a16="http://schemas.microsoft.com/office/drawing/2014/main" id="{972D8C20-E4A2-E61D-15D0-0BD65A3D6DE7}"/>
                </a:ext>
              </a:extLst>
            </p:cNvPr>
            <p:cNvGrpSpPr/>
            <p:nvPr/>
          </p:nvGrpSpPr>
          <p:grpSpPr>
            <a:xfrm>
              <a:off x="6363562" y="2589852"/>
              <a:ext cx="5753036" cy="3621377"/>
              <a:chOff x="6363562" y="2589852"/>
              <a:chExt cx="5753036" cy="3621377"/>
            </a:xfrm>
          </p:grpSpPr>
          <p:grpSp>
            <p:nvGrpSpPr>
              <p:cNvPr id="48" name="Group 47">
                <a:extLst>
                  <a:ext uri="{FF2B5EF4-FFF2-40B4-BE49-F238E27FC236}">
                    <a16:creationId xmlns:a16="http://schemas.microsoft.com/office/drawing/2014/main" id="{DE84B744-EE1E-652A-C927-B3743F4AE175}"/>
                  </a:ext>
                </a:extLst>
              </p:cNvPr>
              <p:cNvGrpSpPr/>
              <p:nvPr/>
            </p:nvGrpSpPr>
            <p:grpSpPr>
              <a:xfrm>
                <a:off x="7320092" y="3224586"/>
                <a:ext cx="4796506" cy="2986643"/>
                <a:chOff x="7177821" y="2161677"/>
                <a:chExt cx="4796506" cy="2986643"/>
              </a:xfrm>
            </p:grpSpPr>
            <p:grpSp>
              <p:nvGrpSpPr>
                <p:cNvPr id="53" name="Group 52">
                  <a:extLst>
                    <a:ext uri="{FF2B5EF4-FFF2-40B4-BE49-F238E27FC236}">
                      <a16:creationId xmlns:a16="http://schemas.microsoft.com/office/drawing/2014/main" id="{ABC84B33-3C4C-5889-8D50-C67ED4462D77}"/>
                    </a:ext>
                  </a:extLst>
                </p:cNvPr>
                <p:cNvGrpSpPr/>
                <p:nvPr/>
              </p:nvGrpSpPr>
              <p:grpSpPr>
                <a:xfrm>
                  <a:off x="7177821" y="2161677"/>
                  <a:ext cx="4796506" cy="2986643"/>
                  <a:chOff x="7177821" y="2649462"/>
                  <a:chExt cx="4796506" cy="2986643"/>
                </a:xfrm>
              </p:grpSpPr>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8A80390D-508F-D279-425B-39F4DA1A8F83}"/>
                          </a:ext>
                        </a:extLst>
                      </p:cNvPr>
                      <p:cNvSpPr/>
                      <p:nvPr/>
                    </p:nvSpPr>
                    <p:spPr>
                      <a:xfrm>
                        <a:off x="7407104" y="2649462"/>
                        <a:ext cx="4567223" cy="2986643"/>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a:t>
                        </a:r>
                        <a:r>
                          <a:rPr lang="en-GB" sz="2200" b="1" u="sng" dirty="0">
                            <a:solidFill>
                              <a:srgbClr val="C00000"/>
                            </a:solidFill>
                          </a:rPr>
                          <a:t>active</a:t>
                        </a:r>
                        <a:r>
                          <a:rPr lang="en-GB" sz="2200" b="1" dirty="0">
                            <a:solidFill>
                              <a:srgbClr val="358374"/>
                            </a:solidFill>
                          </a:rPr>
                          <a:t> security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59" name="Rectangle 58">
                        <a:extLst>
                          <a:ext uri="{FF2B5EF4-FFF2-40B4-BE49-F238E27FC236}">
                            <a16:creationId xmlns:a16="http://schemas.microsoft.com/office/drawing/2014/main" id="{8A80390D-508F-D279-425B-39F4DA1A8F83}"/>
                          </a:ext>
                        </a:extLst>
                      </p:cNvPr>
                      <p:cNvSpPr>
                        <a:spLocks noRot="1" noChangeAspect="1" noMove="1" noResize="1" noEditPoints="1" noAdjustHandles="1" noChangeArrowheads="1" noChangeShapeType="1" noTextEdit="1"/>
                      </p:cNvSpPr>
                      <p:nvPr/>
                    </p:nvSpPr>
                    <p:spPr>
                      <a:xfrm>
                        <a:off x="7407104" y="2649462"/>
                        <a:ext cx="4567223" cy="2986643"/>
                      </a:xfrm>
                      <a:prstGeom prst="rect">
                        <a:avLst/>
                      </a:prstGeom>
                      <a:blipFill>
                        <a:blip r:embed="rId4"/>
                        <a:stretch>
                          <a:fillRect r="-922"/>
                        </a:stretch>
                      </a:blipFill>
                      <a:ln w="57150">
                        <a:solidFill>
                          <a:srgbClr val="358374"/>
                        </a:solidFill>
                      </a:ln>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7767B415-86EB-E790-5F66-02AAFAD0B08A}"/>
                      </a:ext>
                    </a:extLst>
                  </p:cNvPr>
                  <p:cNvGrpSpPr/>
                  <p:nvPr/>
                </p:nvGrpSpPr>
                <p:grpSpPr>
                  <a:xfrm>
                    <a:off x="7177821" y="2872831"/>
                    <a:ext cx="1454868" cy="1415649"/>
                    <a:chOff x="6391319" y="2915285"/>
                    <a:chExt cx="1454868" cy="1415649"/>
                  </a:xfrm>
                </p:grpSpPr>
                <p:pic>
                  <p:nvPicPr>
                    <p:cNvPr id="61" name="Picture 60" descr="A black and white image of a hacker using a computer&#10;&#10;Description automatically generated with low confidence">
                      <a:extLst>
                        <a:ext uri="{FF2B5EF4-FFF2-40B4-BE49-F238E27FC236}">
                          <a16:creationId xmlns:a16="http://schemas.microsoft.com/office/drawing/2014/main" id="{C8413187-20F5-CD25-5A2F-9E78108170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62" name="TextBox 61">
                      <a:extLst>
                        <a:ext uri="{FF2B5EF4-FFF2-40B4-BE49-F238E27FC236}">
                          <a16:creationId xmlns:a16="http://schemas.microsoft.com/office/drawing/2014/main" id="{307B77C9-8F8A-AA06-8957-9FDF1F34B9D5}"/>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54" name="Group 53">
                  <a:extLst>
                    <a:ext uri="{FF2B5EF4-FFF2-40B4-BE49-F238E27FC236}">
                      <a16:creationId xmlns:a16="http://schemas.microsoft.com/office/drawing/2014/main" id="{130706FF-094A-7663-EAB8-FEC8AA1943C1}"/>
                    </a:ext>
                  </a:extLst>
                </p:cNvPr>
                <p:cNvGrpSpPr/>
                <p:nvPr/>
              </p:nvGrpSpPr>
              <p:grpSpPr>
                <a:xfrm>
                  <a:off x="9738451" y="3129426"/>
                  <a:ext cx="836539" cy="760887"/>
                  <a:chOff x="4815890" y="4436187"/>
                  <a:chExt cx="1576905" cy="1278883"/>
                </a:xfrm>
              </p:grpSpPr>
              <p:grpSp>
                <p:nvGrpSpPr>
                  <p:cNvPr id="55" name="Group 54">
                    <a:extLst>
                      <a:ext uri="{FF2B5EF4-FFF2-40B4-BE49-F238E27FC236}">
                        <a16:creationId xmlns:a16="http://schemas.microsoft.com/office/drawing/2014/main" id="{9F9EBCE9-635B-792B-A78A-AEEB303E6592}"/>
                      </a:ext>
                    </a:extLst>
                  </p:cNvPr>
                  <p:cNvGrpSpPr/>
                  <p:nvPr/>
                </p:nvGrpSpPr>
                <p:grpSpPr>
                  <a:xfrm>
                    <a:off x="4815890" y="4436187"/>
                    <a:ext cx="1576905" cy="1267574"/>
                    <a:chOff x="1377287" y="2078122"/>
                    <a:chExt cx="1243482" cy="1107251"/>
                  </a:xfrm>
                </p:grpSpPr>
                <p:pic>
                  <p:nvPicPr>
                    <p:cNvPr id="57" name="Picture 56" descr="Icon&#10;&#10;Description automatically generated">
                      <a:extLst>
                        <a:ext uri="{FF2B5EF4-FFF2-40B4-BE49-F238E27FC236}">
                          <a16:creationId xmlns:a16="http://schemas.microsoft.com/office/drawing/2014/main" id="{CCD32A73-9574-AD1E-0711-136670191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58" name="Picture 57">
                      <a:extLst>
                        <a:ext uri="{FF2B5EF4-FFF2-40B4-BE49-F238E27FC236}">
                          <a16:creationId xmlns:a16="http://schemas.microsoft.com/office/drawing/2014/main" id="{A509E19C-B6A7-8AB0-96A2-3E7BA8D9D6C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5B1B3BA5-DF81-8EB2-E942-0E04080E9191}"/>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56" name="TextBox 55">
                        <a:extLst>
                          <a:ext uri="{FF2B5EF4-FFF2-40B4-BE49-F238E27FC236}">
                            <a16:creationId xmlns:a16="http://schemas.microsoft.com/office/drawing/2014/main" id="{5B1B3BA5-DF81-8EB2-E942-0E04080E9191}"/>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9"/>
                        <a:stretch>
                          <a:fillRect/>
                        </a:stretch>
                      </a:blipFill>
                    </p:spPr>
                    <p:txBody>
                      <a:bodyPr/>
                      <a:lstStyle/>
                      <a:p>
                        <a:r>
                          <a:rPr lang="en-GB">
                            <a:noFill/>
                          </a:rPr>
                          <a:t> </a:t>
                        </a:r>
                      </a:p>
                    </p:txBody>
                  </p:sp>
                </mc:Fallback>
              </mc:AlternateContent>
            </p:grpSp>
          </p:grpSp>
          <p:grpSp>
            <p:nvGrpSpPr>
              <p:cNvPr id="49" name="Group 48">
                <a:extLst>
                  <a:ext uri="{FF2B5EF4-FFF2-40B4-BE49-F238E27FC236}">
                    <a16:creationId xmlns:a16="http://schemas.microsoft.com/office/drawing/2014/main" id="{4E5DE90E-42AB-EE99-75D8-A8F1FE095D61}"/>
                  </a:ext>
                </a:extLst>
              </p:cNvPr>
              <p:cNvGrpSpPr/>
              <p:nvPr/>
            </p:nvGrpSpPr>
            <p:grpSpPr>
              <a:xfrm>
                <a:off x="6363562" y="2589852"/>
                <a:ext cx="1762597" cy="1359675"/>
                <a:chOff x="6021430" y="2126325"/>
                <a:chExt cx="1762597" cy="1359675"/>
              </a:xfrm>
            </p:grpSpPr>
            <p:pic>
              <p:nvPicPr>
                <p:cNvPr id="50" name="Picture 49" descr="A white rectangular object with a black background&#10;&#10;Description automatically generated with low confidence">
                  <a:extLst>
                    <a:ext uri="{FF2B5EF4-FFF2-40B4-BE49-F238E27FC236}">
                      <a16:creationId xmlns:a16="http://schemas.microsoft.com/office/drawing/2014/main" id="{913A1B65-A155-5AEC-047A-09BC31CFA9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51" name="TextBox 50">
                  <a:extLst>
                    <a:ext uri="{FF2B5EF4-FFF2-40B4-BE49-F238E27FC236}">
                      <a16:creationId xmlns:a16="http://schemas.microsoft.com/office/drawing/2014/main" id="{9B6C0D72-DB1C-4709-2CD1-F42EE3386179}"/>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p:sp>
          <p:nvSpPr>
            <p:cNvPr id="47" name="TextBox 46">
              <a:extLst>
                <a:ext uri="{FF2B5EF4-FFF2-40B4-BE49-F238E27FC236}">
                  <a16:creationId xmlns:a16="http://schemas.microsoft.com/office/drawing/2014/main" id="{7BB75066-0546-4894-B68B-753E13C8B251}"/>
                </a:ext>
              </a:extLst>
            </p:cNvPr>
            <p:cNvSpPr txBox="1"/>
            <p:nvPr/>
          </p:nvSpPr>
          <p:spPr>
            <a:xfrm>
              <a:off x="7547874" y="5270065"/>
              <a:ext cx="4567224" cy="769441"/>
            </a:xfrm>
            <a:prstGeom prst="rect">
              <a:avLst/>
            </a:prstGeom>
            <a:noFill/>
          </p:spPr>
          <p:txBody>
            <a:bodyPr wrap="square">
              <a:spAutoFit/>
            </a:bodyPr>
            <a:lstStyle/>
            <a:p>
              <a:pPr algn="ctr"/>
              <a:r>
                <a:rPr lang="en-GB" sz="2200" dirty="0">
                  <a:solidFill>
                    <a:schemeClr val="tx1"/>
                  </a:solidFill>
                </a:rPr>
                <a:t>But now, </a:t>
              </a:r>
              <a:r>
                <a:rPr lang="en-GB" sz="2200" i="1" dirty="0">
                  <a:solidFill>
                    <a:srgbClr val="358374"/>
                  </a:solidFill>
                </a:rPr>
                <a:t>A</a:t>
              </a:r>
              <a:r>
                <a:rPr lang="en-GB" sz="2200" dirty="0">
                  <a:solidFill>
                    <a:srgbClr val="358374"/>
                  </a:solidFill>
                </a:rPr>
                <a:t> </a:t>
              </a:r>
              <a:r>
                <a:rPr lang="en-GB" sz="2200" b="1" u="sng" dirty="0">
                  <a:solidFill>
                    <a:srgbClr val="D70000"/>
                  </a:solidFill>
                </a:rPr>
                <a:t>also has an oracle for the decryption algorithm</a:t>
              </a:r>
            </a:p>
          </p:txBody>
        </p:sp>
      </p:grpSp>
      <p:cxnSp>
        <p:nvCxnSpPr>
          <p:cNvPr id="29" name="Straight Arrow Connector 28">
            <a:extLst>
              <a:ext uri="{FF2B5EF4-FFF2-40B4-BE49-F238E27FC236}">
                <a16:creationId xmlns:a16="http://schemas.microsoft.com/office/drawing/2014/main" id="{AEF25892-2A67-51A0-9DF7-D9C5C8A85BD6}"/>
              </a:ext>
            </a:extLst>
          </p:cNvPr>
          <p:cNvCxnSpPr>
            <a:cxnSpLocks/>
          </p:cNvCxnSpPr>
          <p:nvPr/>
        </p:nvCxnSpPr>
        <p:spPr>
          <a:xfrm>
            <a:off x="5543677" y="5471448"/>
            <a:ext cx="2161309" cy="0"/>
          </a:xfrm>
          <a:prstGeom prst="straightConnector1">
            <a:avLst/>
          </a:prstGeom>
          <a:ln w="28575">
            <a:solidFill>
              <a:srgbClr val="35837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540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10393614" cy="505972"/>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a:t>
            </a:r>
            <a:r>
              <a:rPr lang="en-GB" sz="2400" dirty="0"/>
              <a:t>Make decryptions useless for </a:t>
            </a:r>
            <a:r>
              <a:rPr lang="en-GB" sz="2400" i="1" dirty="0">
                <a:solidFill>
                  <a:srgbClr val="358374"/>
                </a:solidFill>
              </a:rPr>
              <a:t>A</a:t>
            </a:r>
            <a:r>
              <a:rPr lang="en-GB" sz="2400" dirty="0"/>
              <a:t>!</a:t>
            </a:r>
            <a:endParaRPr lang="en-US" sz="2400"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grpSp>
        <p:nvGrpSpPr>
          <p:cNvPr id="28" name="Group 27">
            <a:extLst>
              <a:ext uri="{FF2B5EF4-FFF2-40B4-BE49-F238E27FC236}">
                <a16:creationId xmlns:a16="http://schemas.microsoft.com/office/drawing/2014/main" id="{B65959B6-F64F-2194-D4D1-3E43D58FA71E}"/>
              </a:ext>
            </a:extLst>
          </p:cNvPr>
          <p:cNvGrpSpPr/>
          <p:nvPr/>
        </p:nvGrpSpPr>
        <p:grpSpPr>
          <a:xfrm>
            <a:off x="1542129" y="2275947"/>
            <a:ext cx="4395180" cy="2953669"/>
            <a:chOff x="223607" y="1414669"/>
            <a:chExt cx="3844876" cy="2586138"/>
          </a:xfrm>
        </p:grpSpPr>
        <p:pic>
          <p:nvPicPr>
            <p:cNvPr id="30" name="Picture 29" descr="A picture containing opener, tool, tea ball&#10;&#10;Description automatically generated">
              <a:extLst>
                <a:ext uri="{FF2B5EF4-FFF2-40B4-BE49-F238E27FC236}">
                  <a16:creationId xmlns:a16="http://schemas.microsoft.com/office/drawing/2014/main" id="{24A57D81-4F1C-50EC-774A-F10A0368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3FA8C1-945B-5270-3BCC-A550AABB466C}"/>
                    </a:ext>
                  </a:extLst>
                </p:cNvPr>
                <p:cNvSpPr txBox="1"/>
                <p:nvPr/>
              </p:nvSpPr>
              <p:spPr>
                <a:xfrm>
                  <a:off x="223607" y="2284537"/>
                  <a:ext cx="3674107" cy="396752"/>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oMath>
                  </a14:m>
                  <a:r>
                    <a:rPr lang="en-GB" sz="2200" dirty="0"/>
                    <a:t>, </a:t>
                  </a:r>
                  <a:r>
                    <a:rPr lang="en-GB" sz="2200" b="1" u="sng" dirty="0">
                      <a:solidFill>
                        <a:srgbClr val="D70000"/>
                      </a:solidFill>
                    </a:rPr>
                    <a:t>deterministically</a:t>
                  </a:r>
                </a:p>
              </p:txBody>
            </p:sp>
          </mc:Choice>
          <mc:Fallback xmlns="">
            <p:sp>
              <p:nvSpPr>
                <p:cNvPr id="31" name="TextBox 30">
                  <a:extLst>
                    <a:ext uri="{FF2B5EF4-FFF2-40B4-BE49-F238E27FC236}">
                      <a16:creationId xmlns:a16="http://schemas.microsoft.com/office/drawing/2014/main" id="{A13FA8C1-945B-5270-3BCC-A550AABB466C}"/>
                    </a:ext>
                  </a:extLst>
                </p:cNvPr>
                <p:cNvSpPr txBox="1">
                  <a:spLocks noRot="1" noChangeAspect="1" noMove="1" noResize="1" noEditPoints="1" noAdjustHandles="1" noChangeArrowheads="1" noChangeShapeType="1" noTextEdit="1"/>
                </p:cNvSpPr>
                <p:nvPr/>
              </p:nvSpPr>
              <p:spPr>
                <a:xfrm>
                  <a:off x="223607" y="2284537"/>
                  <a:ext cx="3674107" cy="396752"/>
                </a:xfrm>
                <a:prstGeom prst="rect">
                  <a:avLst/>
                </a:prstGeom>
                <a:blipFill>
                  <a:blip r:embed="rId4"/>
                  <a:stretch>
                    <a:fillRect t="-2667"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3376AAC-C52C-C11F-D188-AC015AA582BC}"/>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xmlns="">
            <p:sp>
              <p:nvSpPr>
                <p:cNvPr id="32" name="TextBox 31">
                  <a:extLst>
                    <a:ext uri="{FF2B5EF4-FFF2-40B4-BE49-F238E27FC236}">
                      <a16:creationId xmlns:a16="http://schemas.microsoft.com/office/drawing/2014/main" id="{33376AAC-C52C-C11F-D188-AC015AA582BC}"/>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5"/>
                  <a:stretch>
                    <a:fillRect t="-3448" b="-9195"/>
                  </a:stretch>
                </a:blipFill>
              </p:spPr>
              <p:txBody>
                <a:bodyPr/>
                <a:lstStyle/>
                <a:p>
                  <a:r>
                    <a:rPr lang="en-GB">
                      <a:noFill/>
                    </a:rPr>
                    <a:t> </a:t>
                  </a:r>
                </a:p>
              </p:txBody>
            </p:sp>
          </mc:Fallback>
        </mc:AlternateContent>
      </p:grpSp>
      <p:pic>
        <p:nvPicPr>
          <p:cNvPr id="33" name="Picture 32" descr="A close-up of a microscope&#10;&#10;Description automatically generated with medium confidence">
            <a:extLst>
              <a:ext uri="{FF2B5EF4-FFF2-40B4-BE49-F238E27FC236}">
                <a16:creationId xmlns:a16="http://schemas.microsoft.com/office/drawing/2014/main" id="{54B9CCBF-3493-4CC9-61F0-79A0DDE4E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34" name="Picture 33" descr="A picture containing text, weapon&#10;&#10;Description automatically generated">
            <a:extLst>
              <a:ext uri="{FF2B5EF4-FFF2-40B4-BE49-F238E27FC236}">
                <a16:creationId xmlns:a16="http://schemas.microsoft.com/office/drawing/2014/main" id="{6AF3E113-F401-B146-C2FF-8F7B1E0D87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35" name="Straight Arrow Connector 34">
            <a:extLst>
              <a:ext uri="{FF2B5EF4-FFF2-40B4-BE49-F238E27FC236}">
                <a16:creationId xmlns:a16="http://schemas.microsoft.com/office/drawing/2014/main" id="{F060989A-FD75-8021-F4CD-64FEC301EE8C}"/>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46DCAD1-9F35-0699-3247-ECB954B6D5DA}"/>
                  </a:ext>
                </a:extLst>
              </p:cNvPr>
              <p:cNvSpPr txBox="1"/>
              <p:nvPr/>
            </p:nvSpPr>
            <p:spPr>
              <a:xfrm>
                <a:off x="1857033" y="3714413"/>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xmlns="">
          <p:sp>
            <p:nvSpPr>
              <p:cNvPr id="41" name="TextBox 40">
                <a:extLst>
                  <a:ext uri="{FF2B5EF4-FFF2-40B4-BE49-F238E27FC236}">
                    <a16:creationId xmlns:a16="http://schemas.microsoft.com/office/drawing/2014/main" id="{A46DCAD1-9F35-0699-3247-ECB954B6D5DA}"/>
                  </a:ext>
                </a:extLst>
              </p:cNvPr>
              <p:cNvSpPr txBox="1">
                <a:spLocks noRot="1" noChangeAspect="1" noMove="1" noResize="1" noEditPoints="1" noAdjustHandles="1" noChangeArrowheads="1" noChangeShapeType="1" noTextEdit="1"/>
              </p:cNvSpPr>
              <p:nvPr/>
            </p:nvSpPr>
            <p:spPr>
              <a:xfrm>
                <a:off x="1857033" y="3714413"/>
                <a:ext cx="3256563" cy="430887"/>
              </a:xfrm>
              <a:prstGeom prst="rect">
                <a:avLst/>
              </a:prstGeom>
              <a:blipFill>
                <a:blip r:embed="rId8"/>
                <a:stretch>
                  <a:fillRect t="-11268" b="-25352"/>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68A1B7C3-3044-86FB-B357-B2F0FF3AF249}"/>
              </a:ext>
            </a:extLst>
          </p:cNvPr>
          <p:cNvGrpSpPr/>
          <p:nvPr/>
        </p:nvGrpSpPr>
        <p:grpSpPr>
          <a:xfrm>
            <a:off x="5687639" y="4431576"/>
            <a:ext cx="1576894" cy="1267574"/>
            <a:chOff x="5220393" y="4325401"/>
            <a:chExt cx="1576894" cy="1267574"/>
          </a:xfrm>
        </p:grpSpPr>
        <p:grpSp>
          <p:nvGrpSpPr>
            <p:cNvPr id="44" name="Group 43">
              <a:extLst>
                <a:ext uri="{FF2B5EF4-FFF2-40B4-BE49-F238E27FC236}">
                  <a16:creationId xmlns:a16="http://schemas.microsoft.com/office/drawing/2014/main" id="{8AD674F8-EB64-94EF-712E-B211BF12DE48}"/>
                </a:ext>
              </a:extLst>
            </p:cNvPr>
            <p:cNvGrpSpPr/>
            <p:nvPr/>
          </p:nvGrpSpPr>
          <p:grpSpPr>
            <a:xfrm>
              <a:off x="5220393" y="4325401"/>
              <a:ext cx="1576894" cy="1267574"/>
              <a:chOff x="1696266" y="1981349"/>
              <a:chExt cx="1243477" cy="1107251"/>
            </a:xfrm>
          </p:grpSpPr>
          <p:pic>
            <p:nvPicPr>
              <p:cNvPr id="46" name="Picture 45" descr="Icon&#10;&#10;Description automatically generated">
                <a:extLst>
                  <a:ext uri="{FF2B5EF4-FFF2-40B4-BE49-F238E27FC236}">
                    <a16:creationId xmlns:a16="http://schemas.microsoft.com/office/drawing/2014/main" id="{AEBC65CD-E204-02D9-7732-6EF23DFA5F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7" name="Picture 46">
                <a:extLst>
                  <a:ext uri="{FF2B5EF4-FFF2-40B4-BE49-F238E27FC236}">
                    <a16:creationId xmlns:a16="http://schemas.microsoft.com/office/drawing/2014/main" id="{F047D603-44B3-FB3A-F845-B56A54386079}"/>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CDEF2BB-E1A8-76BC-BB89-9962566A3FC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45" name="TextBox 44">
                  <a:extLst>
                    <a:ext uri="{FF2B5EF4-FFF2-40B4-BE49-F238E27FC236}">
                      <a16:creationId xmlns:a16="http://schemas.microsoft.com/office/drawing/2014/main" id="{2CDEF2BB-E1A8-76BC-BB89-9962566A3FC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2"/>
                  <a:stretch>
                    <a:fillRect/>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6E27D928-609A-82D5-CB34-EC348DF2C605}"/>
              </a:ext>
            </a:extLst>
          </p:cNvPr>
          <p:cNvGrpSpPr/>
          <p:nvPr/>
        </p:nvGrpSpPr>
        <p:grpSpPr>
          <a:xfrm>
            <a:off x="10221278" y="5435481"/>
            <a:ext cx="1753049" cy="799826"/>
            <a:chOff x="2974564" y="3271829"/>
            <a:chExt cx="1753049" cy="799826"/>
          </a:xfrm>
        </p:grpSpPr>
        <p:grpSp>
          <p:nvGrpSpPr>
            <p:cNvPr id="49" name="Group 48">
              <a:extLst>
                <a:ext uri="{FF2B5EF4-FFF2-40B4-BE49-F238E27FC236}">
                  <a16:creationId xmlns:a16="http://schemas.microsoft.com/office/drawing/2014/main" id="{DDFEFFF4-F39A-A176-E8C7-642D2F4C542B}"/>
                </a:ext>
              </a:extLst>
            </p:cNvPr>
            <p:cNvGrpSpPr/>
            <p:nvPr/>
          </p:nvGrpSpPr>
          <p:grpSpPr>
            <a:xfrm>
              <a:off x="2974564" y="3271829"/>
              <a:ext cx="1753049" cy="799826"/>
              <a:chOff x="6486769" y="1766277"/>
              <a:chExt cx="4415693" cy="3018566"/>
            </a:xfrm>
            <a:solidFill>
              <a:schemeClr val="bg1"/>
            </a:solidFill>
          </p:grpSpPr>
          <p:sp>
            <p:nvSpPr>
              <p:cNvPr id="51" name="Rectangle 50">
                <a:extLst>
                  <a:ext uri="{FF2B5EF4-FFF2-40B4-BE49-F238E27FC236}">
                    <a16:creationId xmlns:a16="http://schemas.microsoft.com/office/drawing/2014/main" id="{CDA92689-C4E6-95D5-4119-2C7D5B3B414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2" name="TextBox 51">
                <a:extLst>
                  <a:ext uri="{FF2B5EF4-FFF2-40B4-BE49-F238E27FC236}">
                    <a16:creationId xmlns:a16="http://schemas.microsoft.com/office/drawing/2014/main" id="{8CD37C25-D53A-6AA1-6DD2-58444E02B1F2}"/>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50" name="Picture 49" descr="A picture containing circle, graphics, clipart, creativity&#10;&#10;Description automatically generated">
              <a:extLst>
                <a:ext uri="{FF2B5EF4-FFF2-40B4-BE49-F238E27FC236}">
                  <a16:creationId xmlns:a16="http://schemas.microsoft.com/office/drawing/2014/main" id="{4AD5E13F-FDA9-72BA-2261-148838D8CE34}"/>
                </a:ext>
              </a:extLst>
            </p:cNvPr>
            <p:cNvPicPr>
              <a:picLocks noChangeAspect="1"/>
            </p:cNvPicPr>
            <p:nvPr/>
          </p:nvPicPr>
          <p:blipFill>
            <a:blip r:embed="rId13">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53" name="Group 52">
            <a:extLst>
              <a:ext uri="{FF2B5EF4-FFF2-40B4-BE49-F238E27FC236}">
                <a16:creationId xmlns:a16="http://schemas.microsoft.com/office/drawing/2014/main" id="{913D742E-C76D-BE85-5847-A9C7C9F200B5}"/>
              </a:ext>
            </a:extLst>
          </p:cNvPr>
          <p:cNvGrpSpPr/>
          <p:nvPr/>
        </p:nvGrpSpPr>
        <p:grpSpPr>
          <a:xfrm>
            <a:off x="445530" y="5435481"/>
            <a:ext cx="1753049" cy="799826"/>
            <a:chOff x="610120" y="2835289"/>
            <a:chExt cx="1850446" cy="799826"/>
          </a:xfrm>
        </p:grpSpPr>
        <p:grpSp>
          <p:nvGrpSpPr>
            <p:cNvPr id="54" name="Group 53">
              <a:extLst>
                <a:ext uri="{FF2B5EF4-FFF2-40B4-BE49-F238E27FC236}">
                  <a16:creationId xmlns:a16="http://schemas.microsoft.com/office/drawing/2014/main" id="{12C7804D-A89E-CBBA-62F2-3535598B69F9}"/>
                </a:ext>
              </a:extLst>
            </p:cNvPr>
            <p:cNvGrpSpPr/>
            <p:nvPr/>
          </p:nvGrpSpPr>
          <p:grpSpPr>
            <a:xfrm>
              <a:off x="610120" y="2835289"/>
              <a:ext cx="1850446" cy="799826"/>
              <a:chOff x="6486769" y="1766277"/>
              <a:chExt cx="4415693" cy="3018566"/>
            </a:xfrm>
            <a:solidFill>
              <a:schemeClr val="bg1"/>
            </a:solidFill>
          </p:grpSpPr>
          <p:sp>
            <p:nvSpPr>
              <p:cNvPr id="56" name="Rectangle 55">
                <a:extLst>
                  <a:ext uri="{FF2B5EF4-FFF2-40B4-BE49-F238E27FC236}">
                    <a16:creationId xmlns:a16="http://schemas.microsoft.com/office/drawing/2014/main" id="{F999B513-3527-F0B8-195C-47C668991E70}"/>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7" name="TextBox 56">
                <a:extLst>
                  <a:ext uri="{FF2B5EF4-FFF2-40B4-BE49-F238E27FC236}">
                    <a16:creationId xmlns:a16="http://schemas.microsoft.com/office/drawing/2014/main" id="{11DDD359-DBC4-183F-D9FD-A5EACC4FD82D}"/>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55" name="Picture 54">
              <a:extLst>
                <a:ext uri="{FF2B5EF4-FFF2-40B4-BE49-F238E27FC236}">
                  <a16:creationId xmlns:a16="http://schemas.microsoft.com/office/drawing/2014/main" id="{66293868-81FF-AB57-A81F-A658595113C2}"/>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146C395A-6F02-8345-B85C-4714186F61E7}"/>
                  </a:ext>
                </a:extLst>
              </p:cNvPr>
              <p:cNvSpPr/>
              <p:nvPr/>
            </p:nvSpPr>
            <p:spPr>
              <a:xfrm>
                <a:off x="6960570" y="1984310"/>
                <a:ext cx="3829447" cy="1987056"/>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Instead of randomly sampling encryption randomness </a:t>
                </a:r>
                <a14:m>
                  <m:oMath xmlns:m="http://schemas.openxmlformats.org/officeDocument/2006/math">
                    <m:r>
                      <a:rPr lang="de-DE" sz="2200" b="0" i="1" smtClean="0">
                        <a:solidFill>
                          <a:srgbClr val="358374"/>
                        </a:solidFill>
                        <a:latin typeface="Cambria Math" panose="02040503050406030204" pitchFamily="18" charset="0"/>
                      </a:rPr>
                      <m:t>𝑟</m:t>
                    </m:r>
                  </m:oMath>
                </a14:m>
                <a:r>
                  <a:rPr lang="en-GB" sz="2200" dirty="0">
                    <a:solidFill>
                      <a:schemeClr val="tx1"/>
                    </a:solidFill>
                  </a:rPr>
                  <a:t>:</a:t>
                </a:r>
              </a:p>
              <a:p>
                <a:pPr algn="ctr"/>
                <a:endParaRPr lang="en-GB" sz="2200" dirty="0">
                  <a:solidFill>
                    <a:schemeClr val="tx1"/>
                  </a:solidFill>
                </a:endParaRPr>
              </a:p>
              <a:p>
                <a:pPr algn="ctr"/>
                <a:r>
                  <a:rPr lang="en-GB" sz="2200" dirty="0">
                    <a:solidFill>
                      <a:schemeClr val="tx1"/>
                    </a:solidFill>
                  </a:rPr>
                  <a:t>Use </a:t>
                </a:r>
                <a14:m>
                  <m:oMath xmlns:m="http://schemas.openxmlformats.org/officeDocument/2006/math">
                    <m:r>
                      <a:rPr lang="de-DE" sz="2200" i="1">
                        <a:solidFill>
                          <a:srgbClr val="358374"/>
                        </a:solidFill>
                        <a:latin typeface="Cambria Math" panose="02040503050406030204" pitchFamily="18" charset="0"/>
                      </a:rPr>
                      <m:t>𝑟</m:t>
                    </m:r>
                    <m:r>
                      <a:rPr lang="de-DE" sz="2200" b="0" i="0" dirty="0" smtClean="0">
                        <a:solidFill>
                          <a:schemeClr val="tx1"/>
                        </a:solidFill>
                        <a:latin typeface="Cambria Math" panose="02040503050406030204" pitchFamily="18" charset="0"/>
                      </a:rPr>
                      <m:t>=</m:t>
                    </m:r>
                    <m:r>
                      <m:rPr>
                        <m:sty m:val="p"/>
                      </m:rPr>
                      <a:rPr lang="en-US" sz="2200" dirty="0" smtClean="0">
                        <a:solidFill>
                          <a:schemeClr val="tx1"/>
                        </a:solidFill>
                        <a:latin typeface="Cambria Math" panose="02040503050406030204" pitchFamily="18" charset="0"/>
                      </a:rPr>
                      <m:t>H</m:t>
                    </m:r>
                    <m:r>
                      <m:rPr>
                        <m:sty m:val="p"/>
                      </m:rPr>
                      <a:rPr lang="de-DE" sz="2200" dirty="0">
                        <a:solidFill>
                          <a:schemeClr val="tx1"/>
                        </a:solidFill>
                        <a:latin typeface="Cambria Math" panose="02040503050406030204" pitchFamily="18" charset="0"/>
                      </a:rPr>
                      <m:t>ash</m:t>
                    </m:r>
                    <m:r>
                      <a:rPr lang="de-DE" sz="2200" b="0" i="0" dirty="0" smtClean="0">
                        <a:solidFill>
                          <a:schemeClr val="tx1"/>
                        </a:solidFill>
                        <a:latin typeface="Cambria Math" panose="02040503050406030204" pitchFamily="18" charset="0"/>
                      </a:rPr>
                      <m:t>′(</m:t>
                    </m:r>
                    <m:r>
                      <a:rPr lang="de-DE" sz="2200" i="1" smtClean="0">
                        <a:solidFill>
                          <a:srgbClr val="358374"/>
                        </a:solidFill>
                        <a:latin typeface="Cambria Math" panose="02040503050406030204" pitchFamily="18" charset="0"/>
                      </a:rPr>
                      <m:t>𝑚</m:t>
                    </m:r>
                    <m:r>
                      <a:rPr lang="de-DE" sz="2200" b="0" i="0" dirty="0" smtClean="0">
                        <a:solidFill>
                          <a:schemeClr val="tx1"/>
                        </a:solidFill>
                        <a:latin typeface="Cambria Math" panose="02040503050406030204" pitchFamily="18" charset="0"/>
                      </a:rPr>
                      <m:t>)</m:t>
                    </m:r>
                  </m:oMath>
                </a14:m>
                <a:endParaRPr lang="en-GB" sz="2200" dirty="0">
                  <a:solidFill>
                    <a:schemeClr val="tx1"/>
                  </a:solidFill>
                </a:endParaRPr>
              </a:p>
            </p:txBody>
          </p:sp>
        </mc:Choice>
        <mc:Fallback xmlns="">
          <p:sp>
            <p:nvSpPr>
              <p:cNvPr id="64" name="Rectangle 63">
                <a:extLst>
                  <a:ext uri="{FF2B5EF4-FFF2-40B4-BE49-F238E27FC236}">
                    <a16:creationId xmlns:a16="http://schemas.microsoft.com/office/drawing/2014/main" id="{146C395A-6F02-8345-B85C-4714186F61E7}"/>
                  </a:ext>
                </a:extLst>
              </p:cNvPr>
              <p:cNvSpPr>
                <a:spLocks noRot="1" noChangeAspect="1" noMove="1" noResize="1" noEditPoints="1" noAdjustHandles="1" noChangeArrowheads="1" noChangeShapeType="1" noTextEdit="1"/>
              </p:cNvSpPr>
              <p:nvPr/>
            </p:nvSpPr>
            <p:spPr>
              <a:xfrm>
                <a:off x="6960570" y="1984310"/>
                <a:ext cx="3829447" cy="1987056"/>
              </a:xfrm>
              <a:prstGeom prst="rect">
                <a:avLst/>
              </a:prstGeom>
              <a:blipFill>
                <a:blip r:embed="rId14"/>
                <a:stretch>
                  <a:fillRect/>
                </a:stretch>
              </a:blipFill>
              <a:ln w="57150">
                <a:solidFill>
                  <a:srgbClr val="358374"/>
                </a:solidFill>
              </a:ln>
            </p:spPr>
            <p:txBody>
              <a:bodyPr/>
              <a:lstStyle/>
              <a:p>
                <a:r>
                  <a:rPr lang="en-GB">
                    <a:noFill/>
                  </a:rPr>
                  <a:t> </a:t>
                </a:r>
              </a:p>
            </p:txBody>
          </p:sp>
        </mc:Fallback>
      </mc:AlternateContent>
      <p:cxnSp>
        <p:nvCxnSpPr>
          <p:cNvPr id="73" name="Straight Arrow Connector 72">
            <a:extLst>
              <a:ext uri="{FF2B5EF4-FFF2-40B4-BE49-F238E27FC236}">
                <a16:creationId xmlns:a16="http://schemas.microsoft.com/office/drawing/2014/main" id="{68CD8E1E-F7E3-B050-4103-9C120FC365AC}"/>
              </a:ext>
            </a:extLst>
          </p:cNvPr>
          <p:cNvCxnSpPr>
            <a:cxnSpLocks/>
          </p:cNvCxnSpPr>
          <p:nvPr/>
        </p:nvCxnSpPr>
        <p:spPr>
          <a:xfrm>
            <a:off x="5381655" y="3511154"/>
            <a:ext cx="2161309" cy="0"/>
          </a:xfrm>
          <a:prstGeom prst="straightConnector1">
            <a:avLst/>
          </a:prstGeom>
          <a:ln w="28575">
            <a:solidFill>
              <a:srgbClr val="35837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A4B9992-624C-2F89-4A6E-CE0D500FF452}"/>
              </a:ext>
            </a:extLst>
          </p:cNvPr>
          <p:cNvSpPr>
            <a:spLocks noGrp="1"/>
          </p:cNvSpPr>
          <p:nvPr>
            <p:ph type="title"/>
          </p:nvPr>
        </p:nvSpPr>
        <p:spPr/>
        <p:txBody>
          <a:bodyPr/>
          <a:lstStyle/>
          <a:p>
            <a:r>
              <a:rPr lang="en-GB" dirty="0">
                <a:solidFill>
                  <a:srgbClr val="358374"/>
                </a:solidFill>
              </a:rPr>
              <a:t>‘Full’ FO</a:t>
            </a:r>
            <a:endParaRPr lang="en-GB" dirty="0"/>
          </a:p>
        </p:txBody>
      </p:sp>
    </p:spTree>
    <p:extLst>
      <p:ext uri="{BB962C8B-B14F-4D97-AF65-F5344CB8AC3E}">
        <p14:creationId xmlns:p14="http://schemas.microsoft.com/office/powerpoint/2010/main" val="200774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888D96FF-C438-59AF-1EF9-AB7D3D491AA5}"/>
              </a:ext>
            </a:extLst>
          </p:cNvPr>
          <p:cNvGrpSpPr/>
          <p:nvPr/>
        </p:nvGrpSpPr>
        <p:grpSpPr>
          <a:xfrm>
            <a:off x="7737680" y="1117425"/>
            <a:ext cx="4454320" cy="3941812"/>
            <a:chOff x="7214670" y="998725"/>
            <a:chExt cx="4454320" cy="3941812"/>
          </a:xfrm>
        </p:grpSpPr>
        <p:pic>
          <p:nvPicPr>
            <p:cNvPr id="4" name="Picture 3" descr="A picture containing opener, tool, tea ball&#10;&#10;Description automatically generated">
              <a:extLst>
                <a:ext uri="{FF2B5EF4-FFF2-40B4-BE49-F238E27FC236}">
                  <a16:creationId xmlns:a16="http://schemas.microsoft.com/office/drawing/2014/main" id="{55DF2AC3-02CF-64D8-A403-A314748AB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70" y="998725"/>
              <a:ext cx="4395181" cy="3941812"/>
            </a:xfrm>
            <a:prstGeom prst="rect">
              <a:avLst/>
            </a:prstGeom>
          </p:spPr>
        </p:pic>
        <p:grpSp>
          <p:nvGrpSpPr>
            <p:cNvPr id="27" name="Group 26">
              <a:extLst>
                <a:ext uri="{FF2B5EF4-FFF2-40B4-BE49-F238E27FC236}">
                  <a16:creationId xmlns:a16="http://schemas.microsoft.com/office/drawing/2014/main" id="{50AF01B0-0A14-FAE2-ED05-72086750AD5F}"/>
                </a:ext>
              </a:extLst>
            </p:cNvPr>
            <p:cNvGrpSpPr/>
            <p:nvPr/>
          </p:nvGrpSpPr>
          <p:grpSpPr>
            <a:xfrm>
              <a:off x="7780170" y="1498879"/>
              <a:ext cx="3888820" cy="2233530"/>
              <a:chOff x="7780170" y="1498879"/>
              <a:chExt cx="3888820" cy="2233530"/>
            </a:xfrm>
          </p:grpSpPr>
          <p:grpSp>
            <p:nvGrpSpPr>
              <p:cNvPr id="29" name="Group 28">
                <a:extLst>
                  <a:ext uri="{FF2B5EF4-FFF2-40B4-BE49-F238E27FC236}">
                    <a16:creationId xmlns:a16="http://schemas.microsoft.com/office/drawing/2014/main" id="{D3ADEEF7-3A1D-0E9A-63F2-696518B5CC31}"/>
                  </a:ext>
                </a:extLst>
              </p:cNvPr>
              <p:cNvGrpSpPr/>
              <p:nvPr/>
            </p:nvGrpSpPr>
            <p:grpSpPr>
              <a:xfrm>
                <a:off x="7780170" y="1498879"/>
                <a:ext cx="1864261" cy="800022"/>
                <a:chOff x="8841694" y="1388072"/>
                <a:chExt cx="1864261" cy="800022"/>
              </a:xfrm>
            </p:grpSpPr>
            <p:sp>
              <p:nvSpPr>
                <p:cNvPr id="60" name="TextBox 59">
                  <a:extLst>
                    <a:ext uri="{FF2B5EF4-FFF2-40B4-BE49-F238E27FC236}">
                      <a16:creationId xmlns:a16="http://schemas.microsoft.com/office/drawing/2014/main" id="{0FB57AF1-F2A3-81D6-BA92-E1F73CD0F0C2}"/>
                    </a:ext>
                  </a:extLst>
                </p:cNvPr>
                <p:cNvSpPr txBox="1"/>
                <p:nvPr/>
              </p:nvSpPr>
              <p:spPr>
                <a:xfrm>
                  <a:off x="8841694" y="1647825"/>
                  <a:ext cx="1584645" cy="430887"/>
                </a:xfrm>
                <a:prstGeom prst="rect">
                  <a:avLst/>
                </a:prstGeom>
                <a:noFill/>
              </p:spPr>
              <p:txBody>
                <a:bodyPr wrap="square" rtlCol="0">
                  <a:spAutoFit/>
                </a:bodyPr>
                <a:lstStyle/>
                <a:p>
                  <a:r>
                    <a:rPr lang="en-GB" sz="2200" dirty="0"/>
                    <a:t>Decrypt</a:t>
                  </a:r>
                </a:p>
              </p:txBody>
            </p:sp>
            <p:grpSp>
              <p:nvGrpSpPr>
                <p:cNvPr id="61" name="Group 60">
                  <a:extLst>
                    <a:ext uri="{FF2B5EF4-FFF2-40B4-BE49-F238E27FC236}">
                      <a16:creationId xmlns:a16="http://schemas.microsoft.com/office/drawing/2014/main" id="{294ABB8D-B20C-0B0D-DD3C-EE7D8CD07538}"/>
                    </a:ext>
                  </a:extLst>
                </p:cNvPr>
                <p:cNvGrpSpPr/>
                <p:nvPr/>
              </p:nvGrpSpPr>
              <p:grpSpPr>
                <a:xfrm>
                  <a:off x="9877628" y="1388072"/>
                  <a:ext cx="828327" cy="800022"/>
                  <a:chOff x="9747144" y="1457890"/>
                  <a:chExt cx="828327" cy="800022"/>
                </a:xfrm>
              </p:grpSpPr>
              <p:grpSp>
                <p:nvGrpSpPr>
                  <p:cNvPr id="62" name="Group 61">
                    <a:extLst>
                      <a:ext uri="{FF2B5EF4-FFF2-40B4-BE49-F238E27FC236}">
                        <a16:creationId xmlns:a16="http://schemas.microsoft.com/office/drawing/2014/main" id="{61A2B7E4-C4FD-81AB-6716-6A7F880CC489}"/>
                      </a:ext>
                    </a:extLst>
                  </p:cNvPr>
                  <p:cNvGrpSpPr/>
                  <p:nvPr/>
                </p:nvGrpSpPr>
                <p:grpSpPr>
                  <a:xfrm>
                    <a:off x="9747144" y="1457890"/>
                    <a:ext cx="828327" cy="800022"/>
                    <a:chOff x="1696266" y="1981349"/>
                    <a:chExt cx="1243477" cy="1107251"/>
                  </a:xfrm>
                </p:grpSpPr>
                <p:pic>
                  <p:nvPicPr>
                    <p:cNvPr id="64" name="Picture 63" descr="Icon&#10;&#10;Description automatically generated">
                      <a:extLst>
                        <a:ext uri="{FF2B5EF4-FFF2-40B4-BE49-F238E27FC236}">
                          <a16:creationId xmlns:a16="http://schemas.microsoft.com/office/drawing/2014/main" id="{E6BE3F00-C98E-156F-E129-1E45308A0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65" name="Picture 64">
                      <a:extLst>
                        <a:ext uri="{FF2B5EF4-FFF2-40B4-BE49-F238E27FC236}">
                          <a16:creationId xmlns:a16="http://schemas.microsoft.com/office/drawing/2014/main" id="{9243C4CF-1C65-FA38-AAB3-4132A13913C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A58D77E-9E1E-F534-68CD-4DD01ED099FE}"/>
                          </a:ext>
                        </a:extLst>
                      </p:cNvPr>
                      <p:cNvSpPr txBox="1"/>
                      <p:nvPr/>
                    </p:nvSpPr>
                    <p:spPr>
                      <a:xfrm>
                        <a:off x="9982104" y="1772334"/>
                        <a:ext cx="51998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58374"/>
                                  </a:solidFill>
                                  <a:latin typeface="Cambria Math" panose="02040503050406030204" pitchFamily="18" charset="0"/>
                                </a:rPr>
                                <m:t>𝑚</m:t>
                              </m:r>
                            </m:oMath>
                          </m:oMathPara>
                        </a14:m>
                        <a:endParaRPr lang="en-GB" sz="2200" dirty="0"/>
                      </a:p>
                    </p:txBody>
                  </p:sp>
                </mc:Choice>
                <mc:Fallback xmlns="">
                  <p:sp>
                    <p:nvSpPr>
                      <p:cNvPr id="63" name="TextBox 62">
                        <a:extLst>
                          <a:ext uri="{FF2B5EF4-FFF2-40B4-BE49-F238E27FC236}">
                            <a16:creationId xmlns:a16="http://schemas.microsoft.com/office/drawing/2014/main" id="{0A58D77E-9E1E-F534-68CD-4DD01ED099FE}"/>
                          </a:ext>
                        </a:extLst>
                      </p:cNvPr>
                      <p:cNvSpPr txBox="1">
                        <a:spLocks noRot="1" noChangeAspect="1" noMove="1" noResize="1" noEditPoints="1" noAdjustHandles="1" noChangeArrowheads="1" noChangeShapeType="1" noTextEdit="1"/>
                      </p:cNvSpPr>
                      <p:nvPr/>
                    </p:nvSpPr>
                    <p:spPr>
                      <a:xfrm>
                        <a:off x="9982104" y="1772334"/>
                        <a:ext cx="519988" cy="430887"/>
                      </a:xfrm>
                      <a:prstGeom prst="rect">
                        <a:avLst/>
                      </a:prstGeom>
                      <a:blipFill>
                        <a:blip r:embed="rId7"/>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972F06-954F-C34D-B4D6-2BD369FD18D3}"/>
                      </a:ext>
                    </a:extLst>
                  </p:cNvPr>
                  <p:cNvSpPr txBox="1"/>
                  <p:nvPr/>
                </p:nvSpPr>
                <p:spPr>
                  <a:xfrm>
                    <a:off x="7863542" y="2843211"/>
                    <a:ext cx="3256563" cy="457561"/>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chemeClr val="tx1"/>
                            </a:solidFill>
                            <a:latin typeface="Cambria Math" panose="02040503050406030204" pitchFamily="18" charset="0"/>
                          </a:rPr>
                          <m:t>≔</m:t>
                        </m:r>
                        <m:r>
                          <m:rPr>
                            <m:sty m:val="p"/>
                          </m:rPr>
                          <a:rPr lang="en-US" sz="2200" dirty="0">
                            <a:latin typeface="Cambria Math" panose="02040503050406030204" pitchFamily="18" charset="0"/>
                          </a:rPr>
                          <m:t>H</m:t>
                        </m:r>
                        <m:r>
                          <m:rPr>
                            <m:sty m:val="p"/>
                          </m:rPr>
                          <a:rPr lang="de-DE" sz="2200" dirty="0">
                            <a:latin typeface="Cambria Math" panose="02040503050406030204" pitchFamily="18" charset="0"/>
                          </a:rPr>
                          <m:t>ash</m:t>
                        </m:r>
                        <m:r>
                          <a:rPr lang="de-DE" sz="2200" b="0" i="0" dirty="0" smtClean="0">
                            <a:latin typeface="Cambria Math" panose="02040503050406030204" pitchFamily="18" charset="0"/>
                          </a:rPr>
                          <m:t>(</m:t>
                        </m:r>
                        <m:r>
                          <a:rPr lang="de-DE" sz="2200" i="1">
                            <a:solidFill>
                              <a:srgbClr val="358374"/>
                            </a:solidFill>
                            <a:latin typeface="Cambria Math" panose="02040503050406030204" pitchFamily="18" charset="0"/>
                          </a:rPr>
                          <m:t>𝑚</m:t>
                        </m:r>
                        <m:r>
                          <a:rPr lang="de-DE" sz="2200" b="0" i="0" dirty="0" smtClean="0">
                            <a:latin typeface="Cambria Math" panose="02040503050406030204" pitchFamily="18" charset="0"/>
                          </a:rPr>
                          <m:t>)</m:t>
                        </m:r>
                      </m:oMath>
                    </a14:m>
                    <a:endParaRPr lang="en-GB" sz="2200" dirty="0"/>
                  </a:p>
                </p:txBody>
              </p:sp>
            </mc:Choice>
            <mc:Fallback xmlns="">
              <p:sp>
                <p:nvSpPr>
                  <p:cNvPr id="36" name="TextBox 35">
                    <a:extLst>
                      <a:ext uri="{FF2B5EF4-FFF2-40B4-BE49-F238E27FC236}">
                        <a16:creationId xmlns:a16="http://schemas.microsoft.com/office/drawing/2014/main" id="{E0972F06-954F-C34D-B4D6-2BD369FD18D3}"/>
                      </a:ext>
                    </a:extLst>
                  </p:cNvPr>
                  <p:cNvSpPr txBox="1">
                    <a:spLocks noRot="1" noChangeAspect="1" noMove="1" noResize="1" noEditPoints="1" noAdjustHandles="1" noChangeArrowheads="1" noChangeShapeType="1" noTextEdit="1"/>
                  </p:cNvSpPr>
                  <p:nvPr/>
                </p:nvSpPr>
                <p:spPr>
                  <a:xfrm>
                    <a:off x="7863542" y="2843211"/>
                    <a:ext cx="3256563" cy="457561"/>
                  </a:xfrm>
                  <a:prstGeom prst="rect">
                    <a:avLst/>
                  </a:prstGeom>
                  <a:blipFill>
                    <a:blip r:embed="rId8"/>
                    <a:stretch>
                      <a:fillRect t="-8000" b="-2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F438726-9DCD-C60C-C039-0C0FB21F03BC}"/>
                      </a:ext>
                    </a:extLst>
                  </p:cNvPr>
                  <p:cNvSpPr txBox="1"/>
                  <p:nvPr/>
                </p:nvSpPr>
                <p:spPr>
                  <a:xfrm>
                    <a:off x="7791095" y="2320433"/>
                    <a:ext cx="3877895" cy="430887"/>
                  </a:xfrm>
                  <a:prstGeom prst="rect">
                    <a:avLst/>
                  </a:prstGeom>
                  <a:noFill/>
                </p:spPr>
                <p:txBody>
                  <a:bodyPr wrap="square" rtlCol="0">
                    <a:spAutoFit/>
                  </a:bodyPr>
                  <a:lstStyle/>
                  <a:p>
                    <a:r>
                      <a:rPr lang="en-GB" sz="2200" dirty="0">
                        <a:solidFill>
                          <a:srgbClr val="D70000"/>
                        </a:solidFill>
                      </a:rPr>
                      <a:t>Only if</a:t>
                    </a:r>
                    <a:r>
                      <a:rPr lang="en-GB" sz="2200" dirty="0"/>
                      <a:t> </a:t>
                    </a:r>
                    <a14:m>
                      <m:oMath xmlns:m="http://schemas.openxmlformats.org/officeDocument/2006/math">
                        <m:r>
                          <a:rPr lang="de-DE" sz="2200" b="0" i="1" smtClean="0">
                            <a:solidFill>
                              <a:srgbClr val="358374"/>
                            </a:solidFill>
                            <a:latin typeface="Cambria Math" panose="02040503050406030204" pitchFamily="18" charset="0"/>
                          </a:rPr>
                          <m:t>𝑚</m:t>
                        </m:r>
                      </m:oMath>
                    </a14:m>
                    <a:r>
                      <a:rPr lang="en-GB" sz="2200" dirty="0"/>
                      <a:t> </a:t>
                    </a:r>
                    <a:r>
                      <a:rPr lang="en-GB" sz="2200" dirty="0">
                        <a:solidFill>
                          <a:srgbClr val="D70000"/>
                        </a:solidFill>
                      </a:rPr>
                      <a:t>encrypts to</a:t>
                    </a:r>
                    <a:r>
                      <a:rPr lang="en-GB" sz="2200" dirty="0"/>
                      <a:t>              :</a:t>
                    </a:r>
                  </a:p>
                </p:txBody>
              </p:sp>
            </mc:Choice>
            <mc:Fallback xmlns="">
              <p:sp>
                <p:nvSpPr>
                  <p:cNvPr id="37" name="TextBox 36">
                    <a:extLst>
                      <a:ext uri="{FF2B5EF4-FFF2-40B4-BE49-F238E27FC236}">
                        <a16:creationId xmlns:a16="http://schemas.microsoft.com/office/drawing/2014/main" id="{0F438726-9DCD-C60C-C039-0C0FB21F03BC}"/>
                      </a:ext>
                    </a:extLst>
                  </p:cNvPr>
                  <p:cNvSpPr txBox="1">
                    <a:spLocks noRot="1" noChangeAspect="1" noMove="1" noResize="1" noEditPoints="1" noAdjustHandles="1" noChangeArrowheads="1" noChangeShapeType="1" noTextEdit="1"/>
                  </p:cNvSpPr>
                  <p:nvPr/>
                </p:nvSpPr>
                <p:spPr>
                  <a:xfrm>
                    <a:off x="7791095" y="2320433"/>
                    <a:ext cx="3877895" cy="430887"/>
                  </a:xfrm>
                  <a:prstGeom prst="rect">
                    <a:avLst/>
                  </a:prstGeom>
                  <a:blipFill>
                    <a:blip r:embed="rId9"/>
                    <a:stretch>
                      <a:fillRect l="-2044" t="-9859" b="-28169"/>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BCF75B72-F800-528A-976D-D6534E834FCC}"/>
                  </a:ext>
                </a:extLst>
              </p:cNvPr>
              <p:cNvGrpSpPr/>
              <p:nvPr/>
            </p:nvGrpSpPr>
            <p:grpSpPr>
              <a:xfrm>
                <a:off x="10269475" y="2112379"/>
                <a:ext cx="828327" cy="800022"/>
                <a:chOff x="9747144" y="1457890"/>
                <a:chExt cx="828327" cy="800022"/>
              </a:xfrm>
            </p:grpSpPr>
            <p:grpSp>
              <p:nvGrpSpPr>
                <p:cNvPr id="40" name="Group 39">
                  <a:extLst>
                    <a:ext uri="{FF2B5EF4-FFF2-40B4-BE49-F238E27FC236}">
                      <a16:creationId xmlns:a16="http://schemas.microsoft.com/office/drawing/2014/main" id="{9F8437A0-D3B6-4C58-C817-60FC7BE57462}"/>
                    </a:ext>
                  </a:extLst>
                </p:cNvPr>
                <p:cNvGrpSpPr/>
                <p:nvPr/>
              </p:nvGrpSpPr>
              <p:grpSpPr>
                <a:xfrm>
                  <a:off x="9747144" y="1457890"/>
                  <a:ext cx="828327" cy="800022"/>
                  <a:chOff x="1696266" y="1981349"/>
                  <a:chExt cx="1243477" cy="1107251"/>
                </a:xfrm>
              </p:grpSpPr>
              <p:pic>
                <p:nvPicPr>
                  <p:cNvPr id="58" name="Picture 57" descr="Icon&#10;&#10;Description automatically generated">
                    <a:extLst>
                      <a:ext uri="{FF2B5EF4-FFF2-40B4-BE49-F238E27FC236}">
                        <a16:creationId xmlns:a16="http://schemas.microsoft.com/office/drawing/2014/main" id="{F77BFD38-9C13-9676-E905-B940A79CB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59" name="Picture 58">
                    <a:extLst>
                      <a:ext uri="{FF2B5EF4-FFF2-40B4-BE49-F238E27FC236}">
                        <a16:creationId xmlns:a16="http://schemas.microsoft.com/office/drawing/2014/main" id="{2638299A-1B57-2A59-18CD-802E0A13CB1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94A4369-878B-DD6E-394E-AF5483D2573C}"/>
                        </a:ext>
                      </a:extLst>
                    </p:cNvPr>
                    <p:cNvSpPr txBox="1"/>
                    <p:nvPr/>
                  </p:nvSpPr>
                  <p:spPr>
                    <a:xfrm>
                      <a:off x="9982104" y="1772334"/>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42" name="TextBox 41">
                      <a:extLst>
                        <a:ext uri="{FF2B5EF4-FFF2-40B4-BE49-F238E27FC236}">
                          <a16:creationId xmlns:a16="http://schemas.microsoft.com/office/drawing/2014/main" id="{B94A4369-878B-DD6E-394E-AF5483D2573C}"/>
                        </a:ext>
                      </a:extLst>
                    </p:cNvPr>
                    <p:cNvSpPr txBox="1">
                      <a:spLocks noRot="1" noChangeAspect="1" noMove="1" noResize="1" noEditPoints="1" noAdjustHandles="1" noChangeArrowheads="1" noChangeShapeType="1" noTextEdit="1"/>
                    </p:cNvSpPr>
                    <p:nvPr/>
                  </p:nvSpPr>
                  <p:spPr>
                    <a:xfrm>
                      <a:off x="9982104" y="1772334"/>
                      <a:ext cx="519988" cy="233102"/>
                    </a:xfrm>
                    <a:prstGeom prst="rect">
                      <a:avLst/>
                    </a:prstGeom>
                    <a:blipFill>
                      <a:blip r:embed="rId10"/>
                      <a:stretch>
                        <a:fillRect b="-36842"/>
                      </a:stretch>
                    </a:blipFill>
                  </p:spPr>
                  <p:txBody>
                    <a:bodyPr/>
                    <a:lstStyle/>
                    <a:p>
                      <a:r>
                        <a:rPr lang="en-GB">
                          <a:noFill/>
                        </a:rPr>
                        <a:t> </a:t>
                      </a:r>
                    </a:p>
                  </p:txBody>
                </p:sp>
              </mc:Fallback>
            </mc:AlternateContent>
          </p:grpSp>
          <p:sp>
            <p:nvSpPr>
              <p:cNvPr id="39" name="TextBox 38">
                <a:extLst>
                  <a:ext uri="{FF2B5EF4-FFF2-40B4-BE49-F238E27FC236}">
                    <a16:creationId xmlns:a16="http://schemas.microsoft.com/office/drawing/2014/main" id="{3B73A827-3A85-F0E7-8B92-2CD3EA1B6F5F}"/>
                  </a:ext>
                </a:extLst>
              </p:cNvPr>
              <p:cNvSpPr txBox="1"/>
              <p:nvPr/>
            </p:nvSpPr>
            <p:spPr>
              <a:xfrm>
                <a:off x="7791095" y="3301522"/>
                <a:ext cx="2340041" cy="430887"/>
              </a:xfrm>
              <a:prstGeom prst="rect">
                <a:avLst/>
              </a:prstGeom>
              <a:noFill/>
            </p:spPr>
            <p:txBody>
              <a:bodyPr wrap="square">
                <a:spAutoFit/>
              </a:bodyPr>
              <a:lstStyle/>
              <a:p>
                <a:r>
                  <a:rPr lang="en-GB" sz="2200" dirty="0">
                    <a:solidFill>
                      <a:srgbClr val="D70000"/>
                    </a:solidFill>
                  </a:rPr>
                  <a:t>Otherwise, reject</a:t>
                </a:r>
                <a:r>
                  <a:rPr lang="de-DE" sz="2200" dirty="0">
                    <a:solidFill>
                      <a:srgbClr val="D70000"/>
                    </a:solidFill>
                  </a:rPr>
                  <a:t>!</a:t>
                </a:r>
                <a:endParaRPr lang="en-GB" sz="2200" dirty="0">
                  <a:solidFill>
                    <a:srgbClr val="D70000"/>
                  </a:solidFill>
                </a:endParaRPr>
              </a:p>
            </p:txBody>
          </p:sp>
        </p:gr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‘Full’ FO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5541060" cy="505972"/>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a:t>
            </a:r>
            <a:r>
              <a:rPr lang="en-GB" sz="2400" dirty="0"/>
              <a:t>Make decryptions useless for </a:t>
            </a:r>
            <a:r>
              <a:rPr lang="en-GB" sz="2400" i="1" dirty="0">
                <a:solidFill>
                  <a:srgbClr val="358374"/>
                </a:solidFill>
              </a:rPr>
              <a:t>A</a:t>
            </a:r>
            <a:r>
              <a:rPr lang="en-GB" sz="2400" dirty="0"/>
              <a:t>!</a:t>
            </a:r>
            <a:endParaRPr lang="en-US" sz="2400"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grpSp>
        <p:nvGrpSpPr>
          <p:cNvPr id="28" name="Group 27">
            <a:extLst>
              <a:ext uri="{FF2B5EF4-FFF2-40B4-BE49-F238E27FC236}">
                <a16:creationId xmlns:a16="http://schemas.microsoft.com/office/drawing/2014/main" id="{B65959B6-F64F-2194-D4D1-3E43D58FA71E}"/>
              </a:ext>
            </a:extLst>
          </p:cNvPr>
          <p:cNvGrpSpPr/>
          <p:nvPr/>
        </p:nvGrpSpPr>
        <p:grpSpPr>
          <a:xfrm>
            <a:off x="1542129" y="2275947"/>
            <a:ext cx="4395180" cy="2953669"/>
            <a:chOff x="223607" y="1414669"/>
            <a:chExt cx="3844876" cy="2586138"/>
          </a:xfrm>
        </p:grpSpPr>
        <p:pic>
          <p:nvPicPr>
            <p:cNvPr id="30" name="Picture 29" descr="A picture containing opener, tool, tea ball&#10;&#10;Description automatically generated">
              <a:extLst>
                <a:ext uri="{FF2B5EF4-FFF2-40B4-BE49-F238E27FC236}">
                  <a16:creationId xmlns:a16="http://schemas.microsoft.com/office/drawing/2014/main" id="{24A57D81-4F1C-50EC-774A-F10A0368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3FA8C1-945B-5270-3BCC-A550AABB466C}"/>
                    </a:ext>
                  </a:extLst>
                </p:cNvPr>
                <p:cNvSpPr txBox="1"/>
                <p:nvPr/>
              </p:nvSpPr>
              <p:spPr>
                <a:xfrm>
                  <a:off x="223607" y="2284537"/>
                  <a:ext cx="3674107" cy="396752"/>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oMath>
                  </a14:m>
                  <a:r>
                    <a:rPr lang="en-GB" sz="2200" dirty="0"/>
                    <a:t>, </a:t>
                  </a:r>
                  <a:r>
                    <a:rPr lang="en-GB" sz="2200" b="1" u="sng" dirty="0">
                      <a:solidFill>
                        <a:srgbClr val="D70000"/>
                      </a:solidFill>
                    </a:rPr>
                    <a:t>deterministically</a:t>
                  </a:r>
                </a:p>
              </p:txBody>
            </p:sp>
          </mc:Choice>
          <mc:Fallback xmlns="">
            <p:sp>
              <p:nvSpPr>
                <p:cNvPr id="31" name="TextBox 30">
                  <a:extLst>
                    <a:ext uri="{FF2B5EF4-FFF2-40B4-BE49-F238E27FC236}">
                      <a16:creationId xmlns:a16="http://schemas.microsoft.com/office/drawing/2014/main" id="{A13FA8C1-945B-5270-3BCC-A550AABB466C}"/>
                    </a:ext>
                  </a:extLst>
                </p:cNvPr>
                <p:cNvSpPr txBox="1">
                  <a:spLocks noRot="1" noChangeAspect="1" noMove="1" noResize="1" noEditPoints="1" noAdjustHandles="1" noChangeArrowheads="1" noChangeShapeType="1" noTextEdit="1"/>
                </p:cNvSpPr>
                <p:nvPr/>
              </p:nvSpPr>
              <p:spPr>
                <a:xfrm>
                  <a:off x="223607" y="2284537"/>
                  <a:ext cx="3674107" cy="396752"/>
                </a:xfrm>
                <a:prstGeom prst="rect">
                  <a:avLst/>
                </a:prstGeom>
                <a:blipFill>
                  <a:blip r:embed="rId11"/>
                  <a:stretch>
                    <a:fillRect t="-2667"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3376AAC-C52C-C11F-D188-AC015AA582BC}"/>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xmlns="">
            <p:sp>
              <p:nvSpPr>
                <p:cNvPr id="32" name="TextBox 31">
                  <a:extLst>
                    <a:ext uri="{FF2B5EF4-FFF2-40B4-BE49-F238E27FC236}">
                      <a16:creationId xmlns:a16="http://schemas.microsoft.com/office/drawing/2014/main" id="{33376AAC-C52C-C11F-D188-AC015AA582BC}"/>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12"/>
                  <a:stretch>
                    <a:fillRect t="-3448" b="-9195"/>
                  </a:stretch>
                </a:blipFill>
              </p:spPr>
              <p:txBody>
                <a:bodyPr/>
                <a:lstStyle/>
                <a:p>
                  <a:r>
                    <a:rPr lang="en-GB">
                      <a:noFill/>
                    </a:rPr>
                    <a:t> </a:t>
                  </a:r>
                </a:p>
              </p:txBody>
            </p:sp>
          </mc:Fallback>
        </mc:AlternateContent>
      </p:grpSp>
      <p:pic>
        <p:nvPicPr>
          <p:cNvPr id="33" name="Picture 32" descr="A close-up of a microscope&#10;&#10;Description automatically generated with medium confidence">
            <a:extLst>
              <a:ext uri="{FF2B5EF4-FFF2-40B4-BE49-F238E27FC236}">
                <a16:creationId xmlns:a16="http://schemas.microsoft.com/office/drawing/2014/main" id="{54B9CCBF-3493-4CC9-61F0-79A0DDE4E8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34" name="Picture 33" descr="A picture containing text, weapon&#10;&#10;Description automatically generated">
            <a:extLst>
              <a:ext uri="{FF2B5EF4-FFF2-40B4-BE49-F238E27FC236}">
                <a16:creationId xmlns:a16="http://schemas.microsoft.com/office/drawing/2014/main" id="{6AF3E113-F401-B146-C2FF-8F7B1E0D87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35" name="Straight Arrow Connector 34">
            <a:extLst>
              <a:ext uri="{FF2B5EF4-FFF2-40B4-BE49-F238E27FC236}">
                <a16:creationId xmlns:a16="http://schemas.microsoft.com/office/drawing/2014/main" id="{F060989A-FD75-8021-F4CD-64FEC301EE8C}"/>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46DCAD1-9F35-0699-3247-ECB954B6D5DA}"/>
                  </a:ext>
                </a:extLst>
              </p:cNvPr>
              <p:cNvSpPr txBox="1"/>
              <p:nvPr/>
            </p:nvSpPr>
            <p:spPr>
              <a:xfrm>
                <a:off x="1857033" y="3714413"/>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xmlns="">
          <p:sp>
            <p:nvSpPr>
              <p:cNvPr id="41" name="TextBox 40">
                <a:extLst>
                  <a:ext uri="{FF2B5EF4-FFF2-40B4-BE49-F238E27FC236}">
                    <a16:creationId xmlns:a16="http://schemas.microsoft.com/office/drawing/2014/main" id="{A46DCAD1-9F35-0699-3247-ECB954B6D5DA}"/>
                  </a:ext>
                </a:extLst>
              </p:cNvPr>
              <p:cNvSpPr txBox="1">
                <a:spLocks noRot="1" noChangeAspect="1" noMove="1" noResize="1" noEditPoints="1" noAdjustHandles="1" noChangeArrowheads="1" noChangeShapeType="1" noTextEdit="1"/>
              </p:cNvSpPr>
              <p:nvPr/>
            </p:nvSpPr>
            <p:spPr>
              <a:xfrm>
                <a:off x="1857033" y="3714413"/>
                <a:ext cx="3256563" cy="430887"/>
              </a:xfrm>
              <a:prstGeom prst="rect">
                <a:avLst/>
              </a:prstGeom>
              <a:blipFill>
                <a:blip r:embed="rId15"/>
                <a:stretch>
                  <a:fillRect t="-11268" b="-25352"/>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68A1B7C3-3044-86FB-B357-B2F0FF3AF249}"/>
              </a:ext>
            </a:extLst>
          </p:cNvPr>
          <p:cNvGrpSpPr/>
          <p:nvPr/>
        </p:nvGrpSpPr>
        <p:grpSpPr>
          <a:xfrm>
            <a:off x="5687639" y="4431576"/>
            <a:ext cx="1576894" cy="1267574"/>
            <a:chOff x="5220393" y="4325401"/>
            <a:chExt cx="1576894" cy="1267574"/>
          </a:xfrm>
        </p:grpSpPr>
        <p:grpSp>
          <p:nvGrpSpPr>
            <p:cNvPr id="44" name="Group 43">
              <a:extLst>
                <a:ext uri="{FF2B5EF4-FFF2-40B4-BE49-F238E27FC236}">
                  <a16:creationId xmlns:a16="http://schemas.microsoft.com/office/drawing/2014/main" id="{8AD674F8-EB64-94EF-712E-B211BF12DE48}"/>
                </a:ext>
              </a:extLst>
            </p:cNvPr>
            <p:cNvGrpSpPr/>
            <p:nvPr/>
          </p:nvGrpSpPr>
          <p:grpSpPr>
            <a:xfrm>
              <a:off x="5220393" y="4325401"/>
              <a:ext cx="1576894" cy="1267574"/>
              <a:chOff x="1696266" y="1981349"/>
              <a:chExt cx="1243477" cy="1107251"/>
            </a:xfrm>
          </p:grpSpPr>
          <p:pic>
            <p:nvPicPr>
              <p:cNvPr id="46" name="Picture 45" descr="Icon&#10;&#10;Description automatically generated">
                <a:extLst>
                  <a:ext uri="{FF2B5EF4-FFF2-40B4-BE49-F238E27FC236}">
                    <a16:creationId xmlns:a16="http://schemas.microsoft.com/office/drawing/2014/main" id="{AEBC65CD-E204-02D9-7732-6EF23DFA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7" name="Picture 46">
                <a:extLst>
                  <a:ext uri="{FF2B5EF4-FFF2-40B4-BE49-F238E27FC236}">
                    <a16:creationId xmlns:a16="http://schemas.microsoft.com/office/drawing/2014/main" id="{F047D603-44B3-FB3A-F845-B56A543860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CDEF2BB-E1A8-76BC-BB89-9962566A3FC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45" name="TextBox 44">
                  <a:extLst>
                    <a:ext uri="{FF2B5EF4-FFF2-40B4-BE49-F238E27FC236}">
                      <a16:creationId xmlns:a16="http://schemas.microsoft.com/office/drawing/2014/main" id="{2CDEF2BB-E1A8-76BC-BB89-9962566A3FC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6"/>
                  <a:stretch>
                    <a:fillRect/>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6E27D928-609A-82D5-CB34-EC348DF2C605}"/>
              </a:ext>
            </a:extLst>
          </p:cNvPr>
          <p:cNvGrpSpPr/>
          <p:nvPr/>
        </p:nvGrpSpPr>
        <p:grpSpPr>
          <a:xfrm>
            <a:off x="10221278" y="5435481"/>
            <a:ext cx="1753049" cy="799826"/>
            <a:chOff x="2974564" y="3271829"/>
            <a:chExt cx="1753049" cy="799826"/>
          </a:xfrm>
        </p:grpSpPr>
        <p:grpSp>
          <p:nvGrpSpPr>
            <p:cNvPr id="49" name="Group 48">
              <a:extLst>
                <a:ext uri="{FF2B5EF4-FFF2-40B4-BE49-F238E27FC236}">
                  <a16:creationId xmlns:a16="http://schemas.microsoft.com/office/drawing/2014/main" id="{DDFEFFF4-F39A-A176-E8C7-642D2F4C542B}"/>
                </a:ext>
              </a:extLst>
            </p:cNvPr>
            <p:cNvGrpSpPr/>
            <p:nvPr/>
          </p:nvGrpSpPr>
          <p:grpSpPr>
            <a:xfrm>
              <a:off x="2974564" y="3271829"/>
              <a:ext cx="1753049" cy="799826"/>
              <a:chOff x="6486769" y="1766277"/>
              <a:chExt cx="4415693" cy="3018566"/>
            </a:xfrm>
            <a:solidFill>
              <a:schemeClr val="bg1"/>
            </a:solidFill>
          </p:grpSpPr>
          <p:sp>
            <p:nvSpPr>
              <p:cNvPr id="51" name="Rectangle 50">
                <a:extLst>
                  <a:ext uri="{FF2B5EF4-FFF2-40B4-BE49-F238E27FC236}">
                    <a16:creationId xmlns:a16="http://schemas.microsoft.com/office/drawing/2014/main" id="{CDA92689-C4E6-95D5-4119-2C7D5B3B414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2" name="TextBox 51">
                <a:extLst>
                  <a:ext uri="{FF2B5EF4-FFF2-40B4-BE49-F238E27FC236}">
                    <a16:creationId xmlns:a16="http://schemas.microsoft.com/office/drawing/2014/main" id="{8CD37C25-D53A-6AA1-6DD2-58444E02B1F2}"/>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50" name="Picture 49" descr="A picture containing circle, graphics, clipart, creativity&#10;&#10;Description automatically generated">
              <a:extLst>
                <a:ext uri="{FF2B5EF4-FFF2-40B4-BE49-F238E27FC236}">
                  <a16:creationId xmlns:a16="http://schemas.microsoft.com/office/drawing/2014/main" id="{4AD5E13F-FDA9-72BA-2261-148838D8CE34}"/>
                </a:ext>
              </a:extLst>
            </p:cNvPr>
            <p:cNvPicPr>
              <a:picLocks noChangeAspect="1"/>
            </p:cNvPicPr>
            <p:nvPr/>
          </p:nvPicPr>
          <p:blipFill>
            <a:blip r:embed="rId17">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53" name="Group 52">
            <a:extLst>
              <a:ext uri="{FF2B5EF4-FFF2-40B4-BE49-F238E27FC236}">
                <a16:creationId xmlns:a16="http://schemas.microsoft.com/office/drawing/2014/main" id="{913D742E-C76D-BE85-5847-A9C7C9F200B5}"/>
              </a:ext>
            </a:extLst>
          </p:cNvPr>
          <p:cNvGrpSpPr/>
          <p:nvPr/>
        </p:nvGrpSpPr>
        <p:grpSpPr>
          <a:xfrm>
            <a:off x="445530" y="5435481"/>
            <a:ext cx="1753049" cy="799826"/>
            <a:chOff x="610120" y="2835289"/>
            <a:chExt cx="1850446" cy="799826"/>
          </a:xfrm>
        </p:grpSpPr>
        <p:grpSp>
          <p:nvGrpSpPr>
            <p:cNvPr id="54" name="Group 53">
              <a:extLst>
                <a:ext uri="{FF2B5EF4-FFF2-40B4-BE49-F238E27FC236}">
                  <a16:creationId xmlns:a16="http://schemas.microsoft.com/office/drawing/2014/main" id="{12C7804D-A89E-CBBA-62F2-3535598B69F9}"/>
                </a:ext>
              </a:extLst>
            </p:cNvPr>
            <p:cNvGrpSpPr/>
            <p:nvPr/>
          </p:nvGrpSpPr>
          <p:grpSpPr>
            <a:xfrm>
              <a:off x="610120" y="2835289"/>
              <a:ext cx="1850446" cy="799826"/>
              <a:chOff x="6486769" y="1766277"/>
              <a:chExt cx="4415693" cy="3018566"/>
            </a:xfrm>
            <a:solidFill>
              <a:schemeClr val="bg1"/>
            </a:solidFill>
          </p:grpSpPr>
          <p:sp>
            <p:nvSpPr>
              <p:cNvPr id="56" name="Rectangle 55">
                <a:extLst>
                  <a:ext uri="{FF2B5EF4-FFF2-40B4-BE49-F238E27FC236}">
                    <a16:creationId xmlns:a16="http://schemas.microsoft.com/office/drawing/2014/main" id="{F999B513-3527-F0B8-195C-47C668991E70}"/>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7" name="TextBox 56">
                <a:extLst>
                  <a:ext uri="{FF2B5EF4-FFF2-40B4-BE49-F238E27FC236}">
                    <a16:creationId xmlns:a16="http://schemas.microsoft.com/office/drawing/2014/main" id="{11DDD359-DBC4-183F-D9FD-A5EACC4FD82D}"/>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55" name="Picture 54">
              <a:extLst>
                <a:ext uri="{FF2B5EF4-FFF2-40B4-BE49-F238E27FC236}">
                  <a16:creationId xmlns:a16="http://schemas.microsoft.com/office/drawing/2014/main" id="{66293868-81FF-AB57-A81F-A658595113C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spTree>
    <p:extLst>
      <p:ext uri="{BB962C8B-B14F-4D97-AF65-F5344CB8AC3E}">
        <p14:creationId xmlns:p14="http://schemas.microsoft.com/office/powerpoint/2010/main" val="1588324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888D96FF-C438-59AF-1EF9-AB7D3D491AA5}"/>
              </a:ext>
            </a:extLst>
          </p:cNvPr>
          <p:cNvGrpSpPr/>
          <p:nvPr/>
        </p:nvGrpSpPr>
        <p:grpSpPr>
          <a:xfrm>
            <a:off x="7737680" y="1117425"/>
            <a:ext cx="4454320" cy="3941812"/>
            <a:chOff x="7214670" y="998725"/>
            <a:chExt cx="4454320" cy="3941812"/>
          </a:xfrm>
        </p:grpSpPr>
        <p:pic>
          <p:nvPicPr>
            <p:cNvPr id="4" name="Picture 3" descr="A picture containing opener, tool, tea ball&#10;&#10;Description automatically generated">
              <a:extLst>
                <a:ext uri="{FF2B5EF4-FFF2-40B4-BE49-F238E27FC236}">
                  <a16:creationId xmlns:a16="http://schemas.microsoft.com/office/drawing/2014/main" id="{55DF2AC3-02CF-64D8-A403-A314748AB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70" y="998725"/>
              <a:ext cx="4395181" cy="3941812"/>
            </a:xfrm>
            <a:prstGeom prst="rect">
              <a:avLst/>
            </a:prstGeom>
          </p:spPr>
        </p:pic>
        <p:grpSp>
          <p:nvGrpSpPr>
            <p:cNvPr id="27" name="Group 26">
              <a:extLst>
                <a:ext uri="{FF2B5EF4-FFF2-40B4-BE49-F238E27FC236}">
                  <a16:creationId xmlns:a16="http://schemas.microsoft.com/office/drawing/2014/main" id="{50AF01B0-0A14-FAE2-ED05-72086750AD5F}"/>
                </a:ext>
              </a:extLst>
            </p:cNvPr>
            <p:cNvGrpSpPr/>
            <p:nvPr/>
          </p:nvGrpSpPr>
          <p:grpSpPr>
            <a:xfrm>
              <a:off x="7780170" y="1498879"/>
              <a:ext cx="3888820" cy="2233530"/>
              <a:chOff x="7780170" y="1498879"/>
              <a:chExt cx="3888820" cy="2233530"/>
            </a:xfrm>
          </p:grpSpPr>
          <p:grpSp>
            <p:nvGrpSpPr>
              <p:cNvPr id="29" name="Group 28">
                <a:extLst>
                  <a:ext uri="{FF2B5EF4-FFF2-40B4-BE49-F238E27FC236}">
                    <a16:creationId xmlns:a16="http://schemas.microsoft.com/office/drawing/2014/main" id="{D3ADEEF7-3A1D-0E9A-63F2-696518B5CC31}"/>
                  </a:ext>
                </a:extLst>
              </p:cNvPr>
              <p:cNvGrpSpPr/>
              <p:nvPr/>
            </p:nvGrpSpPr>
            <p:grpSpPr>
              <a:xfrm>
                <a:off x="7780170" y="1498879"/>
                <a:ext cx="1864261" cy="800022"/>
                <a:chOff x="8841694" y="1388072"/>
                <a:chExt cx="1864261" cy="800022"/>
              </a:xfrm>
            </p:grpSpPr>
            <p:sp>
              <p:nvSpPr>
                <p:cNvPr id="60" name="TextBox 59">
                  <a:extLst>
                    <a:ext uri="{FF2B5EF4-FFF2-40B4-BE49-F238E27FC236}">
                      <a16:creationId xmlns:a16="http://schemas.microsoft.com/office/drawing/2014/main" id="{0FB57AF1-F2A3-81D6-BA92-E1F73CD0F0C2}"/>
                    </a:ext>
                  </a:extLst>
                </p:cNvPr>
                <p:cNvSpPr txBox="1"/>
                <p:nvPr/>
              </p:nvSpPr>
              <p:spPr>
                <a:xfrm>
                  <a:off x="8841694" y="1647825"/>
                  <a:ext cx="1584645" cy="430887"/>
                </a:xfrm>
                <a:prstGeom prst="rect">
                  <a:avLst/>
                </a:prstGeom>
                <a:noFill/>
              </p:spPr>
              <p:txBody>
                <a:bodyPr wrap="square" rtlCol="0">
                  <a:spAutoFit/>
                </a:bodyPr>
                <a:lstStyle/>
                <a:p>
                  <a:r>
                    <a:rPr lang="en-GB" sz="2200" dirty="0"/>
                    <a:t>Decrypt</a:t>
                  </a:r>
                </a:p>
              </p:txBody>
            </p:sp>
            <p:grpSp>
              <p:nvGrpSpPr>
                <p:cNvPr id="61" name="Group 60">
                  <a:extLst>
                    <a:ext uri="{FF2B5EF4-FFF2-40B4-BE49-F238E27FC236}">
                      <a16:creationId xmlns:a16="http://schemas.microsoft.com/office/drawing/2014/main" id="{294ABB8D-B20C-0B0D-DD3C-EE7D8CD07538}"/>
                    </a:ext>
                  </a:extLst>
                </p:cNvPr>
                <p:cNvGrpSpPr/>
                <p:nvPr/>
              </p:nvGrpSpPr>
              <p:grpSpPr>
                <a:xfrm>
                  <a:off x="9877628" y="1388072"/>
                  <a:ext cx="828327" cy="800022"/>
                  <a:chOff x="9747144" y="1457890"/>
                  <a:chExt cx="828327" cy="800022"/>
                </a:xfrm>
              </p:grpSpPr>
              <p:grpSp>
                <p:nvGrpSpPr>
                  <p:cNvPr id="62" name="Group 61">
                    <a:extLst>
                      <a:ext uri="{FF2B5EF4-FFF2-40B4-BE49-F238E27FC236}">
                        <a16:creationId xmlns:a16="http://schemas.microsoft.com/office/drawing/2014/main" id="{61A2B7E4-C4FD-81AB-6716-6A7F880CC489}"/>
                      </a:ext>
                    </a:extLst>
                  </p:cNvPr>
                  <p:cNvGrpSpPr/>
                  <p:nvPr/>
                </p:nvGrpSpPr>
                <p:grpSpPr>
                  <a:xfrm>
                    <a:off x="9747144" y="1457890"/>
                    <a:ext cx="828327" cy="800022"/>
                    <a:chOff x="1696266" y="1981349"/>
                    <a:chExt cx="1243477" cy="1107251"/>
                  </a:xfrm>
                </p:grpSpPr>
                <p:pic>
                  <p:nvPicPr>
                    <p:cNvPr id="64" name="Picture 63" descr="Icon&#10;&#10;Description automatically generated">
                      <a:extLst>
                        <a:ext uri="{FF2B5EF4-FFF2-40B4-BE49-F238E27FC236}">
                          <a16:creationId xmlns:a16="http://schemas.microsoft.com/office/drawing/2014/main" id="{E6BE3F00-C98E-156F-E129-1E45308A0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65" name="Picture 64">
                      <a:extLst>
                        <a:ext uri="{FF2B5EF4-FFF2-40B4-BE49-F238E27FC236}">
                          <a16:creationId xmlns:a16="http://schemas.microsoft.com/office/drawing/2014/main" id="{9243C4CF-1C65-FA38-AAB3-4132A13913C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A58D77E-9E1E-F534-68CD-4DD01ED099FE}"/>
                          </a:ext>
                        </a:extLst>
                      </p:cNvPr>
                      <p:cNvSpPr txBox="1"/>
                      <p:nvPr/>
                    </p:nvSpPr>
                    <p:spPr>
                      <a:xfrm>
                        <a:off x="9982104" y="1772334"/>
                        <a:ext cx="51998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58374"/>
                                  </a:solidFill>
                                  <a:latin typeface="Cambria Math" panose="02040503050406030204" pitchFamily="18" charset="0"/>
                                </a:rPr>
                                <m:t>𝑚</m:t>
                              </m:r>
                            </m:oMath>
                          </m:oMathPara>
                        </a14:m>
                        <a:endParaRPr lang="en-GB" sz="2200" dirty="0"/>
                      </a:p>
                    </p:txBody>
                  </p:sp>
                </mc:Choice>
                <mc:Fallback xmlns="">
                  <p:sp>
                    <p:nvSpPr>
                      <p:cNvPr id="63" name="TextBox 62">
                        <a:extLst>
                          <a:ext uri="{FF2B5EF4-FFF2-40B4-BE49-F238E27FC236}">
                            <a16:creationId xmlns:a16="http://schemas.microsoft.com/office/drawing/2014/main" id="{0A58D77E-9E1E-F534-68CD-4DD01ED099FE}"/>
                          </a:ext>
                        </a:extLst>
                      </p:cNvPr>
                      <p:cNvSpPr txBox="1">
                        <a:spLocks noRot="1" noChangeAspect="1" noMove="1" noResize="1" noEditPoints="1" noAdjustHandles="1" noChangeArrowheads="1" noChangeShapeType="1" noTextEdit="1"/>
                      </p:cNvSpPr>
                      <p:nvPr/>
                    </p:nvSpPr>
                    <p:spPr>
                      <a:xfrm>
                        <a:off x="9982104" y="1772334"/>
                        <a:ext cx="519988" cy="430887"/>
                      </a:xfrm>
                      <a:prstGeom prst="rect">
                        <a:avLst/>
                      </a:prstGeom>
                      <a:blipFill>
                        <a:blip r:embed="rId7"/>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972F06-954F-C34D-B4D6-2BD369FD18D3}"/>
                      </a:ext>
                    </a:extLst>
                  </p:cNvPr>
                  <p:cNvSpPr txBox="1"/>
                  <p:nvPr/>
                </p:nvSpPr>
                <p:spPr>
                  <a:xfrm>
                    <a:off x="7863542" y="2843211"/>
                    <a:ext cx="3256563" cy="457561"/>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chemeClr val="tx1"/>
                            </a:solidFill>
                            <a:latin typeface="Cambria Math" panose="02040503050406030204" pitchFamily="18" charset="0"/>
                          </a:rPr>
                          <m:t>≔</m:t>
                        </m:r>
                        <m:r>
                          <m:rPr>
                            <m:sty m:val="p"/>
                          </m:rPr>
                          <a:rPr lang="en-US" sz="2200" dirty="0">
                            <a:latin typeface="Cambria Math" panose="02040503050406030204" pitchFamily="18" charset="0"/>
                          </a:rPr>
                          <m:t>H</m:t>
                        </m:r>
                        <m:r>
                          <m:rPr>
                            <m:sty m:val="p"/>
                          </m:rPr>
                          <a:rPr lang="de-DE" sz="2200" dirty="0">
                            <a:latin typeface="Cambria Math" panose="02040503050406030204" pitchFamily="18" charset="0"/>
                          </a:rPr>
                          <m:t>ash</m:t>
                        </m:r>
                        <m:r>
                          <a:rPr lang="de-DE" sz="2200" b="0" i="0" dirty="0" smtClean="0">
                            <a:latin typeface="Cambria Math" panose="02040503050406030204" pitchFamily="18" charset="0"/>
                          </a:rPr>
                          <m:t>(</m:t>
                        </m:r>
                        <m:r>
                          <a:rPr lang="de-DE" sz="2200" i="1">
                            <a:solidFill>
                              <a:srgbClr val="358374"/>
                            </a:solidFill>
                            <a:latin typeface="Cambria Math" panose="02040503050406030204" pitchFamily="18" charset="0"/>
                          </a:rPr>
                          <m:t>𝑚</m:t>
                        </m:r>
                        <m:r>
                          <a:rPr lang="de-DE" sz="2200" b="0" i="0" dirty="0" smtClean="0">
                            <a:latin typeface="Cambria Math" panose="02040503050406030204" pitchFamily="18" charset="0"/>
                          </a:rPr>
                          <m:t>)</m:t>
                        </m:r>
                      </m:oMath>
                    </a14:m>
                    <a:endParaRPr lang="en-GB" sz="2200" dirty="0"/>
                  </a:p>
                </p:txBody>
              </p:sp>
            </mc:Choice>
            <mc:Fallback xmlns="">
              <p:sp>
                <p:nvSpPr>
                  <p:cNvPr id="36" name="TextBox 35">
                    <a:extLst>
                      <a:ext uri="{FF2B5EF4-FFF2-40B4-BE49-F238E27FC236}">
                        <a16:creationId xmlns:a16="http://schemas.microsoft.com/office/drawing/2014/main" id="{E0972F06-954F-C34D-B4D6-2BD369FD18D3}"/>
                      </a:ext>
                    </a:extLst>
                  </p:cNvPr>
                  <p:cNvSpPr txBox="1">
                    <a:spLocks noRot="1" noChangeAspect="1" noMove="1" noResize="1" noEditPoints="1" noAdjustHandles="1" noChangeArrowheads="1" noChangeShapeType="1" noTextEdit="1"/>
                  </p:cNvSpPr>
                  <p:nvPr/>
                </p:nvSpPr>
                <p:spPr>
                  <a:xfrm>
                    <a:off x="7863542" y="2843211"/>
                    <a:ext cx="3256563" cy="457561"/>
                  </a:xfrm>
                  <a:prstGeom prst="rect">
                    <a:avLst/>
                  </a:prstGeom>
                  <a:blipFill>
                    <a:blip r:embed="rId8"/>
                    <a:stretch>
                      <a:fillRect t="-8000" b="-2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F438726-9DCD-C60C-C039-0C0FB21F03BC}"/>
                      </a:ext>
                    </a:extLst>
                  </p:cNvPr>
                  <p:cNvSpPr txBox="1"/>
                  <p:nvPr/>
                </p:nvSpPr>
                <p:spPr>
                  <a:xfrm>
                    <a:off x="7791095" y="2320433"/>
                    <a:ext cx="3877895" cy="430887"/>
                  </a:xfrm>
                  <a:prstGeom prst="rect">
                    <a:avLst/>
                  </a:prstGeom>
                  <a:noFill/>
                </p:spPr>
                <p:txBody>
                  <a:bodyPr wrap="square" rtlCol="0">
                    <a:spAutoFit/>
                  </a:bodyPr>
                  <a:lstStyle/>
                  <a:p>
                    <a:r>
                      <a:rPr lang="en-GB" sz="2200" dirty="0">
                        <a:solidFill>
                          <a:srgbClr val="D70000"/>
                        </a:solidFill>
                      </a:rPr>
                      <a:t>Only if</a:t>
                    </a:r>
                    <a:r>
                      <a:rPr lang="en-GB" sz="2200" dirty="0"/>
                      <a:t> </a:t>
                    </a:r>
                    <a14:m>
                      <m:oMath xmlns:m="http://schemas.openxmlformats.org/officeDocument/2006/math">
                        <m:r>
                          <a:rPr lang="de-DE" sz="2200" b="0" i="1" smtClean="0">
                            <a:solidFill>
                              <a:srgbClr val="358374"/>
                            </a:solidFill>
                            <a:latin typeface="Cambria Math" panose="02040503050406030204" pitchFamily="18" charset="0"/>
                          </a:rPr>
                          <m:t>𝑚</m:t>
                        </m:r>
                      </m:oMath>
                    </a14:m>
                    <a:r>
                      <a:rPr lang="en-GB" sz="2200" dirty="0"/>
                      <a:t> </a:t>
                    </a:r>
                    <a:r>
                      <a:rPr lang="en-GB" sz="2200" dirty="0">
                        <a:solidFill>
                          <a:srgbClr val="D70000"/>
                        </a:solidFill>
                      </a:rPr>
                      <a:t>encrypts to</a:t>
                    </a:r>
                    <a:r>
                      <a:rPr lang="en-GB" sz="2200" dirty="0"/>
                      <a:t>              :</a:t>
                    </a:r>
                  </a:p>
                </p:txBody>
              </p:sp>
            </mc:Choice>
            <mc:Fallback xmlns="">
              <p:sp>
                <p:nvSpPr>
                  <p:cNvPr id="37" name="TextBox 36">
                    <a:extLst>
                      <a:ext uri="{FF2B5EF4-FFF2-40B4-BE49-F238E27FC236}">
                        <a16:creationId xmlns:a16="http://schemas.microsoft.com/office/drawing/2014/main" id="{0F438726-9DCD-C60C-C039-0C0FB21F03BC}"/>
                      </a:ext>
                    </a:extLst>
                  </p:cNvPr>
                  <p:cNvSpPr txBox="1">
                    <a:spLocks noRot="1" noChangeAspect="1" noMove="1" noResize="1" noEditPoints="1" noAdjustHandles="1" noChangeArrowheads="1" noChangeShapeType="1" noTextEdit="1"/>
                  </p:cNvSpPr>
                  <p:nvPr/>
                </p:nvSpPr>
                <p:spPr>
                  <a:xfrm>
                    <a:off x="7791095" y="2320433"/>
                    <a:ext cx="3877895" cy="430887"/>
                  </a:xfrm>
                  <a:prstGeom prst="rect">
                    <a:avLst/>
                  </a:prstGeom>
                  <a:blipFill>
                    <a:blip r:embed="rId9"/>
                    <a:stretch>
                      <a:fillRect l="-2044" t="-9859" b="-28169"/>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BCF75B72-F800-528A-976D-D6534E834FCC}"/>
                  </a:ext>
                </a:extLst>
              </p:cNvPr>
              <p:cNvGrpSpPr/>
              <p:nvPr/>
            </p:nvGrpSpPr>
            <p:grpSpPr>
              <a:xfrm>
                <a:off x="10269475" y="2112379"/>
                <a:ext cx="828327" cy="800022"/>
                <a:chOff x="9747144" y="1457890"/>
                <a:chExt cx="828327" cy="800022"/>
              </a:xfrm>
            </p:grpSpPr>
            <p:grpSp>
              <p:nvGrpSpPr>
                <p:cNvPr id="40" name="Group 39">
                  <a:extLst>
                    <a:ext uri="{FF2B5EF4-FFF2-40B4-BE49-F238E27FC236}">
                      <a16:creationId xmlns:a16="http://schemas.microsoft.com/office/drawing/2014/main" id="{9F8437A0-D3B6-4C58-C817-60FC7BE57462}"/>
                    </a:ext>
                  </a:extLst>
                </p:cNvPr>
                <p:cNvGrpSpPr/>
                <p:nvPr/>
              </p:nvGrpSpPr>
              <p:grpSpPr>
                <a:xfrm>
                  <a:off x="9747144" y="1457890"/>
                  <a:ext cx="828327" cy="800022"/>
                  <a:chOff x="1696266" y="1981349"/>
                  <a:chExt cx="1243477" cy="1107251"/>
                </a:xfrm>
              </p:grpSpPr>
              <p:pic>
                <p:nvPicPr>
                  <p:cNvPr id="58" name="Picture 57" descr="Icon&#10;&#10;Description automatically generated">
                    <a:extLst>
                      <a:ext uri="{FF2B5EF4-FFF2-40B4-BE49-F238E27FC236}">
                        <a16:creationId xmlns:a16="http://schemas.microsoft.com/office/drawing/2014/main" id="{F77BFD38-9C13-9676-E905-B940A79CB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59" name="Picture 58">
                    <a:extLst>
                      <a:ext uri="{FF2B5EF4-FFF2-40B4-BE49-F238E27FC236}">
                        <a16:creationId xmlns:a16="http://schemas.microsoft.com/office/drawing/2014/main" id="{2638299A-1B57-2A59-18CD-802E0A13CB1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94A4369-878B-DD6E-394E-AF5483D2573C}"/>
                        </a:ext>
                      </a:extLst>
                    </p:cNvPr>
                    <p:cNvSpPr txBox="1"/>
                    <p:nvPr/>
                  </p:nvSpPr>
                  <p:spPr>
                    <a:xfrm>
                      <a:off x="9982104" y="1772334"/>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42" name="TextBox 41">
                      <a:extLst>
                        <a:ext uri="{FF2B5EF4-FFF2-40B4-BE49-F238E27FC236}">
                          <a16:creationId xmlns:a16="http://schemas.microsoft.com/office/drawing/2014/main" id="{B94A4369-878B-DD6E-394E-AF5483D2573C}"/>
                        </a:ext>
                      </a:extLst>
                    </p:cNvPr>
                    <p:cNvSpPr txBox="1">
                      <a:spLocks noRot="1" noChangeAspect="1" noMove="1" noResize="1" noEditPoints="1" noAdjustHandles="1" noChangeArrowheads="1" noChangeShapeType="1" noTextEdit="1"/>
                    </p:cNvSpPr>
                    <p:nvPr/>
                  </p:nvSpPr>
                  <p:spPr>
                    <a:xfrm>
                      <a:off x="9982104" y="1772334"/>
                      <a:ext cx="519988" cy="233102"/>
                    </a:xfrm>
                    <a:prstGeom prst="rect">
                      <a:avLst/>
                    </a:prstGeom>
                    <a:blipFill>
                      <a:blip r:embed="rId10"/>
                      <a:stretch>
                        <a:fillRect b="-36842"/>
                      </a:stretch>
                    </a:blipFill>
                  </p:spPr>
                  <p:txBody>
                    <a:bodyPr/>
                    <a:lstStyle/>
                    <a:p>
                      <a:r>
                        <a:rPr lang="en-GB">
                          <a:noFill/>
                        </a:rPr>
                        <a:t> </a:t>
                      </a:r>
                    </a:p>
                  </p:txBody>
                </p:sp>
              </mc:Fallback>
            </mc:AlternateContent>
          </p:grpSp>
          <p:sp>
            <p:nvSpPr>
              <p:cNvPr id="39" name="TextBox 38">
                <a:extLst>
                  <a:ext uri="{FF2B5EF4-FFF2-40B4-BE49-F238E27FC236}">
                    <a16:creationId xmlns:a16="http://schemas.microsoft.com/office/drawing/2014/main" id="{3B73A827-3A85-F0E7-8B92-2CD3EA1B6F5F}"/>
                  </a:ext>
                </a:extLst>
              </p:cNvPr>
              <p:cNvSpPr txBox="1"/>
              <p:nvPr/>
            </p:nvSpPr>
            <p:spPr>
              <a:xfrm>
                <a:off x="7791095" y="3301522"/>
                <a:ext cx="2340041" cy="430887"/>
              </a:xfrm>
              <a:prstGeom prst="rect">
                <a:avLst/>
              </a:prstGeom>
              <a:noFill/>
            </p:spPr>
            <p:txBody>
              <a:bodyPr wrap="square">
                <a:spAutoFit/>
              </a:bodyPr>
              <a:lstStyle/>
              <a:p>
                <a:r>
                  <a:rPr lang="en-GB" sz="2200" dirty="0">
                    <a:solidFill>
                      <a:srgbClr val="D70000"/>
                    </a:solidFill>
                  </a:rPr>
                  <a:t>Otherwise, reject</a:t>
                </a:r>
                <a:r>
                  <a:rPr lang="de-DE" sz="2200" dirty="0">
                    <a:solidFill>
                      <a:srgbClr val="D70000"/>
                    </a:solidFill>
                  </a:rPr>
                  <a:t>!</a:t>
                </a:r>
                <a:endParaRPr lang="en-GB" sz="2200" dirty="0">
                  <a:solidFill>
                    <a:srgbClr val="D70000"/>
                  </a:solidFill>
                </a:endParaRPr>
              </a:p>
            </p:txBody>
          </p:sp>
        </p:gr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‘Full’ FO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5541060" cy="505972"/>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a:t>
            </a:r>
            <a:r>
              <a:rPr lang="en-GB" sz="2400" dirty="0"/>
              <a:t>Make decryptions useless for </a:t>
            </a:r>
            <a:r>
              <a:rPr lang="en-GB" sz="2400" i="1" dirty="0">
                <a:solidFill>
                  <a:srgbClr val="358374"/>
                </a:solidFill>
              </a:rPr>
              <a:t>A</a:t>
            </a:r>
            <a:r>
              <a:rPr lang="en-GB" sz="2400" dirty="0"/>
              <a:t>!</a:t>
            </a:r>
            <a:endParaRPr lang="en-US" sz="2400"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grpSp>
        <p:nvGrpSpPr>
          <p:cNvPr id="28" name="Group 27">
            <a:extLst>
              <a:ext uri="{FF2B5EF4-FFF2-40B4-BE49-F238E27FC236}">
                <a16:creationId xmlns:a16="http://schemas.microsoft.com/office/drawing/2014/main" id="{B65959B6-F64F-2194-D4D1-3E43D58FA71E}"/>
              </a:ext>
            </a:extLst>
          </p:cNvPr>
          <p:cNvGrpSpPr/>
          <p:nvPr/>
        </p:nvGrpSpPr>
        <p:grpSpPr>
          <a:xfrm>
            <a:off x="1542129" y="2275947"/>
            <a:ext cx="4395180" cy="2953669"/>
            <a:chOff x="223607" y="1414669"/>
            <a:chExt cx="3844876" cy="2586138"/>
          </a:xfrm>
        </p:grpSpPr>
        <p:pic>
          <p:nvPicPr>
            <p:cNvPr id="30" name="Picture 29" descr="A picture containing opener, tool, tea ball&#10;&#10;Description automatically generated">
              <a:extLst>
                <a:ext uri="{FF2B5EF4-FFF2-40B4-BE49-F238E27FC236}">
                  <a16:creationId xmlns:a16="http://schemas.microsoft.com/office/drawing/2014/main" id="{24A57D81-4F1C-50EC-774A-F10A0368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3FA8C1-945B-5270-3BCC-A550AABB466C}"/>
                    </a:ext>
                  </a:extLst>
                </p:cNvPr>
                <p:cNvSpPr txBox="1"/>
                <p:nvPr/>
              </p:nvSpPr>
              <p:spPr>
                <a:xfrm>
                  <a:off x="223607" y="2284537"/>
                  <a:ext cx="3674107" cy="396752"/>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oMath>
                  </a14:m>
                  <a:r>
                    <a:rPr lang="en-GB" sz="2200" dirty="0"/>
                    <a:t>, </a:t>
                  </a:r>
                  <a:r>
                    <a:rPr lang="en-GB" sz="2200" b="1" u="sng" dirty="0">
                      <a:solidFill>
                        <a:srgbClr val="D70000"/>
                      </a:solidFill>
                    </a:rPr>
                    <a:t>deterministically</a:t>
                  </a:r>
                </a:p>
              </p:txBody>
            </p:sp>
          </mc:Choice>
          <mc:Fallback xmlns="">
            <p:sp>
              <p:nvSpPr>
                <p:cNvPr id="31" name="TextBox 30">
                  <a:extLst>
                    <a:ext uri="{FF2B5EF4-FFF2-40B4-BE49-F238E27FC236}">
                      <a16:creationId xmlns:a16="http://schemas.microsoft.com/office/drawing/2014/main" id="{A13FA8C1-945B-5270-3BCC-A550AABB466C}"/>
                    </a:ext>
                  </a:extLst>
                </p:cNvPr>
                <p:cNvSpPr txBox="1">
                  <a:spLocks noRot="1" noChangeAspect="1" noMove="1" noResize="1" noEditPoints="1" noAdjustHandles="1" noChangeArrowheads="1" noChangeShapeType="1" noTextEdit="1"/>
                </p:cNvSpPr>
                <p:nvPr/>
              </p:nvSpPr>
              <p:spPr>
                <a:xfrm>
                  <a:off x="223607" y="2284537"/>
                  <a:ext cx="3674107" cy="396752"/>
                </a:xfrm>
                <a:prstGeom prst="rect">
                  <a:avLst/>
                </a:prstGeom>
                <a:blipFill>
                  <a:blip r:embed="rId11"/>
                  <a:stretch>
                    <a:fillRect t="-2667"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3376AAC-C52C-C11F-D188-AC015AA582BC}"/>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xmlns="">
            <p:sp>
              <p:nvSpPr>
                <p:cNvPr id="32" name="TextBox 31">
                  <a:extLst>
                    <a:ext uri="{FF2B5EF4-FFF2-40B4-BE49-F238E27FC236}">
                      <a16:creationId xmlns:a16="http://schemas.microsoft.com/office/drawing/2014/main" id="{33376AAC-C52C-C11F-D188-AC015AA582BC}"/>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12"/>
                  <a:stretch>
                    <a:fillRect t="-3448" b="-9195"/>
                  </a:stretch>
                </a:blipFill>
              </p:spPr>
              <p:txBody>
                <a:bodyPr/>
                <a:lstStyle/>
                <a:p>
                  <a:r>
                    <a:rPr lang="en-GB">
                      <a:noFill/>
                    </a:rPr>
                    <a:t> </a:t>
                  </a:r>
                </a:p>
              </p:txBody>
            </p:sp>
          </mc:Fallback>
        </mc:AlternateContent>
      </p:grpSp>
      <p:pic>
        <p:nvPicPr>
          <p:cNvPr id="33" name="Picture 32" descr="A close-up of a microscope&#10;&#10;Description automatically generated with medium confidence">
            <a:extLst>
              <a:ext uri="{FF2B5EF4-FFF2-40B4-BE49-F238E27FC236}">
                <a16:creationId xmlns:a16="http://schemas.microsoft.com/office/drawing/2014/main" id="{54B9CCBF-3493-4CC9-61F0-79A0DDE4E8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34" name="Picture 33" descr="A picture containing text, weapon&#10;&#10;Description automatically generated">
            <a:extLst>
              <a:ext uri="{FF2B5EF4-FFF2-40B4-BE49-F238E27FC236}">
                <a16:creationId xmlns:a16="http://schemas.microsoft.com/office/drawing/2014/main" id="{6AF3E113-F401-B146-C2FF-8F7B1E0D87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35" name="Straight Arrow Connector 34">
            <a:extLst>
              <a:ext uri="{FF2B5EF4-FFF2-40B4-BE49-F238E27FC236}">
                <a16:creationId xmlns:a16="http://schemas.microsoft.com/office/drawing/2014/main" id="{F060989A-FD75-8021-F4CD-64FEC301EE8C}"/>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46DCAD1-9F35-0699-3247-ECB954B6D5DA}"/>
                  </a:ext>
                </a:extLst>
              </p:cNvPr>
              <p:cNvSpPr txBox="1"/>
              <p:nvPr/>
            </p:nvSpPr>
            <p:spPr>
              <a:xfrm>
                <a:off x="1857033" y="3714413"/>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xmlns="">
          <p:sp>
            <p:nvSpPr>
              <p:cNvPr id="41" name="TextBox 40">
                <a:extLst>
                  <a:ext uri="{FF2B5EF4-FFF2-40B4-BE49-F238E27FC236}">
                    <a16:creationId xmlns:a16="http://schemas.microsoft.com/office/drawing/2014/main" id="{A46DCAD1-9F35-0699-3247-ECB954B6D5DA}"/>
                  </a:ext>
                </a:extLst>
              </p:cNvPr>
              <p:cNvSpPr txBox="1">
                <a:spLocks noRot="1" noChangeAspect="1" noMove="1" noResize="1" noEditPoints="1" noAdjustHandles="1" noChangeArrowheads="1" noChangeShapeType="1" noTextEdit="1"/>
              </p:cNvSpPr>
              <p:nvPr/>
            </p:nvSpPr>
            <p:spPr>
              <a:xfrm>
                <a:off x="1857033" y="3714413"/>
                <a:ext cx="3256563" cy="430887"/>
              </a:xfrm>
              <a:prstGeom prst="rect">
                <a:avLst/>
              </a:prstGeom>
              <a:blipFill>
                <a:blip r:embed="rId15"/>
                <a:stretch>
                  <a:fillRect t="-11268" b="-25352"/>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68A1B7C3-3044-86FB-B357-B2F0FF3AF249}"/>
              </a:ext>
            </a:extLst>
          </p:cNvPr>
          <p:cNvGrpSpPr/>
          <p:nvPr/>
        </p:nvGrpSpPr>
        <p:grpSpPr>
          <a:xfrm>
            <a:off x="5687639" y="4431576"/>
            <a:ext cx="1576894" cy="1267574"/>
            <a:chOff x="5220393" y="4325401"/>
            <a:chExt cx="1576894" cy="1267574"/>
          </a:xfrm>
        </p:grpSpPr>
        <p:grpSp>
          <p:nvGrpSpPr>
            <p:cNvPr id="44" name="Group 43">
              <a:extLst>
                <a:ext uri="{FF2B5EF4-FFF2-40B4-BE49-F238E27FC236}">
                  <a16:creationId xmlns:a16="http://schemas.microsoft.com/office/drawing/2014/main" id="{8AD674F8-EB64-94EF-712E-B211BF12DE48}"/>
                </a:ext>
              </a:extLst>
            </p:cNvPr>
            <p:cNvGrpSpPr/>
            <p:nvPr/>
          </p:nvGrpSpPr>
          <p:grpSpPr>
            <a:xfrm>
              <a:off x="5220393" y="4325401"/>
              <a:ext cx="1576894" cy="1267574"/>
              <a:chOff x="1696266" y="1981349"/>
              <a:chExt cx="1243477" cy="1107251"/>
            </a:xfrm>
          </p:grpSpPr>
          <p:pic>
            <p:nvPicPr>
              <p:cNvPr id="46" name="Picture 45" descr="Icon&#10;&#10;Description automatically generated">
                <a:extLst>
                  <a:ext uri="{FF2B5EF4-FFF2-40B4-BE49-F238E27FC236}">
                    <a16:creationId xmlns:a16="http://schemas.microsoft.com/office/drawing/2014/main" id="{AEBC65CD-E204-02D9-7732-6EF23DFA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7" name="Picture 46">
                <a:extLst>
                  <a:ext uri="{FF2B5EF4-FFF2-40B4-BE49-F238E27FC236}">
                    <a16:creationId xmlns:a16="http://schemas.microsoft.com/office/drawing/2014/main" id="{F047D603-44B3-FB3A-F845-B56A543860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CDEF2BB-E1A8-76BC-BB89-9962566A3FC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45" name="TextBox 44">
                  <a:extLst>
                    <a:ext uri="{FF2B5EF4-FFF2-40B4-BE49-F238E27FC236}">
                      <a16:creationId xmlns:a16="http://schemas.microsoft.com/office/drawing/2014/main" id="{2CDEF2BB-E1A8-76BC-BB89-9962566A3FC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6"/>
                  <a:stretch>
                    <a:fillRect/>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6E27D928-609A-82D5-CB34-EC348DF2C605}"/>
              </a:ext>
            </a:extLst>
          </p:cNvPr>
          <p:cNvGrpSpPr/>
          <p:nvPr/>
        </p:nvGrpSpPr>
        <p:grpSpPr>
          <a:xfrm>
            <a:off x="10221278" y="5435481"/>
            <a:ext cx="1753049" cy="799826"/>
            <a:chOff x="2974564" y="3271829"/>
            <a:chExt cx="1753049" cy="799826"/>
          </a:xfrm>
        </p:grpSpPr>
        <p:grpSp>
          <p:nvGrpSpPr>
            <p:cNvPr id="49" name="Group 48">
              <a:extLst>
                <a:ext uri="{FF2B5EF4-FFF2-40B4-BE49-F238E27FC236}">
                  <a16:creationId xmlns:a16="http://schemas.microsoft.com/office/drawing/2014/main" id="{DDFEFFF4-F39A-A176-E8C7-642D2F4C542B}"/>
                </a:ext>
              </a:extLst>
            </p:cNvPr>
            <p:cNvGrpSpPr/>
            <p:nvPr/>
          </p:nvGrpSpPr>
          <p:grpSpPr>
            <a:xfrm>
              <a:off x="2974564" y="3271829"/>
              <a:ext cx="1753049" cy="799826"/>
              <a:chOff x="6486769" y="1766277"/>
              <a:chExt cx="4415693" cy="3018566"/>
            </a:xfrm>
            <a:solidFill>
              <a:schemeClr val="bg1"/>
            </a:solidFill>
          </p:grpSpPr>
          <p:sp>
            <p:nvSpPr>
              <p:cNvPr id="51" name="Rectangle 50">
                <a:extLst>
                  <a:ext uri="{FF2B5EF4-FFF2-40B4-BE49-F238E27FC236}">
                    <a16:creationId xmlns:a16="http://schemas.microsoft.com/office/drawing/2014/main" id="{CDA92689-C4E6-95D5-4119-2C7D5B3B414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2" name="TextBox 51">
                <a:extLst>
                  <a:ext uri="{FF2B5EF4-FFF2-40B4-BE49-F238E27FC236}">
                    <a16:creationId xmlns:a16="http://schemas.microsoft.com/office/drawing/2014/main" id="{8CD37C25-D53A-6AA1-6DD2-58444E02B1F2}"/>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50" name="Picture 49" descr="A picture containing circle, graphics, clipart, creativity&#10;&#10;Description automatically generated">
              <a:extLst>
                <a:ext uri="{FF2B5EF4-FFF2-40B4-BE49-F238E27FC236}">
                  <a16:creationId xmlns:a16="http://schemas.microsoft.com/office/drawing/2014/main" id="{4AD5E13F-FDA9-72BA-2261-148838D8CE34}"/>
                </a:ext>
              </a:extLst>
            </p:cNvPr>
            <p:cNvPicPr>
              <a:picLocks noChangeAspect="1"/>
            </p:cNvPicPr>
            <p:nvPr/>
          </p:nvPicPr>
          <p:blipFill>
            <a:blip r:embed="rId17">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53" name="Group 52">
            <a:extLst>
              <a:ext uri="{FF2B5EF4-FFF2-40B4-BE49-F238E27FC236}">
                <a16:creationId xmlns:a16="http://schemas.microsoft.com/office/drawing/2014/main" id="{913D742E-C76D-BE85-5847-A9C7C9F200B5}"/>
              </a:ext>
            </a:extLst>
          </p:cNvPr>
          <p:cNvGrpSpPr/>
          <p:nvPr/>
        </p:nvGrpSpPr>
        <p:grpSpPr>
          <a:xfrm>
            <a:off x="445530" y="5435481"/>
            <a:ext cx="1753049" cy="799826"/>
            <a:chOff x="610120" y="2835289"/>
            <a:chExt cx="1850446" cy="799826"/>
          </a:xfrm>
        </p:grpSpPr>
        <p:grpSp>
          <p:nvGrpSpPr>
            <p:cNvPr id="54" name="Group 53">
              <a:extLst>
                <a:ext uri="{FF2B5EF4-FFF2-40B4-BE49-F238E27FC236}">
                  <a16:creationId xmlns:a16="http://schemas.microsoft.com/office/drawing/2014/main" id="{12C7804D-A89E-CBBA-62F2-3535598B69F9}"/>
                </a:ext>
              </a:extLst>
            </p:cNvPr>
            <p:cNvGrpSpPr/>
            <p:nvPr/>
          </p:nvGrpSpPr>
          <p:grpSpPr>
            <a:xfrm>
              <a:off x="610120" y="2835289"/>
              <a:ext cx="1850446" cy="799826"/>
              <a:chOff x="6486769" y="1766277"/>
              <a:chExt cx="4415693" cy="3018566"/>
            </a:xfrm>
            <a:solidFill>
              <a:schemeClr val="bg1"/>
            </a:solidFill>
          </p:grpSpPr>
          <p:sp>
            <p:nvSpPr>
              <p:cNvPr id="56" name="Rectangle 55">
                <a:extLst>
                  <a:ext uri="{FF2B5EF4-FFF2-40B4-BE49-F238E27FC236}">
                    <a16:creationId xmlns:a16="http://schemas.microsoft.com/office/drawing/2014/main" id="{F999B513-3527-F0B8-195C-47C668991E70}"/>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7" name="TextBox 56">
                <a:extLst>
                  <a:ext uri="{FF2B5EF4-FFF2-40B4-BE49-F238E27FC236}">
                    <a16:creationId xmlns:a16="http://schemas.microsoft.com/office/drawing/2014/main" id="{11DDD359-DBC4-183F-D9FD-A5EACC4FD82D}"/>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55" name="Picture 54">
              <a:extLst>
                <a:ext uri="{FF2B5EF4-FFF2-40B4-BE49-F238E27FC236}">
                  <a16:creationId xmlns:a16="http://schemas.microsoft.com/office/drawing/2014/main" id="{66293868-81FF-AB57-A81F-A658595113C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9EE67BE-5B3B-BE89-D2CC-441DC1E59952}"/>
                  </a:ext>
                </a:extLst>
              </p:cNvPr>
              <p:cNvSpPr txBox="1"/>
              <p:nvPr/>
            </p:nvSpPr>
            <p:spPr>
              <a:xfrm>
                <a:off x="7961972" y="270133"/>
                <a:ext cx="3693036" cy="430887"/>
              </a:xfrm>
              <a:prstGeom prst="rect">
                <a:avLst/>
              </a:prstGeom>
              <a:noFill/>
            </p:spPr>
            <p:txBody>
              <a:bodyPr wrap="square">
                <a:spAutoFit/>
              </a:bodyPr>
              <a:lstStyle/>
              <a:p>
                <a:r>
                  <a:rPr lang="en-GB" sz="2200" dirty="0">
                    <a:solidFill>
                      <a:schemeClr val="tx1"/>
                    </a:solidFill>
                  </a:rPr>
                  <a:t>Using randomness </a:t>
                </a:r>
                <a14:m>
                  <m:oMath xmlns:m="http://schemas.openxmlformats.org/officeDocument/2006/math">
                    <m:r>
                      <m:rPr>
                        <m:sty m:val="p"/>
                      </m:rPr>
                      <a:rPr lang="en-US" sz="2200" dirty="0" smtClean="0">
                        <a:solidFill>
                          <a:srgbClr val="FF6600"/>
                        </a:solidFill>
                        <a:latin typeface="Cambria Math" panose="02040503050406030204" pitchFamily="18" charset="0"/>
                      </a:rPr>
                      <m:t>H</m:t>
                    </m:r>
                    <m:r>
                      <m:rPr>
                        <m:sty m:val="p"/>
                      </m:rPr>
                      <a:rPr lang="de-DE" sz="2200" dirty="0">
                        <a:solidFill>
                          <a:srgbClr val="FF6600"/>
                        </a:solidFill>
                        <a:latin typeface="Cambria Math" panose="02040503050406030204" pitchFamily="18" charset="0"/>
                      </a:rPr>
                      <m:t>ash</m:t>
                    </m:r>
                    <m:r>
                      <a:rPr lang="de-DE" sz="2200" b="0" i="0" dirty="0" smtClean="0">
                        <a:solidFill>
                          <a:srgbClr val="FF6600"/>
                        </a:solidFill>
                        <a:latin typeface="Cambria Math" panose="02040503050406030204" pitchFamily="18" charset="0"/>
                      </a:rPr>
                      <m:t>′</m:t>
                    </m:r>
                    <m:r>
                      <a:rPr lang="de-DE" sz="2200" b="0" i="0" dirty="0" smtClean="0">
                        <a:solidFill>
                          <a:schemeClr val="tx1"/>
                        </a:solidFill>
                        <a:latin typeface="Cambria Math" panose="02040503050406030204" pitchFamily="18" charset="0"/>
                      </a:rPr>
                      <m:t>(</m:t>
                    </m:r>
                    <m:r>
                      <a:rPr lang="de-DE" sz="2200" i="1" smtClean="0">
                        <a:solidFill>
                          <a:srgbClr val="358374"/>
                        </a:solidFill>
                        <a:latin typeface="Cambria Math" panose="02040503050406030204" pitchFamily="18" charset="0"/>
                      </a:rPr>
                      <m:t>𝑚</m:t>
                    </m:r>
                    <m:r>
                      <a:rPr lang="de-DE" sz="2200" b="0" i="0" dirty="0" smtClean="0">
                        <a:solidFill>
                          <a:schemeClr val="tx1"/>
                        </a:solidFill>
                        <a:latin typeface="Cambria Math" panose="02040503050406030204" pitchFamily="18" charset="0"/>
                      </a:rPr>
                      <m:t>)</m:t>
                    </m:r>
                  </m:oMath>
                </a14:m>
                <a:endParaRPr lang="en-GB" sz="2200" dirty="0"/>
              </a:p>
            </p:txBody>
          </p:sp>
        </mc:Choice>
        <mc:Fallback>
          <p:sp>
            <p:nvSpPr>
              <p:cNvPr id="15" name="TextBox 14">
                <a:extLst>
                  <a:ext uri="{FF2B5EF4-FFF2-40B4-BE49-F238E27FC236}">
                    <a16:creationId xmlns:a16="http://schemas.microsoft.com/office/drawing/2014/main" id="{49EE67BE-5B3B-BE89-D2CC-441DC1E59952}"/>
                  </a:ext>
                </a:extLst>
              </p:cNvPr>
              <p:cNvSpPr txBox="1">
                <a:spLocks noRot="1" noChangeAspect="1" noMove="1" noResize="1" noEditPoints="1" noAdjustHandles="1" noChangeArrowheads="1" noChangeShapeType="1" noTextEdit="1"/>
              </p:cNvSpPr>
              <p:nvPr/>
            </p:nvSpPr>
            <p:spPr>
              <a:xfrm>
                <a:off x="7961972" y="270133"/>
                <a:ext cx="3693036" cy="430887"/>
              </a:xfrm>
              <a:prstGeom prst="rect">
                <a:avLst/>
              </a:prstGeom>
              <a:blipFill>
                <a:blip r:embed="rId18"/>
                <a:stretch>
                  <a:fillRect l="-2145" t="-8451" b="-28169"/>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AF1053EE-6848-451D-5515-05A0D94EB15F}"/>
              </a:ext>
            </a:extLst>
          </p:cNvPr>
          <p:cNvCxnSpPr>
            <a:cxnSpLocks/>
          </p:cNvCxnSpPr>
          <p:nvPr/>
        </p:nvCxnSpPr>
        <p:spPr>
          <a:xfrm flipH="1" flipV="1">
            <a:off x="10345257" y="735653"/>
            <a:ext cx="2764" cy="1809120"/>
          </a:xfrm>
          <a:prstGeom prst="straightConnector1">
            <a:avLst/>
          </a:prstGeom>
          <a:ln w="28575">
            <a:solidFill>
              <a:srgbClr val="358374"/>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BD980DE-6F7E-4CA1-C8E7-FA82766381F3}"/>
              </a:ext>
            </a:extLst>
          </p:cNvPr>
          <p:cNvGrpSpPr/>
          <p:nvPr/>
        </p:nvGrpSpPr>
        <p:grpSpPr>
          <a:xfrm>
            <a:off x="2351049" y="589723"/>
            <a:ext cx="5189789" cy="5812564"/>
            <a:chOff x="2935868" y="1254138"/>
            <a:chExt cx="4762500" cy="5334000"/>
          </a:xfrm>
        </p:grpSpPr>
        <p:pic>
          <p:nvPicPr>
            <p:cNvPr id="10" name="Picture 9" descr="Cartoon a cartoon of a child holding a piece of paper&#10;&#10;Description automatically generated with medium confidence">
              <a:extLst>
                <a:ext uri="{FF2B5EF4-FFF2-40B4-BE49-F238E27FC236}">
                  <a16:creationId xmlns:a16="http://schemas.microsoft.com/office/drawing/2014/main" id="{1B8C5CEE-F268-8F4D-3ED6-46A3220D8B8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35868" y="1254138"/>
              <a:ext cx="4762500" cy="5334000"/>
            </a:xfrm>
            <a:prstGeom prst="rect">
              <a:avLst/>
            </a:prstGeom>
          </p:spPr>
        </p:pic>
        <p:sp>
          <p:nvSpPr>
            <p:cNvPr id="17" name="TextBox 16">
              <a:extLst>
                <a:ext uri="{FF2B5EF4-FFF2-40B4-BE49-F238E27FC236}">
                  <a16:creationId xmlns:a16="http://schemas.microsoft.com/office/drawing/2014/main" id="{9505D908-6D89-E184-AA53-116F030FA5CF}"/>
                </a:ext>
              </a:extLst>
            </p:cNvPr>
            <p:cNvSpPr txBox="1"/>
            <p:nvPr/>
          </p:nvSpPr>
          <p:spPr>
            <a:xfrm>
              <a:off x="3573201" y="1985122"/>
              <a:ext cx="1584645" cy="367168"/>
            </a:xfrm>
            <a:prstGeom prst="rect">
              <a:avLst/>
            </a:prstGeom>
            <a:noFill/>
          </p:spPr>
          <p:txBody>
            <a:bodyPr wrap="square" rtlCol="0">
              <a:spAutoFit/>
            </a:bodyPr>
            <a:lstStyle/>
            <a:p>
              <a:r>
                <a:rPr lang="en-GB" sz="2000" dirty="0"/>
                <a:t>The key for </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BCBC7F7-15A8-E572-B031-E907E53B173C}"/>
                    </a:ext>
                  </a:extLst>
                </p:cNvPr>
                <p:cNvSpPr txBox="1"/>
                <p:nvPr/>
              </p:nvSpPr>
              <p:spPr>
                <a:xfrm>
                  <a:off x="4855188" y="2662757"/>
                  <a:ext cx="2002910" cy="367168"/>
                </a:xfrm>
                <a:prstGeom prst="rect">
                  <a:avLst/>
                </a:prstGeom>
                <a:noFill/>
              </p:spPr>
              <p:txBody>
                <a:bodyPr wrap="square" rtlCol="0">
                  <a:spAutoFit/>
                </a:bodyPr>
                <a:lstStyle/>
                <a:p>
                  <a:r>
                    <a:rPr lang="en-GB" sz="2000" dirty="0"/>
                    <a:t> is </a:t>
                  </a:r>
                  <a14:m>
                    <m:oMath xmlns:m="http://schemas.openxmlformats.org/officeDocument/2006/math">
                      <m:r>
                        <m:rPr>
                          <m:sty m:val="p"/>
                        </m:rPr>
                        <a:rPr lang="en-US" sz="2000" dirty="0" smtClean="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1" smtClean="0">
                          <a:solidFill>
                            <a:srgbClr val="358374"/>
                          </a:solidFill>
                          <a:latin typeface="Cambria Math" panose="02040503050406030204" pitchFamily="18" charset="0"/>
                        </a:rPr>
                        <m:t>′</m:t>
                      </m:r>
                      <m:r>
                        <a:rPr lang="de-DE" sz="2000" b="0" i="0" dirty="0" smtClean="0">
                          <a:latin typeface="Cambria Math" panose="02040503050406030204" pitchFamily="18" charset="0"/>
                        </a:rPr>
                        <m:t>)</m:t>
                      </m:r>
                    </m:oMath>
                  </a14:m>
                  <a:r>
                    <a:rPr lang="en-GB" sz="2000" dirty="0"/>
                    <a:t>! </a:t>
                  </a:r>
                </a:p>
              </p:txBody>
            </p:sp>
          </mc:Choice>
          <mc:Fallback>
            <p:sp>
              <p:nvSpPr>
                <p:cNvPr id="19" name="TextBox 18">
                  <a:extLst>
                    <a:ext uri="{FF2B5EF4-FFF2-40B4-BE49-F238E27FC236}">
                      <a16:creationId xmlns:a16="http://schemas.microsoft.com/office/drawing/2014/main" id="{1BCBC7F7-15A8-E572-B031-E907E53B173C}"/>
                    </a:ext>
                  </a:extLst>
                </p:cNvPr>
                <p:cNvSpPr txBox="1">
                  <a:spLocks noRot="1" noChangeAspect="1" noMove="1" noResize="1" noEditPoints="1" noAdjustHandles="1" noChangeArrowheads="1" noChangeShapeType="1" noTextEdit="1"/>
                </p:cNvSpPr>
                <p:nvPr/>
              </p:nvSpPr>
              <p:spPr>
                <a:xfrm>
                  <a:off x="4855188" y="2662757"/>
                  <a:ext cx="2002910" cy="367168"/>
                </a:xfrm>
                <a:prstGeom prst="rect">
                  <a:avLst/>
                </a:prstGeom>
                <a:blipFill>
                  <a:blip r:embed="rId20"/>
                  <a:stretch>
                    <a:fillRect l="-559" t="-9231" b="-27692"/>
                  </a:stretch>
                </a:blipFill>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39234067-CEB6-25FE-B3A3-9A3C12D99F3D}"/>
                </a:ext>
              </a:extLst>
            </p:cNvPr>
            <p:cNvGrpSpPr/>
            <p:nvPr/>
          </p:nvGrpSpPr>
          <p:grpSpPr>
            <a:xfrm>
              <a:off x="4167862" y="2271822"/>
              <a:ext cx="828328" cy="800022"/>
              <a:chOff x="4131498" y="2260818"/>
              <a:chExt cx="828328" cy="800022"/>
            </a:xfrm>
          </p:grpSpPr>
          <p:pic>
            <p:nvPicPr>
              <p:cNvPr id="20" name="Picture 19" descr="Icon&#10;&#10;Description automatically generated">
                <a:extLst>
                  <a:ext uri="{FF2B5EF4-FFF2-40B4-BE49-F238E27FC236}">
                    <a16:creationId xmlns:a16="http://schemas.microsoft.com/office/drawing/2014/main" id="{62AEF921-A42C-7940-802A-4E01BEABD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498" y="2260818"/>
                <a:ext cx="737582" cy="800022"/>
              </a:xfrm>
              <a:prstGeom prst="rect">
                <a:avLst/>
              </a:prstGeom>
            </p:spPr>
          </p:pic>
          <p:pic>
            <p:nvPicPr>
              <p:cNvPr id="21" name="Picture 20">
                <a:extLst>
                  <a:ext uri="{FF2B5EF4-FFF2-40B4-BE49-F238E27FC236}">
                    <a16:creationId xmlns:a16="http://schemas.microsoft.com/office/drawing/2014/main" id="{314EDCCE-1A00-2E8A-6D48-C04C1192925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4698592" y="2336909"/>
                <a:ext cx="217253" cy="305214"/>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C421A3AF-79D3-3DB6-9526-5002D9C1A62F}"/>
                      </a:ext>
                    </a:extLst>
                  </p:cNvPr>
                  <p:cNvSpPr txBox="1"/>
                  <p:nvPr/>
                </p:nvSpPr>
                <p:spPr>
                  <a:xfrm>
                    <a:off x="4366458" y="2575262"/>
                    <a:ext cx="519988" cy="3671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358374"/>
                              </a:solidFill>
                              <a:latin typeface="Cambria Math" panose="02040503050406030204" pitchFamily="18" charset="0"/>
                            </a:rPr>
                            <m:t>𝑚</m:t>
                          </m:r>
                          <m:r>
                            <a:rPr lang="de-DE" sz="2000" b="0" i="0" smtClean="0">
                              <a:solidFill>
                                <a:srgbClr val="358374"/>
                              </a:solidFill>
                              <a:latin typeface="Cambria Math" panose="02040503050406030204" pitchFamily="18" charset="0"/>
                            </a:rPr>
                            <m:t>′</m:t>
                          </m:r>
                        </m:oMath>
                      </m:oMathPara>
                    </a14:m>
                    <a:endParaRPr lang="en-GB" sz="2000" dirty="0"/>
                  </a:p>
                </p:txBody>
              </p:sp>
            </mc:Choice>
            <mc:Fallback>
              <p:sp>
                <p:nvSpPr>
                  <p:cNvPr id="22" name="TextBox 21">
                    <a:extLst>
                      <a:ext uri="{FF2B5EF4-FFF2-40B4-BE49-F238E27FC236}">
                        <a16:creationId xmlns:a16="http://schemas.microsoft.com/office/drawing/2014/main" id="{C421A3AF-79D3-3DB6-9526-5002D9C1A62F}"/>
                      </a:ext>
                    </a:extLst>
                  </p:cNvPr>
                  <p:cNvSpPr txBox="1">
                    <a:spLocks noRot="1" noChangeAspect="1" noMove="1" noResize="1" noEditPoints="1" noAdjustHandles="1" noChangeArrowheads="1" noChangeShapeType="1" noTextEdit="1"/>
                  </p:cNvSpPr>
                  <p:nvPr/>
                </p:nvSpPr>
                <p:spPr>
                  <a:xfrm>
                    <a:off x="4366458" y="2575262"/>
                    <a:ext cx="519988" cy="367168"/>
                  </a:xfrm>
                  <a:prstGeom prst="rect">
                    <a:avLst/>
                  </a:prstGeom>
                  <a:blipFill>
                    <a:blip r:embed="rId21"/>
                    <a:stretch>
                      <a:fillRect/>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79954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888D96FF-C438-59AF-1EF9-AB7D3D491AA5}"/>
              </a:ext>
            </a:extLst>
          </p:cNvPr>
          <p:cNvGrpSpPr/>
          <p:nvPr/>
        </p:nvGrpSpPr>
        <p:grpSpPr>
          <a:xfrm>
            <a:off x="7737680" y="1117425"/>
            <a:ext cx="4454320" cy="3941812"/>
            <a:chOff x="7214670" y="998725"/>
            <a:chExt cx="4454320" cy="3941812"/>
          </a:xfrm>
        </p:grpSpPr>
        <p:pic>
          <p:nvPicPr>
            <p:cNvPr id="4" name="Picture 3" descr="A picture containing opener, tool, tea ball&#10;&#10;Description automatically generated">
              <a:extLst>
                <a:ext uri="{FF2B5EF4-FFF2-40B4-BE49-F238E27FC236}">
                  <a16:creationId xmlns:a16="http://schemas.microsoft.com/office/drawing/2014/main" id="{55DF2AC3-02CF-64D8-A403-A314748AB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70" y="998725"/>
              <a:ext cx="4395181" cy="3941812"/>
            </a:xfrm>
            <a:prstGeom prst="rect">
              <a:avLst/>
            </a:prstGeom>
          </p:spPr>
        </p:pic>
        <p:grpSp>
          <p:nvGrpSpPr>
            <p:cNvPr id="27" name="Group 26">
              <a:extLst>
                <a:ext uri="{FF2B5EF4-FFF2-40B4-BE49-F238E27FC236}">
                  <a16:creationId xmlns:a16="http://schemas.microsoft.com/office/drawing/2014/main" id="{50AF01B0-0A14-FAE2-ED05-72086750AD5F}"/>
                </a:ext>
              </a:extLst>
            </p:cNvPr>
            <p:cNvGrpSpPr/>
            <p:nvPr/>
          </p:nvGrpSpPr>
          <p:grpSpPr>
            <a:xfrm>
              <a:off x="7780170" y="1498879"/>
              <a:ext cx="3888820" cy="2233530"/>
              <a:chOff x="7780170" y="1498879"/>
              <a:chExt cx="3888820" cy="2233530"/>
            </a:xfrm>
          </p:grpSpPr>
          <p:grpSp>
            <p:nvGrpSpPr>
              <p:cNvPr id="29" name="Group 28">
                <a:extLst>
                  <a:ext uri="{FF2B5EF4-FFF2-40B4-BE49-F238E27FC236}">
                    <a16:creationId xmlns:a16="http://schemas.microsoft.com/office/drawing/2014/main" id="{D3ADEEF7-3A1D-0E9A-63F2-696518B5CC31}"/>
                  </a:ext>
                </a:extLst>
              </p:cNvPr>
              <p:cNvGrpSpPr/>
              <p:nvPr/>
            </p:nvGrpSpPr>
            <p:grpSpPr>
              <a:xfrm>
                <a:off x="7780170" y="1498879"/>
                <a:ext cx="1864261" cy="800022"/>
                <a:chOff x="8841694" y="1388072"/>
                <a:chExt cx="1864261" cy="800022"/>
              </a:xfrm>
            </p:grpSpPr>
            <p:sp>
              <p:nvSpPr>
                <p:cNvPr id="60" name="TextBox 59">
                  <a:extLst>
                    <a:ext uri="{FF2B5EF4-FFF2-40B4-BE49-F238E27FC236}">
                      <a16:creationId xmlns:a16="http://schemas.microsoft.com/office/drawing/2014/main" id="{0FB57AF1-F2A3-81D6-BA92-E1F73CD0F0C2}"/>
                    </a:ext>
                  </a:extLst>
                </p:cNvPr>
                <p:cNvSpPr txBox="1"/>
                <p:nvPr/>
              </p:nvSpPr>
              <p:spPr>
                <a:xfrm>
                  <a:off x="8841694" y="1647825"/>
                  <a:ext cx="1584645" cy="430887"/>
                </a:xfrm>
                <a:prstGeom prst="rect">
                  <a:avLst/>
                </a:prstGeom>
                <a:noFill/>
              </p:spPr>
              <p:txBody>
                <a:bodyPr wrap="square" rtlCol="0">
                  <a:spAutoFit/>
                </a:bodyPr>
                <a:lstStyle/>
                <a:p>
                  <a:r>
                    <a:rPr lang="en-GB" sz="2200" dirty="0"/>
                    <a:t>Decrypt</a:t>
                  </a:r>
                </a:p>
              </p:txBody>
            </p:sp>
            <p:grpSp>
              <p:nvGrpSpPr>
                <p:cNvPr id="61" name="Group 60">
                  <a:extLst>
                    <a:ext uri="{FF2B5EF4-FFF2-40B4-BE49-F238E27FC236}">
                      <a16:creationId xmlns:a16="http://schemas.microsoft.com/office/drawing/2014/main" id="{294ABB8D-B20C-0B0D-DD3C-EE7D8CD07538}"/>
                    </a:ext>
                  </a:extLst>
                </p:cNvPr>
                <p:cNvGrpSpPr/>
                <p:nvPr/>
              </p:nvGrpSpPr>
              <p:grpSpPr>
                <a:xfrm>
                  <a:off x="9877628" y="1388072"/>
                  <a:ext cx="828327" cy="800022"/>
                  <a:chOff x="9747144" y="1457890"/>
                  <a:chExt cx="828327" cy="800022"/>
                </a:xfrm>
              </p:grpSpPr>
              <p:grpSp>
                <p:nvGrpSpPr>
                  <p:cNvPr id="62" name="Group 61">
                    <a:extLst>
                      <a:ext uri="{FF2B5EF4-FFF2-40B4-BE49-F238E27FC236}">
                        <a16:creationId xmlns:a16="http://schemas.microsoft.com/office/drawing/2014/main" id="{61A2B7E4-C4FD-81AB-6716-6A7F880CC489}"/>
                      </a:ext>
                    </a:extLst>
                  </p:cNvPr>
                  <p:cNvGrpSpPr/>
                  <p:nvPr/>
                </p:nvGrpSpPr>
                <p:grpSpPr>
                  <a:xfrm>
                    <a:off x="9747144" y="1457890"/>
                    <a:ext cx="828327" cy="800022"/>
                    <a:chOff x="1696266" y="1981349"/>
                    <a:chExt cx="1243477" cy="1107251"/>
                  </a:xfrm>
                </p:grpSpPr>
                <p:pic>
                  <p:nvPicPr>
                    <p:cNvPr id="64" name="Picture 63" descr="Icon&#10;&#10;Description automatically generated">
                      <a:extLst>
                        <a:ext uri="{FF2B5EF4-FFF2-40B4-BE49-F238E27FC236}">
                          <a16:creationId xmlns:a16="http://schemas.microsoft.com/office/drawing/2014/main" id="{E6BE3F00-C98E-156F-E129-1E45308A0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65" name="Picture 64">
                      <a:extLst>
                        <a:ext uri="{FF2B5EF4-FFF2-40B4-BE49-F238E27FC236}">
                          <a16:creationId xmlns:a16="http://schemas.microsoft.com/office/drawing/2014/main" id="{9243C4CF-1C65-FA38-AAB3-4132A13913C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0A58D77E-9E1E-F534-68CD-4DD01ED099FE}"/>
                          </a:ext>
                        </a:extLst>
                      </p:cNvPr>
                      <p:cNvSpPr txBox="1"/>
                      <p:nvPr/>
                    </p:nvSpPr>
                    <p:spPr>
                      <a:xfrm>
                        <a:off x="9982104" y="1772334"/>
                        <a:ext cx="51998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58374"/>
                                  </a:solidFill>
                                  <a:latin typeface="Cambria Math" panose="02040503050406030204" pitchFamily="18" charset="0"/>
                                </a:rPr>
                                <m:t>𝑚</m:t>
                              </m:r>
                            </m:oMath>
                          </m:oMathPara>
                        </a14:m>
                        <a:endParaRPr lang="en-GB" sz="2200" dirty="0"/>
                      </a:p>
                    </p:txBody>
                  </p:sp>
                </mc:Choice>
                <mc:Fallback>
                  <p:sp>
                    <p:nvSpPr>
                      <p:cNvPr id="63" name="TextBox 62">
                        <a:extLst>
                          <a:ext uri="{FF2B5EF4-FFF2-40B4-BE49-F238E27FC236}">
                            <a16:creationId xmlns:a16="http://schemas.microsoft.com/office/drawing/2014/main" id="{0A58D77E-9E1E-F534-68CD-4DD01ED099FE}"/>
                          </a:ext>
                        </a:extLst>
                      </p:cNvPr>
                      <p:cNvSpPr txBox="1">
                        <a:spLocks noRot="1" noChangeAspect="1" noMove="1" noResize="1" noEditPoints="1" noAdjustHandles="1" noChangeArrowheads="1" noChangeShapeType="1" noTextEdit="1"/>
                      </p:cNvSpPr>
                      <p:nvPr/>
                    </p:nvSpPr>
                    <p:spPr>
                      <a:xfrm>
                        <a:off x="9982104" y="1772334"/>
                        <a:ext cx="519988" cy="430887"/>
                      </a:xfrm>
                      <a:prstGeom prst="rect">
                        <a:avLst/>
                      </a:prstGeom>
                      <a:blipFill>
                        <a:blip r:embed="rId7"/>
                        <a:stretch>
                          <a:fillRect/>
                        </a:stretch>
                      </a:blipFill>
                    </p:spPr>
                    <p:txBody>
                      <a:bodyPr/>
                      <a:lstStyle/>
                      <a:p>
                        <a:r>
                          <a:rPr lang="en-GB">
                            <a:noFill/>
                          </a:rPr>
                          <a:t> </a:t>
                        </a:r>
                      </a:p>
                    </p:txBody>
                  </p:sp>
                </mc:Fallback>
              </mc:AlternateContent>
            </p:gr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E0972F06-954F-C34D-B4D6-2BD369FD18D3}"/>
                      </a:ext>
                    </a:extLst>
                  </p:cNvPr>
                  <p:cNvSpPr txBox="1"/>
                  <p:nvPr/>
                </p:nvSpPr>
                <p:spPr>
                  <a:xfrm>
                    <a:off x="7863542" y="2843211"/>
                    <a:ext cx="3256563" cy="457561"/>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chemeClr val="tx1"/>
                            </a:solidFill>
                            <a:latin typeface="Cambria Math" panose="02040503050406030204" pitchFamily="18" charset="0"/>
                          </a:rPr>
                          <m:t>≔</m:t>
                        </m:r>
                        <m:r>
                          <m:rPr>
                            <m:sty m:val="p"/>
                          </m:rPr>
                          <a:rPr lang="en-US" sz="2200" dirty="0">
                            <a:latin typeface="Cambria Math" panose="02040503050406030204" pitchFamily="18" charset="0"/>
                          </a:rPr>
                          <m:t>H</m:t>
                        </m:r>
                        <m:r>
                          <m:rPr>
                            <m:sty m:val="p"/>
                          </m:rPr>
                          <a:rPr lang="de-DE" sz="2200" dirty="0">
                            <a:latin typeface="Cambria Math" panose="02040503050406030204" pitchFamily="18" charset="0"/>
                          </a:rPr>
                          <m:t>ash</m:t>
                        </m:r>
                        <m:r>
                          <a:rPr lang="de-DE" sz="2200" b="0" i="0" dirty="0" smtClean="0">
                            <a:latin typeface="Cambria Math" panose="02040503050406030204" pitchFamily="18" charset="0"/>
                          </a:rPr>
                          <m:t>(</m:t>
                        </m:r>
                        <m:r>
                          <a:rPr lang="de-DE" sz="2200" i="1">
                            <a:solidFill>
                              <a:srgbClr val="358374"/>
                            </a:solidFill>
                            <a:latin typeface="Cambria Math" panose="02040503050406030204" pitchFamily="18" charset="0"/>
                          </a:rPr>
                          <m:t>𝑚</m:t>
                        </m:r>
                        <m:r>
                          <a:rPr lang="de-DE" sz="2200" b="0" i="0" dirty="0" smtClean="0">
                            <a:latin typeface="Cambria Math" panose="02040503050406030204" pitchFamily="18" charset="0"/>
                          </a:rPr>
                          <m:t>)</m:t>
                        </m:r>
                      </m:oMath>
                    </a14:m>
                    <a:endParaRPr lang="en-GB" sz="2200" dirty="0"/>
                  </a:p>
                </p:txBody>
              </p:sp>
            </mc:Choice>
            <mc:Fallback>
              <p:sp>
                <p:nvSpPr>
                  <p:cNvPr id="36" name="TextBox 35">
                    <a:extLst>
                      <a:ext uri="{FF2B5EF4-FFF2-40B4-BE49-F238E27FC236}">
                        <a16:creationId xmlns:a16="http://schemas.microsoft.com/office/drawing/2014/main" id="{E0972F06-954F-C34D-B4D6-2BD369FD18D3}"/>
                      </a:ext>
                    </a:extLst>
                  </p:cNvPr>
                  <p:cNvSpPr txBox="1">
                    <a:spLocks noRot="1" noChangeAspect="1" noMove="1" noResize="1" noEditPoints="1" noAdjustHandles="1" noChangeArrowheads="1" noChangeShapeType="1" noTextEdit="1"/>
                  </p:cNvSpPr>
                  <p:nvPr/>
                </p:nvSpPr>
                <p:spPr>
                  <a:xfrm>
                    <a:off x="7863542" y="2843211"/>
                    <a:ext cx="3256563" cy="457561"/>
                  </a:xfrm>
                  <a:prstGeom prst="rect">
                    <a:avLst/>
                  </a:prstGeom>
                  <a:blipFill>
                    <a:blip r:embed="rId8"/>
                    <a:stretch>
                      <a:fillRect t="-8000" b="-21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0F438726-9DCD-C60C-C039-0C0FB21F03BC}"/>
                      </a:ext>
                    </a:extLst>
                  </p:cNvPr>
                  <p:cNvSpPr txBox="1"/>
                  <p:nvPr/>
                </p:nvSpPr>
                <p:spPr>
                  <a:xfrm>
                    <a:off x="7791095" y="2320433"/>
                    <a:ext cx="3877895" cy="430887"/>
                  </a:xfrm>
                  <a:prstGeom prst="rect">
                    <a:avLst/>
                  </a:prstGeom>
                  <a:noFill/>
                </p:spPr>
                <p:txBody>
                  <a:bodyPr wrap="square" rtlCol="0">
                    <a:spAutoFit/>
                  </a:bodyPr>
                  <a:lstStyle/>
                  <a:p>
                    <a:r>
                      <a:rPr lang="en-GB" sz="2200" dirty="0">
                        <a:solidFill>
                          <a:srgbClr val="D70000"/>
                        </a:solidFill>
                      </a:rPr>
                      <a:t>Only if</a:t>
                    </a:r>
                    <a:r>
                      <a:rPr lang="en-GB" sz="2200" dirty="0"/>
                      <a:t> </a:t>
                    </a:r>
                    <a14:m>
                      <m:oMath xmlns:m="http://schemas.openxmlformats.org/officeDocument/2006/math">
                        <m:r>
                          <a:rPr lang="de-DE" sz="2200" b="0" i="1" smtClean="0">
                            <a:solidFill>
                              <a:srgbClr val="358374"/>
                            </a:solidFill>
                            <a:latin typeface="Cambria Math" panose="02040503050406030204" pitchFamily="18" charset="0"/>
                          </a:rPr>
                          <m:t>𝑚</m:t>
                        </m:r>
                      </m:oMath>
                    </a14:m>
                    <a:r>
                      <a:rPr lang="en-GB" sz="2200" dirty="0"/>
                      <a:t> </a:t>
                    </a:r>
                    <a:r>
                      <a:rPr lang="en-GB" sz="2200" dirty="0">
                        <a:solidFill>
                          <a:srgbClr val="D70000"/>
                        </a:solidFill>
                      </a:rPr>
                      <a:t>encrypts to</a:t>
                    </a:r>
                    <a:r>
                      <a:rPr lang="en-GB" sz="2200" dirty="0"/>
                      <a:t>              :</a:t>
                    </a:r>
                  </a:p>
                </p:txBody>
              </p:sp>
            </mc:Choice>
            <mc:Fallback>
              <p:sp>
                <p:nvSpPr>
                  <p:cNvPr id="37" name="TextBox 36">
                    <a:extLst>
                      <a:ext uri="{FF2B5EF4-FFF2-40B4-BE49-F238E27FC236}">
                        <a16:creationId xmlns:a16="http://schemas.microsoft.com/office/drawing/2014/main" id="{0F438726-9DCD-C60C-C039-0C0FB21F03BC}"/>
                      </a:ext>
                    </a:extLst>
                  </p:cNvPr>
                  <p:cNvSpPr txBox="1">
                    <a:spLocks noRot="1" noChangeAspect="1" noMove="1" noResize="1" noEditPoints="1" noAdjustHandles="1" noChangeArrowheads="1" noChangeShapeType="1" noTextEdit="1"/>
                  </p:cNvSpPr>
                  <p:nvPr/>
                </p:nvSpPr>
                <p:spPr>
                  <a:xfrm>
                    <a:off x="7791095" y="2320433"/>
                    <a:ext cx="3877895" cy="430887"/>
                  </a:xfrm>
                  <a:prstGeom prst="rect">
                    <a:avLst/>
                  </a:prstGeom>
                  <a:blipFill>
                    <a:blip r:embed="rId9"/>
                    <a:stretch>
                      <a:fillRect l="-2044" t="-9859" b="-28169"/>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BCF75B72-F800-528A-976D-D6534E834FCC}"/>
                  </a:ext>
                </a:extLst>
              </p:cNvPr>
              <p:cNvGrpSpPr/>
              <p:nvPr/>
            </p:nvGrpSpPr>
            <p:grpSpPr>
              <a:xfrm>
                <a:off x="10269475" y="2112379"/>
                <a:ext cx="828327" cy="800022"/>
                <a:chOff x="9747144" y="1457890"/>
                <a:chExt cx="828327" cy="800022"/>
              </a:xfrm>
            </p:grpSpPr>
            <p:grpSp>
              <p:nvGrpSpPr>
                <p:cNvPr id="40" name="Group 39">
                  <a:extLst>
                    <a:ext uri="{FF2B5EF4-FFF2-40B4-BE49-F238E27FC236}">
                      <a16:creationId xmlns:a16="http://schemas.microsoft.com/office/drawing/2014/main" id="{9F8437A0-D3B6-4C58-C817-60FC7BE57462}"/>
                    </a:ext>
                  </a:extLst>
                </p:cNvPr>
                <p:cNvGrpSpPr/>
                <p:nvPr/>
              </p:nvGrpSpPr>
              <p:grpSpPr>
                <a:xfrm>
                  <a:off x="9747144" y="1457890"/>
                  <a:ext cx="828327" cy="800022"/>
                  <a:chOff x="1696266" y="1981349"/>
                  <a:chExt cx="1243477" cy="1107251"/>
                </a:xfrm>
              </p:grpSpPr>
              <p:pic>
                <p:nvPicPr>
                  <p:cNvPr id="58" name="Picture 57" descr="Icon&#10;&#10;Description automatically generated">
                    <a:extLst>
                      <a:ext uri="{FF2B5EF4-FFF2-40B4-BE49-F238E27FC236}">
                        <a16:creationId xmlns:a16="http://schemas.microsoft.com/office/drawing/2014/main" id="{F77BFD38-9C13-9676-E905-B940A79CB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59" name="Picture 58">
                    <a:extLst>
                      <a:ext uri="{FF2B5EF4-FFF2-40B4-BE49-F238E27FC236}">
                        <a16:creationId xmlns:a16="http://schemas.microsoft.com/office/drawing/2014/main" id="{2638299A-1B57-2A59-18CD-802E0A13CB1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94A4369-878B-DD6E-394E-AF5483D2573C}"/>
                        </a:ext>
                      </a:extLst>
                    </p:cNvPr>
                    <p:cNvSpPr txBox="1"/>
                    <p:nvPr/>
                  </p:nvSpPr>
                  <p:spPr>
                    <a:xfrm>
                      <a:off x="9982104" y="1772334"/>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42" name="TextBox 41">
                      <a:extLst>
                        <a:ext uri="{FF2B5EF4-FFF2-40B4-BE49-F238E27FC236}">
                          <a16:creationId xmlns:a16="http://schemas.microsoft.com/office/drawing/2014/main" id="{B94A4369-878B-DD6E-394E-AF5483D2573C}"/>
                        </a:ext>
                      </a:extLst>
                    </p:cNvPr>
                    <p:cNvSpPr txBox="1">
                      <a:spLocks noRot="1" noChangeAspect="1" noMove="1" noResize="1" noEditPoints="1" noAdjustHandles="1" noChangeArrowheads="1" noChangeShapeType="1" noTextEdit="1"/>
                    </p:cNvSpPr>
                    <p:nvPr/>
                  </p:nvSpPr>
                  <p:spPr>
                    <a:xfrm>
                      <a:off x="9982104" y="1772334"/>
                      <a:ext cx="519988" cy="233102"/>
                    </a:xfrm>
                    <a:prstGeom prst="rect">
                      <a:avLst/>
                    </a:prstGeom>
                    <a:blipFill>
                      <a:blip r:embed="rId10"/>
                      <a:stretch>
                        <a:fillRect b="-36842"/>
                      </a:stretch>
                    </a:blipFill>
                  </p:spPr>
                  <p:txBody>
                    <a:bodyPr/>
                    <a:lstStyle/>
                    <a:p>
                      <a:r>
                        <a:rPr lang="en-GB">
                          <a:noFill/>
                        </a:rPr>
                        <a:t> </a:t>
                      </a:r>
                    </a:p>
                  </p:txBody>
                </p:sp>
              </mc:Fallback>
            </mc:AlternateContent>
          </p:grpSp>
          <p:sp>
            <p:nvSpPr>
              <p:cNvPr id="39" name="TextBox 38">
                <a:extLst>
                  <a:ext uri="{FF2B5EF4-FFF2-40B4-BE49-F238E27FC236}">
                    <a16:creationId xmlns:a16="http://schemas.microsoft.com/office/drawing/2014/main" id="{3B73A827-3A85-F0E7-8B92-2CD3EA1B6F5F}"/>
                  </a:ext>
                </a:extLst>
              </p:cNvPr>
              <p:cNvSpPr txBox="1"/>
              <p:nvPr/>
            </p:nvSpPr>
            <p:spPr>
              <a:xfrm>
                <a:off x="7791095" y="3301522"/>
                <a:ext cx="2340041" cy="430887"/>
              </a:xfrm>
              <a:prstGeom prst="rect">
                <a:avLst/>
              </a:prstGeom>
              <a:noFill/>
            </p:spPr>
            <p:txBody>
              <a:bodyPr wrap="square">
                <a:spAutoFit/>
              </a:bodyPr>
              <a:lstStyle/>
              <a:p>
                <a:r>
                  <a:rPr lang="en-GB" sz="2200" dirty="0">
                    <a:solidFill>
                      <a:srgbClr val="D70000"/>
                    </a:solidFill>
                  </a:rPr>
                  <a:t>Otherwise, reject</a:t>
                </a:r>
                <a:r>
                  <a:rPr lang="de-DE" sz="2200" dirty="0">
                    <a:solidFill>
                      <a:srgbClr val="D70000"/>
                    </a:solidFill>
                  </a:rPr>
                  <a:t>!</a:t>
                </a:r>
                <a:endParaRPr lang="en-GB" sz="2200" dirty="0">
                  <a:solidFill>
                    <a:srgbClr val="D70000"/>
                  </a:solidFill>
                </a:endParaRPr>
              </a:p>
            </p:txBody>
          </p:sp>
        </p:gr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‘Full’ FO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5541060" cy="505972"/>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Goal</a:t>
            </a:r>
            <a:r>
              <a:rPr lang="en-US" sz="2400" dirty="0"/>
              <a:t>: </a:t>
            </a:r>
            <a:r>
              <a:rPr lang="en-GB" sz="2400" dirty="0"/>
              <a:t>Make decryptions useless for </a:t>
            </a:r>
            <a:r>
              <a:rPr lang="en-GB" sz="2400" i="1" dirty="0">
                <a:solidFill>
                  <a:srgbClr val="358374"/>
                </a:solidFill>
              </a:rPr>
              <a:t>A</a:t>
            </a:r>
            <a:r>
              <a:rPr lang="en-GB" sz="2400" dirty="0"/>
              <a:t>!</a:t>
            </a:r>
            <a:endParaRPr lang="en-US" sz="2400"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p:grpSp>
        <p:nvGrpSpPr>
          <p:cNvPr id="28" name="Group 27">
            <a:extLst>
              <a:ext uri="{FF2B5EF4-FFF2-40B4-BE49-F238E27FC236}">
                <a16:creationId xmlns:a16="http://schemas.microsoft.com/office/drawing/2014/main" id="{B65959B6-F64F-2194-D4D1-3E43D58FA71E}"/>
              </a:ext>
            </a:extLst>
          </p:cNvPr>
          <p:cNvGrpSpPr/>
          <p:nvPr/>
        </p:nvGrpSpPr>
        <p:grpSpPr>
          <a:xfrm>
            <a:off x="1542129" y="2275947"/>
            <a:ext cx="4395180" cy="2953669"/>
            <a:chOff x="223607" y="1414669"/>
            <a:chExt cx="3844876" cy="2586138"/>
          </a:xfrm>
        </p:grpSpPr>
        <p:pic>
          <p:nvPicPr>
            <p:cNvPr id="30" name="Picture 29" descr="A picture containing opener, tool, tea ball&#10;&#10;Description automatically generated">
              <a:extLst>
                <a:ext uri="{FF2B5EF4-FFF2-40B4-BE49-F238E27FC236}">
                  <a16:creationId xmlns:a16="http://schemas.microsoft.com/office/drawing/2014/main" id="{24A57D81-4F1C-50EC-774A-F10A0368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07" y="1414669"/>
              <a:ext cx="3844876" cy="2586138"/>
            </a:xfrm>
            <a:prstGeom prst="rect">
              <a:avLst/>
            </a:prstGeom>
          </p:spPr>
        </p:pic>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A13FA8C1-945B-5270-3BCC-A550AABB466C}"/>
                    </a:ext>
                  </a:extLst>
                </p:cNvPr>
                <p:cNvSpPr txBox="1"/>
                <p:nvPr/>
              </p:nvSpPr>
              <p:spPr>
                <a:xfrm>
                  <a:off x="223607" y="2284537"/>
                  <a:ext cx="3674107" cy="396752"/>
                </a:xfrm>
                <a:prstGeom prst="rect">
                  <a:avLst/>
                </a:prstGeom>
                <a:noFill/>
              </p:spPr>
              <p:txBody>
                <a:bodyPr wrap="square" rtlCol="0">
                  <a:spAutoFit/>
                </a:bodyPr>
                <a:lstStyle/>
                <a:p>
                  <a:pPr algn="ctr"/>
                  <a:r>
                    <a:rPr lang="en-GB" sz="2200" dirty="0"/>
                    <a:t>Encrypt </a:t>
                  </a:r>
                  <a14:m>
                    <m:oMath xmlns:m="http://schemas.openxmlformats.org/officeDocument/2006/math">
                      <m:r>
                        <a:rPr lang="de-DE" sz="2400" b="0" i="1" smtClean="0">
                          <a:solidFill>
                            <a:srgbClr val="358374"/>
                          </a:solidFill>
                          <a:latin typeface="Cambria Math" panose="02040503050406030204" pitchFamily="18" charset="0"/>
                        </a:rPr>
                        <m:t>𝑚</m:t>
                      </m:r>
                    </m:oMath>
                  </a14:m>
                  <a:r>
                    <a:rPr lang="en-GB" sz="2200" dirty="0"/>
                    <a:t>, </a:t>
                  </a:r>
                  <a:r>
                    <a:rPr lang="en-GB" sz="2200" b="1" u="sng" dirty="0">
                      <a:solidFill>
                        <a:srgbClr val="D70000"/>
                      </a:solidFill>
                    </a:rPr>
                    <a:t>deterministically</a:t>
                  </a:r>
                </a:p>
              </p:txBody>
            </p:sp>
          </mc:Choice>
          <mc:Fallback>
            <p:sp>
              <p:nvSpPr>
                <p:cNvPr id="31" name="TextBox 30">
                  <a:extLst>
                    <a:ext uri="{FF2B5EF4-FFF2-40B4-BE49-F238E27FC236}">
                      <a16:creationId xmlns:a16="http://schemas.microsoft.com/office/drawing/2014/main" id="{A13FA8C1-945B-5270-3BCC-A550AABB466C}"/>
                    </a:ext>
                  </a:extLst>
                </p:cNvPr>
                <p:cNvSpPr txBox="1">
                  <a:spLocks noRot="1" noChangeAspect="1" noMove="1" noResize="1" noEditPoints="1" noAdjustHandles="1" noChangeArrowheads="1" noChangeShapeType="1" noTextEdit="1"/>
                </p:cNvSpPr>
                <p:nvPr/>
              </p:nvSpPr>
              <p:spPr>
                <a:xfrm>
                  <a:off x="223607" y="2284537"/>
                  <a:ext cx="3674107" cy="396752"/>
                </a:xfrm>
                <a:prstGeom prst="rect">
                  <a:avLst/>
                </a:prstGeom>
                <a:blipFill>
                  <a:blip r:embed="rId11"/>
                  <a:stretch>
                    <a:fillRect t="-2667" b="-2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3376AAC-C52C-C11F-D188-AC015AA582BC}"/>
                    </a:ext>
                  </a:extLst>
                </p:cNvPr>
                <p:cNvSpPr txBox="1"/>
                <p:nvPr/>
              </p:nvSpPr>
              <p:spPr>
                <a:xfrm>
                  <a:off x="361813" y="1941729"/>
                  <a:ext cx="3381306" cy="461665"/>
                </a:xfrm>
                <a:prstGeom prst="rect">
                  <a:avLst/>
                </a:prstGeom>
                <a:noFill/>
              </p:spPr>
              <p:txBody>
                <a:bodyPr wrap="square" rtlCol="0">
                  <a:spAutoFit/>
                </a:bodyPr>
                <a:lstStyle/>
                <a:p>
                  <a:pPr algn="ctr"/>
                  <a:r>
                    <a:rPr lang="en-GB" sz="2200" dirty="0"/>
                    <a:t>Pick random message </a:t>
                  </a:r>
                  <a14:m>
                    <m:oMath xmlns:m="http://schemas.openxmlformats.org/officeDocument/2006/math">
                      <m:r>
                        <a:rPr lang="de-DE" sz="2400" b="0" i="1" smtClean="0">
                          <a:solidFill>
                            <a:srgbClr val="358374"/>
                          </a:solidFill>
                          <a:latin typeface="Cambria Math" panose="02040503050406030204" pitchFamily="18" charset="0"/>
                        </a:rPr>
                        <m:t>𝑚</m:t>
                      </m:r>
                    </m:oMath>
                  </a14:m>
                  <a:endParaRPr lang="en-GB" sz="2200" dirty="0">
                    <a:solidFill>
                      <a:srgbClr val="358374"/>
                    </a:solidFill>
                  </a:endParaRPr>
                </a:p>
              </p:txBody>
            </p:sp>
          </mc:Choice>
          <mc:Fallback>
            <p:sp>
              <p:nvSpPr>
                <p:cNvPr id="32" name="TextBox 31">
                  <a:extLst>
                    <a:ext uri="{FF2B5EF4-FFF2-40B4-BE49-F238E27FC236}">
                      <a16:creationId xmlns:a16="http://schemas.microsoft.com/office/drawing/2014/main" id="{33376AAC-C52C-C11F-D188-AC015AA582BC}"/>
                    </a:ext>
                  </a:extLst>
                </p:cNvPr>
                <p:cNvSpPr txBox="1">
                  <a:spLocks noRot="1" noChangeAspect="1" noMove="1" noResize="1" noEditPoints="1" noAdjustHandles="1" noChangeArrowheads="1" noChangeShapeType="1" noTextEdit="1"/>
                </p:cNvSpPr>
                <p:nvPr/>
              </p:nvSpPr>
              <p:spPr>
                <a:xfrm>
                  <a:off x="361813" y="1941729"/>
                  <a:ext cx="3381306" cy="461665"/>
                </a:xfrm>
                <a:prstGeom prst="rect">
                  <a:avLst/>
                </a:prstGeom>
                <a:blipFill>
                  <a:blip r:embed="rId12"/>
                  <a:stretch>
                    <a:fillRect t="-3448" b="-9195"/>
                  </a:stretch>
                </a:blipFill>
              </p:spPr>
              <p:txBody>
                <a:bodyPr/>
                <a:lstStyle/>
                <a:p>
                  <a:r>
                    <a:rPr lang="en-GB">
                      <a:noFill/>
                    </a:rPr>
                    <a:t> </a:t>
                  </a:r>
                </a:p>
              </p:txBody>
            </p:sp>
          </mc:Fallback>
        </mc:AlternateContent>
      </p:grpSp>
      <p:pic>
        <p:nvPicPr>
          <p:cNvPr id="33" name="Picture 32" descr="A close-up of a microscope&#10;&#10;Description automatically generated with medium confidence">
            <a:extLst>
              <a:ext uri="{FF2B5EF4-FFF2-40B4-BE49-F238E27FC236}">
                <a16:creationId xmlns:a16="http://schemas.microsoft.com/office/drawing/2014/main" id="{54B9CCBF-3493-4CC9-61F0-79A0DDE4E8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p:pic>
        <p:nvPicPr>
          <p:cNvPr id="34" name="Picture 33" descr="A picture containing text, weapon&#10;&#10;Description automatically generated">
            <a:extLst>
              <a:ext uri="{FF2B5EF4-FFF2-40B4-BE49-F238E27FC236}">
                <a16:creationId xmlns:a16="http://schemas.microsoft.com/office/drawing/2014/main" id="{6AF3E113-F401-B146-C2FF-8F7B1E0D87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0445" y="5070757"/>
            <a:ext cx="1354988" cy="1465825"/>
          </a:xfrm>
          <a:prstGeom prst="rect">
            <a:avLst/>
          </a:prstGeom>
        </p:spPr>
      </p:pic>
      <p:cxnSp>
        <p:nvCxnSpPr>
          <p:cNvPr id="35" name="Straight Arrow Connector 34">
            <a:extLst>
              <a:ext uri="{FF2B5EF4-FFF2-40B4-BE49-F238E27FC236}">
                <a16:creationId xmlns:a16="http://schemas.microsoft.com/office/drawing/2014/main" id="{F060989A-FD75-8021-F4CD-64FEC301EE8C}"/>
              </a:ext>
            </a:extLst>
          </p:cNvPr>
          <p:cNvCxnSpPr>
            <a:cxnSpLocks/>
          </p:cNvCxnSpPr>
          <p:nvPr/>
        </p:nvCxnSpPr>
        <p:spPr>
          <a:xfrm>
            <a:off x="3687957" y="5581589"/>
            <a:ext cx="4940654" cy="22273"/>
          </a:xfrm>
          <a:prstGeom prst="straightConnector1">
            <a:avLst/>
          </a:prstGeom>
          <a:ln w="28575">
            <a:solidFill>
              <a:srgbClr val="6DA682"/>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A46DCAD1-9F35-0699-3247-ECB954B6D5DA}"/>
                  </a:ext>
                </a:extLst>
              </p:cNvPr>
              <p:cNvSpPr txBox="1"/>
              <p:nvPr/>
            </p:nvSpPr>
            <p:spPr>
              <a:xfrm>
                <a:off x="1857033" y="3714413"/>
                <a:ext cx="3256563" cy="430887"/>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000" i="1" smtClean="0">
                            <a:solidFill>
                              <a:srgbClr val="7030A0"/>
                            </a:solidFill>
                            <a:latin typeface="Cambria Math" panose="02040503050406030204" pitchFamily="18" charset="0"/>
                          </a:rPr>
                        </m:ctrlPr>
                      </m:sSubPr>
                      <m:e>
                        <m:r>
                          <a:rPr lang="de-DE" sz="2000" i="1">
                            <a:solidFill>
                              <a:srgbClr val="7030A0"/>
                            </a:solidFill>
                            <a:latin typeface="Cambria Math" panose="02040503050406030204" pitchFamily="18" charset="0"/>
                          </a:rPr>
                          <m:t>𝐾</m:t>
                        </m:r>
                      </m:e>
                      <m:sub>
                        <m:r>
                          <a:rPr lang="de-DE" sz="2000" i="1">
                            <a:solidFill>
                              <a:srgbClr val="7030A0"/>
                            </a:solidFill>
                            <a:latin typeface="Cambria Math" panose="02040503050406030204" pitchFamily="18" charset="0"/>
                          </a:rPr>
                          <m:t>𝑠𝑦𝑚</m:t>
                        </m:r>
                      </m:sub>
                    </m:sSub>
                    <m:r>
                      <a:rPr lang="de-DE" sz="2000" b="0" i="1" smtClean="0">
                        <a:solidFill>
                          <a:schemeClr val="tx1"/>
                        </a:solidFill>
                        <a:latin typeface="Cambria Math" panose="02040503050406030204" pitchFamily="18" charset="0"/>
                      </a:rPr>
                      <m:t>≔</m:t>
                    </m:r>
                    <m:r>
                      <m:rPr>
                        <m:sty m:val="p"/>
                      </m:rPr>
                      <a:rPr lang="en-US" sz="2000" dirty="0">
                        <a:latin typeface="Cambria Math" panose="02040503050406030204" pitchFamily="18" charset="0"/>
                      </a:rPr>
                      <m:t>H</m:t>
                    </m:r>
                    <m:r>
                      <m:rPr>
                        <m:sty m:val="p"/>
                      </m:rPr>
                      <a:rPr lang="de-DE" sz="2000" dirty="0">
                        <a:latin typeface="Cambria Math" panose="02040503050406030204" pitchFamily="18" charset="0"/>
                      </a:rPr>
                      <m:t>ash</m:t>
                    </m:r>
                    <m:r>
                      <a:rPr lang="de-DE" sz="2000" b="0" i="0" dirty="0" smtClean="0">
                        <a:latin typeface="Cambria Math" panose="02040503050406030204" pitchFamily="18" charset="0"/>
                      </a:rPr>
                      <m:t>(</m:t>
                    </m:r>
                    <m:r>
                      <a:rPr lang="de-DE" sz="2000" i="1">
                        <a:solidFill>
                          <a:srgbClr val="358374"/>
                        </a:solidFill>
                        <a:latin typeface="Cambria Math" panose="02040503050406030204" pitchFamily="18" charset="0"/>
                      </a:rPr>
                      <m:t>𝑚</m:t>
                    </m:r>
                    <m:r>
                      <a:rPr lang="de-DE" sz="2000" b="0" i="0" dirty="0" smtClean="0">
                        <a:latin typeface="Cambria Math" panose="02040503050406030204" pitchFamily="18" charset="0"/>
                      </a:rPr>
                      <m:t>)</m:t>
                    </m:r>
                  </m:oMath>
                </a14:m>
                <a:endParaRPr lang="en-GB" sz="2200" dirty="0"/>
              </a:p>
            </p:txBody>
          </p:sp>
        </mc:Choice>
        <mc:Fallback>
          <p:sp>
            <p:nvSpPr>
              <p:cNvPr id="41" name="TextBox 40">
                <a:extLst>
                  <a:ext uri="{FF2B5EF4-FFF2-40B4-BE49-F238E27FC236}">
                    <a16:creationId xmlns:a16="http://schemas.microsoft.com/office/drawing/2014/main" id="{A46DCAD1-9F35-0699-3247-ECB954B6D5DA}"/>
                  </a:ext>
                </a:extLst>
              </p:cNvPr>
              <p:cNvSpPr txBox="1">
                <a:spLocks noRot="1" noChangeAspect="1" noMove="1" noResize="1" noEditPoints="1" noAdjustHandles="1" noChangeArrowheads="1" noChangeShapeType="1" noTextEdit="1"/>
              </p:cNvSpPr>
              <p:nvPr/>
            </p:nvSpPr>
            <p:spPr>
              <a:xfrm>
                <a:off x="1857033" y="3714413"/>
                <a:ext cx="3256563" cy="430887"/>
              </a:xfrm>
              <a:prstGeom prst="rect">
                <a:avLst/>
              </a:prstGeom>
              <a:blipFill>
                <a:blip r:embed="rId15"/>
                <a:stretch>
                  <a:fillRect t="-11268" b="-25352"/>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68A1B7C3-3044-86FB-B357-B2F0FF3AF249}"/>
              </a:ext>
            </a:extLst>
          </p:cNvPr>
          <p:cNvGrpSpPr/>
          <p:nvPr/>
        </p:nvGrpSpPr>
        <p:grpSpPr>
          <a:xfrm>
            <a:off x="5687639" y="4431576"/>
            <a:ext cx="1576894" cy="1267574"/>
            <a:chOff x="5220393" y="4325401"/>
            <a:chExt cx="1576894" cy="1267574"/>
          </a:xfrm>
        </p:grpSpPr>
        <p:grpSp>
          <p:nvGrpSpPr>
            <p:cNvPr id="44" name="Group 43">
              <a:extLst>
                <a:ext uri="{FF2B5EF4-FFF2-40B4-BE49-F238E27FC236}">
                  <a16:creationId xmlns:a16="http://schemas.microsoft.com/office/drawing/2014/main" id="{8AD674F8-EB64-94EF-712E-B211BF12DE48}"/>
                </a:ext>
              </a:extLst>
            </p:cNvPr>
            <p:cNvGrpSpPr/>
            <p:nvPr/>
          </p:nvGrpSpPr>
          <p:grpSpPr>
            <a:xfrm>
              <a:off x="5220393" y="4325401"/>
              <a:ext cx="1576894" cy="1267574"/>
              <a:chOff x="1696266" y="1981349"/>
              <a:chExt cx="1243477" cy="1107251"/>
            </a:xfrm>
          </p:grpSpPr>
          <p:pic>
            <p:nvPicPr>
              <p:cNvPr id="46" name="Picture 45" descr="Icon&#10;&#10;Description automatically generated">
                <a:extLst>
                  <a:ext uri="{FF2B5EF4-FFF2-40B4-BE49-F238E27FC236}">
                    <a16:creationId xmlns:a16="http://schemas.microsoft.com/office/drawing/2014/main" id="{AEBC65CD-E204-02D9-7732-6EF23DFA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7" name="Picture 46">
                <a:extLst>
                  <a:ext uri="{FF2B5EF4-FFF2-40B4-BE49-F238E27FC236}">
                    <a16:creationId xmlns:a16="http://schemas.microsoft.com/office/drawing/2014/main" id="{F047D603-44B3-FB3A-F845-B56A543860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2CDEF2BB-E1A8-76BC-BB89-9962566A3FCE}"/>
                    </a:ext>
                  </a:extLst>
                </p:cNvPr>
                <p:cNvSpPr txBox="1"/>
                <p:nvPr/>
              </p:nvSpPr>
              <p:spPr>
                <a:xfrm>
                  <a:off x="5660190" y="4975131"/>
                  <a:ext cx="9899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p:sp>
              <p:nvSpPr>
                <p:cNvPr id="45" name="TextBox 44">
                  <a:extLst>
                    <a:ext uri="{FF2B5EF4-FFF2-40B4-BE49-F238E27FC236}">
                      <a16:creationId xmlns:a16="http://schemas.microsoft.com/office/drawing/2014/main" id="{2CDEF2BB-E1A8-76BC-BB89-9962566A3FCE}"/>
                    </a:ext>
                  </a:extLst>
                </p:cNvPr>
                <p:cNvSpPr txBox="1">
                  <a:spLocks noRot="1" noChangeAspect="1" noMove="1" noResize="1" noEditPoints="1" noAdjustHandles="1" noChangeArrowheads="1" noChangeShapeType="1" noTextEdit="1"/>
                </p:cNvSpPr>
                <p:nvPr/>
              </p:nvSpPr>
              <p:spPr>
                <a:xfrm>
                  <a:off x="5660190" y="4975131"/>
                  <a:ext cx="989907" cy="369332"/>
                </a:xfrm>
                <a:prstGeom prst="rect">
                  <a:avLst/>
                </a:prstGeom>
                <a:blipFill>
                  <a:blip r:embed="rId16"/>
                  <a:stretch>
                    <a:fillRect/>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6E27D928-609A-82D5-CB34-EC348DF2C605}"/>
              </a:ext>
            </a:extLst>
          </p:cNvPr>
          <p:cNvGrpSpPr/>
          <p:nvPr/>
        </p:nvGrpSpPr>
        <p:grpSpPr>
          <a:xfrm>
            <a:off x="10221278" y="5435481"/>
            <a:ext cx="1753049" cy="799826"/>
            <a:chOff x="2974564" y="3271829"/>
            <a:chExt cx="1753049" cy="799826"/>
          </a:xfrm>
        </p:grpSpPr>
        <p:grpSp>
          <p:nvGrpSpPr>
            <p:cNvPr id="49" name="Group 48">
              <a:extLst>
                <a:ext uri="{FF2B5EF4-FFF2-40B4-BE49-F238E27FC236}">
                  <a16:creationId xmlns:a16="http://schemas.microsoft.com/office/drawing/2014/main" id="{DDFEFFF4-F39A-A176-E8C7-642D2F4C542B}"/>
                </a:ext>
              </a:extLst>
            </p:cNvPr>
            <p:cNvGrpSpPr/>
            <p:nvPr/>
          </p:nvGrpSpPr>
          <p:grpSpPr>
            <a:xfrm>
              <a:off x="2974564" y="3271829"/>
              <a:ext cx="1753049" cy="799826"/>
              <a:chOff x="6486769" y="1766277"/>
              <a:chExt cx="4415693" cy="3018566"/>
            </a:xfrm>
            <a:solidFill>
              <a:schemeClr val="bg1"/>
            </a:solidFill>
          </p:grpSpPr>
          <p:sp>
            <p:nvSpPr>
              <p:cNvPr id="51" name="Rectangle 50">
                <a:extLst>
                  <a:ext uri="{FF2B5EF4-FFF2-40B4-BE49-F238E27FC236}">
                    <a16:creationId xmlns:a16="http://schemas.microsoft.com/office/drawing/2014/main" id="{CDA92689-C4E6-95D5-4119-2C7D5B3B414D}"/>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2" name="TextBox 51">
                <a:extLst>
                  <a:ext uri="{FF2B5EF4-FFF2-40B4-BE49-F238E27FC236}">
                    <a16:creationId xmlns:a16="http://schemas.microsoft.com/office/drawing/2014/main" id="{8CD37C25-D53A-6AA1-6DD2-58444E02B1F2}"/>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50" name="Picture 49" descr="A picture containing circle, graphics, clipart, creativity&#10;&#10;Description automatically generated">
              <a:extLst>
                <a:ext uri="{FF2B5EF4-FFF2-40B4-BE49-F238E27FC236}">
                  <a16:creationId xmlns:a16="http://schemas.microsoft.com/office/drawing/2014/main" id="{4AD5E13F-FDA9-72BA-2261-148838D8CE34}"/>
                </a:ext>
              </a:extLst>
            </p:cNvPr>
            <p:cNvPicPr>
              <a:picLocks noChangeAspect="1"/>
            </p:cNvPicPr>
            <p:nvPr/>
          </p:nvPicPr>
          <p:blipFill>
            <a:blip r:embed="rId17">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grpSp>
        <p:nvGrpSpPr>
          <p:cNvPr id="53" name="Group 52">
            <a:extLst>
              <a:ext uri="{FF2B5EF4-FFF2-40B4-BE49-F238E27FC236}">
                <a16:creationId xmlns:a16="http://schemas.microsoft.com/office/drawing/2014/main" id="{913D742E-C76D-BE85-5847-A9C7C9F200B5}"/>
              </a:ext>
            </a:extLst>
          </p:cNvPr>
          <p:cNvGrpSpPr/>
          <p:nvPr/>
        </p:nvGrpSpPr>
        <p:grpSpPr>
          <a:xfrm>
            <a:off x="445530" y="5435481"/>
            <a:ext cx="1753049" cy="799826"/>
            <a:chOff x="610120" y="2835289"/>
            <a:chExt cx="1850446" cy="799826"/>
          </a:xfrm>
        </p:grpSpPr>
        <p:grpSp>
          <p:nvGrpSpPr>
            <p:cNvPr id="54" name="Group 53">
              <a:extLst>
                <a:ext uri="{FF2B5EF4-FFF2-40B4-BE49-F238E27FC236}">
                  <a16:creationId xmlns:a16="http://schemas.microsoft.com/office/drawing/2014/main" id="{12C7804D-A89E-CBBA-62F2-3535598B69F9}"/>
                </a:ext>
              </a:extLst>
            </p:cNvPr>
            <p:cNvGrpSpPr/>
            <p:nvPr/>
          </p:nvGrpSpPr>
          <p:grpSpPr>
            <a:xfrm>
              <a:off x="610120" y="2835289"/>
              <a:ext cx="1850446" cy="799826"/>
              <a:chOff x="6486769" y="1766277"/>
              <a:chExt cx="4415693" cy="3018566"/>
            </a:xfrm>
            <a:solidFill>
              <a:schemeClr val="bg1"/>
            </a:solidFill>
          </p:grpSpPr>
          <p:sp>
            <p:nvSpPr>
              <p:cNvPr id="56" name="Rectangle 55">
                <a:extLst>
                  <a:ext uri="{FF2B5EF4-FFF2-40B4-BE49-F238E27FC236}">
                    <a16:creationId xmlns:a16="http://schemas.microsoft.com/office/drawing/2014/main" id="{F999B513-3527-F0B8-195C-47C668991E70}"/>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7" name="TextBox 56">
                <a:extLst>
                  <a:ext uri="{FF2B5EF4-FFF2-40B4-BE49-F238E27FC236}">
                    <a16:creationId xmlns:a16="http://schemas.microsoft.com/office/drawing/2014/main" id="{11DDD359-DBC4-183F-D9FD-A5EACC4FD82D}"/>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public</a:t>
                </a:r>
                <a:r>
                  <a:rPr lang="de-DE" dirty="0"/>
                  <a:t> </a:t>
                </a:r>
                <a:r>
                  <a:rPr lang="de-DE" dirty="0" err="1"/>
                  <a:t>key</a:t>
                </a:r>
                <a:endParaRPr lang="en-GB" dirty="0"/>
              </a:p>
            </p:txBody>
          </p:sp>
        </p:grpSp>
        <p:pic>
          <p:nvPicPr>
            <p:cNvPr id="55" name="Picture 54">
              <a:extLst>
                <a:ext uri="{FF2B5EF4-FFF2-40B4-BE49-F238E27FC236}">
                  <a16:creationId xmlns:a16="http://schemas.microsoft.com/office/drawing/2014/main" id="{66293868-81FF-AB57-A81F-A658595113C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879784">
              <a:off x="753638" y="2945074"/>
              <a:ext cx="300684" cy="516808"/>
            </a:xfrm>
            <a:prstGeom prst="rect">
              <a:avLst/>
            </a:prstGeom>
            <a:ln>
              <a:noFill/>
            </a:ln>
          </p:spPr>
        </p:pic>
      </p:grpSp>
      <p:sp>
        <p:nvSpPr>
          <p:cNvPr id="6" name="Rectangle 5">
            <a:extLst>
              <a:ext uri="{FF2B5EF4-FFF2-40B4-BE49-F238E27FC236}">
                <a16:creationId xmlns:a16="http://schemas.microsoft.com/office/drawing/2014/main" id="{D81E243E-4F69-70A9-6773-3D595C61BECE}"/>
              </a:ext>
            </a:extLst>
          </p:cNvPr>
          <p:cNvSpPr/>
          <p:nvPr/>
        </p:nvSpPr>
        <p:spPr>
          <a:xfrm>
            <a:off x="2158559" y="3561063"/>
            <a:ext cx="4481998" cy="3098218"/>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en-GB" sz="2400"/>
              <a:t>so, why do we do this?</a:t>
            </a:r>
            <a:endParaRPr lang="en-GB" sz="2400" dirty="0">
              <a:solidFill>
                <a:schemeClr val="tx1"/>
              </a:solidFill>
            </a:endParaRPr>
          </a:p>
        </p:txBody>
      </p:sp>
      <p:cxnSp>
        <p:nvCxnSpPr>
          <p:cNvPr id="20" name="Straight Arrow Connector 19">
            <a:extLst>
              <a:ext uri="{FF2B5EF4-FFF2-40B4-BE49-F238E27FC236}">
                <a16:creationId xmlns:a16="http://schemas.microsoft.com/office/drawing/2014/main" id="{A47481CA-9A96-9153-DB4C-AB6A01AB3A39}"/>
              </a:ext>
            </a:extLst>
          </p:cNvPr>
          <p:cNvCxnSpPr>
            <a:cxnSpLocks/>
          </p:cNvCxnSpPr>
          <p:nvPr/>
        </p:nvCxnSpPr>
        <p:spPr>
          <a:xfrm flipV="1">
            <a:off x="6426911" y="2673326"/>
            <a:ext cx="1876269" cy="875478"/>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sp>
        <p:nvSpPr>
          <p:cNvPr id="24" name="TextBox 23">
            <a:extLst>
              <a:ext uri="{FF2B5EF4-FFF2-40B4-BE49-F238E27FC236}">
                <a16:creationId xmlns:a16="http://schemas.microsoft.com/office/drawing/2014/main" id="{E3CC6637-C685-39CD-E7AF-5ECF592C9E1B}"/>
              </a:ext>
            </a:extLst>
          </p:cNvPr>
          <p:cNvSpPr txBox="1"/>
          <p:nvPr/>
        </p:nvSpPr>
        <p:spPr>
          <a:xfrm>
            <a:off x="2232172" y="3725970"/>
            <a:ext cx="1903811" cy="1446550"/>
          </a:xfrm>
          <a:prstGeom prst="rect">
            <a:avLst/>
          </a:prstGeom>
          <a:noFill/>
        </p:spPr>
        <p:txBody>
          <a:bodyPr wrap="square" rtlCol="0">
            <a:spAutoFit/>
          </a:bodyPr>
          <a:lstStyle/>
          <a:p>
            <a:r>
              <a:rPr lang="en-US" sz="2200" b="1" dirty="0"/>
              <a:t>Joost’s talk</a:t>
            </a:r>
            <a:r>
              <a:rPr lang="en-US" sz="2200" dirty="0"/>
              <a:t>:</a:t>
            </a:r>
          </a:p>
          <a:p>
            <a:r>
              <a:rPr lang="en-US" sz="2200" dirty="0">
                <a:solidFill>
                  <a:srgbClr val="C00000"/>
                </a:solidFill>
              </a:rPr>
              <a:t>This</a:t>
            </a:r>
            <a:r>
              <a:rPr lang="en-US" sz="2200" dirty="0"/>
              <a:t> creates side-channel vulnerabilities.</a:t>
            </a:r>
          </a:p>
        </p:txBody>
      </p:sp>
      <p:pic>
        <p:nvPicPr>
          <p:cNvPr id="26" name="Picture 25" descr="A picture containing mammal, cat, text, domestic cat&#10;&#10;Description automatically generated">
            <a:extLst>
              <a:ext uri="{FF2B5EF4-FFF2-40B4-BE49-F238E27FC236}">
                <a16:creationId xmlns:a16="http://schemas.microsoft.com/office/drawing/2014/main" id="{63CACEBB-A136-65BA-EED6-5B58029E81E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48554" y="3714271"/>
            <a:ext cx="2466862" cy="2772753"/>
          </a:xfrm>
          <a:prstGeom prst="rect">
            <a:avLst/>
          </a:prstGeom>
        </p:spPr>
      </p:pic>
    </p:spTree>
    <p:extLst>
      <p:ext uri="{BB962C8B-B14F-4D97-AF65-F5344CB8AC3E}">
        <p14:creationId xmlns:p14="http://schemas.microsoft.com/office/powerpoint/2010/main" val="144716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ROM heuristic for ‘full’ FO</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34" name="Group 33">
            <a:extLst>
              <a:ext uri="{FF2B5EF4-FFF2-40B4-BE49-F238E27FC236}">
                <a16:creationId xmlns:a16="http://schemas.microsoft.com/office/drawing/2014/main" id="{C7068D44-8BC6-DD06-4C4E-5235B69A33B3}"/>
              </a:ext>
            </a:extLst>
          </p:cNvPr>
          <p:cNvGrpSpPr/>
          <p:nvPr/>
        </p:nvGrpSpPr>
        <p:grpSpPr>
          <a:xfrm>
            <a:off x="1309375" y="4208231"/>
            <a:ext cx="5969738" cy="556011"/>
            <a:chOff x="1394120" y="3722582"/>
            <a:chExt cx="5969738" cy="556011"/>
          </a:xfrm>
        </p:grpSpPr>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064388CB-EF50-A4B8-7654-97C0DCDEF225}"/>
                    </a:ext>
                  </a:extLst>
                </p:cNvPr>
                <p:cNvSpPr txBox="1"/>
                <p:nvPr/>
              </p:nvSpPr>
              <p:spPr>
                <a:xfrm>
                  <a:off x="1394120" y="3766601"/>
                  <a:ext cx="5969738" cy="485454"/>
                </a:xfrm>
                <a:prstGeom prst="rect">
                  <a:avLst/>
                </a:prstGeom>
                <a:noFill/>
                <a:ln w="12700">
                  <a:solidFill>
                    <a:srgbClr val="358374"/>
                  </a:solidFill>
                </a:ln>
              </p:spPr>
              <p:txBody>
                <a:bodyPr wrap="square" anchor="ctr">
                  <a:spAutoFit/>
                </a:bodyPr>
                <a:lstStyle/>
                <a:p>
                  <a14:m>
                    <m:oMath xmlns:m="http://schemas.openxmlformats.org/officeDocument/2006/math">
                      <m:func>
                        <m:funcPr>
                          <m:ctrlPr>
                            <a:rPr lang="de-DE" sz="2200" b="0" i="1" smtClean="0">
                              <a:solidFill>
                                <a:schemeClr val="tx1"/>
                              </a:solidFill>
                              <a:latin typeface="Cambria Math" panose="02040503050406030204" pitchFamily="18" charset="0"/>
                            </a:rPr>
                          </m:ctrlPr>
                        </m:funcPr>
                        <m:fName>
                          <m:r>
                            <m:rPr>
                              <m:sty m:val="p"/>
                            </m:rPr>
                            <a:rPr lang="de-DE" sz="2200" b="0" i="0" smtClean="0">
                              <a:solidFill>
                                <a:schemeClr val="tx1"/>
                              </a:solidFill>
                              <a:latin typeface="Cambria Math" panose="02040503050406030204" pitchFamily="18" charset="0"/>
                            </a:rPr>
                            <m:t>Pr</m:t>
                          </m:r>
                        </m:fName>
                        <m:e>
                          <m:d>
                            <m:dPr>
                              <m:begChr m:val="["/>
                              <m:endChr m:val="]"/>
                              <m:ctrlPr>
                                <a:rPr lang="de-DE" sz="2200" b="0" i="1" smtClean="0">
                                  <a:solidFill>
                                    <a:schemeClr val="tx1"/>
                                  </a:solidFill>
                                  <a:latin typeface="Cambria Math" panose="02040503050406030204" pitchFamily="18" charset="0"/>
                                </a:rPr>
                              </m:ctrlPr>
                            </m:dPr>
                            <m:e>
                              <m:r>
                                <a:rPr lang="de-DE" sz="2200" i="1">
                                  <a:solidFill>
                                    <a:srgbClr val="358374"/>
                                  </a:solidFill>
                                  <a:latin typeface="Cambria Math" panose="02040503050406030204" pitchFamily="18" charset="0"/>
                                </a:rPr>
                                <m:t>𝐴</m:t>
                              </m:r>
                              <m:r>
                                <a:rPr lang="de-DE" sz="2200" i="1">
                                  <a:latin typeface="Cambria Math" panose="02040503050406030204" pitchFamily="18" charset="0"/>
                                </a:rPr>
                                <m:t> </m:t>
                              </m:r>
                              <m:r>
                                <m:rPr>
                                  <m:sty m:val="p"/>
                                </m:rPr>
                                <a:rPr lang="de-DE" sz="2200" b="0" i="0" smtClean="0">
                                  <a:latin typeface="Cambria Math" panose="02040503050406030204" pitchFamily="18" charset="0"/>
                                </a:rPr>
                                <m:t>breaks</m:t>
                              </m:r>
                              <m:sSub>
                                <m:sSubPr>
                                  <m:ctrlPr>
                                    <a:rPr lang="de-DE" sz="2400" i="1" smtClean="0">
                                      <a:solidFill>
                                        <a:srgbClr val="7030A0"/>
                                      </a:solidFill>
                                      <a:latin typeface="Cambria Math" panose="02040503050406030204" pitchFamily="18" charset="0"/>
                                    </a:rPr>
                                  </m:ctrlPr>
                                </m:sSubPr>
                                <m:e>
                                  <m:r>
                                    <a:rPr lang="de-DE" sz="2400" b="0" i="1" smtClean="0">
                                      <a:solidFill>
                                        <a:srgbClr val="7030A0"/>
                                      </a:solidFill>
                                      <a:latin typeface="Cambria Math" panose="02040503050406030204" pitchFamily="18" charset="0"/>
                                    </a:rPr>
                                    <m:t> </m:t>
                                  </m:r>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e>
                          </m:d>
                          <m:r>
                            <a:rPr lang="de-DE" sz="2200" i="1">
                              <a:latin typeface="Cambria Math" panose="02040503050406030204" pitchFamily="18" charset="0"/>
                            </a:rPr>
                            <m:t>≤</m:t>
                          </m:r>
                          <m:r>
                            <a:rPr lang="de-DE" sz="2200" i="1">
                              <a:solidFill>
                                <a:srgbClr val="FF6600"/>
                              </a:solidFill>
                              <a:latin typeface="Cambria Math" panose="02040503050406030204" pitchFamily="18" charset="0"/>
                            </a:rPr>
                            <m:t>𝑞</m:t>
                          </m:r>
                          <m:r>
                            <a:rPr lang="de-DE" sz="2200" i="1">
                              <a:solidFill>
                                <a:srgbClr val="FF6600"/>
                              </a:solidFill>
                              <a:latin typeface="Cambria Math" panose="02040503050406030204" pitchFamily="18" charset="0"/>
                            </a:rPr>
                            <m:t>⋅</m:t>
                          </m:r>
                          <m:func>
                            <m:funcPr>
                              <m:ctrlPr>
                                <a:rPr lang="de-DE" sz="2200" i="1">
                                  <a:latin typeface="Cambria Math" panose="02040503050406030204" pitchFamily="18" charset="0"/>
                                </a:rPr>
                              </m:ctrlPr>
                            </m:funcPr>
                            <m:fName>
                              <m:r>
                                <m:rPr>
                                  <m:sty m:val="p"/>
                                </m:rPr>
                                <a:rPr lang="de-DE" sz="2200">
                                  <a:latin typeface="Cambria Math" panose="02040503050406030204" pitchFamily="18" charset="0"/>
                                </a:rPr>
                                <m:t>Pr</m:t>
                              </m:r>
                            </m:fName>
                            <m:e>
                              <m:d>
                                <m:dPr>
                                  <m:begChr m:val="["/>
                                  <m:endChr m:val="]"/>
                                  <m:ctrlPr>
                                    <a:rPr lang="de-DE" sz="2200" i="1">
                                      <a:latin typeface="Cambria Math" panose="02040503050406030204" pitchFamily="18" charset="0"/>
                                    </a:rPr>
                                  </m:ctrlPr>
                                </m:dPr>
                                <m:e>
                                  <m:r>
                                    <m:rPr>
                                      <m:sty m:val="p"/>
                                    </m:rPr>
                                    <a:rPr lang="de-DE" sz="2200">
                                      <a:latin typeface="Cambria Math" panose="02040503050406030204" pitchFamily="18" charset="0"/>
                                    </a:rPr>
                                    <m:t>we</m:t>
                                  </m:r>
                                  <m:r>
                                    <a:rPr lang="de-DE" sz="2200">
                                      <a:latin typeface="Cambria Math" panose="02040503050406030204" pitchFamily="18" charset="0"/>
                                    </a:rPr>
                                    <m:t> </m:t>
                                  </m:r>
                                  <m:r>
                                    <m:rPr>
                                      <m:sty m:val="p"/>
                                    </m:rPr>
                                    <a:rPr lang="de-DE" sz="2200">
                                      <a:latin typeface="Cambria Math" panose="02040503050406030204" pitchFamily="18" charset="0"/>
                                    </a:rPr>
                                    <m:t>can</m:t>
                                  </m:r>
                                  <m:r>
                                    <a:rPr lang="de-DE" sz="2200">
                                      <a:latin typeface="Cambria Math" panose="02040503050406030204" pitchFamily="18" charset="0"/>
                                    </a:rPr>
                                    <m:t> </m:t>
                                  </m:r>
                                  <m:r>
                                    <m:rPr>
                                      <m:sty m:val="p"/>
                                    </m:rPr>
                                    <a:rPr lang="de-DE" sz="2200">
                                      <a:latin typeface="Cambria Math" panose="02040503050406030204" pitchFamily="18" charset="0"/>
                                    </a:rPr>
                                    <m:t>break</m:t>
                                  </m:r>
                                  <m:r>
                                    <a:rPr lang="de-DE" sz="2200">
                                      <a:latin typeface="Cambria Math" panose="02040503050406030204" pitchFamily="18" charset="0"/>
                                    </a:rPr>
                                    <m:t>   </m:t>
                                  </m:r>
                                  <m:r>
                                    <a:rPr lang="de-DE" sz="2200" i="1">
                                      <a:latin typeface="Cambria Math" panose="02040503050406030204" pitchFamily="18" charset="0"/>
                                    </a:rPr>
                                    <m:t>         </m:t>
                                  </m:r>
                                </m:e>
                              </m:d>
                            </m:e>
                          </m:func>
                        </m:e>
                      </m:func>
                    </m:oMath>
                  </a14:m>
                  <a:r>
                    <a:rPr lang="en-GB" sz="2200" dirty="0"/>
                    <a:t> </a:t>
                  </a:r>
                </a:p>
              </p:txBody>
            </p:sp>
          </mc:Choice>
          <mc:Fallback>
            <p:sp>
              <p:nvSpPr>
                <p:cNvPr id="61" name="TextBox 60">
                  <a:extLst>
                    <a:ext uri="{FF2B5EF4-FFF2-40B4-BE49-F238E27FC236}">
                      <a16:creationId xmlns:a16="http://schemas.microsoft.com/office/drawing/2014/main" id="{064388CB-EF50-A4B8-7654-97C0DCDEF225}"/>
                    </a:ext>
                  </a:extLst>
                </p:cNvPr>
                <p:cNvSpPr txBox="1">
                  <a:spLocks noRot="1" noChangeAspect="1" noMove="1" noResize="1" noEditPoints="1" noAdjustHandles="1" noChangeArrowheads="1" noChangeShapeType="1" noTextEdit="1"/>
                </p:cNvSpPr>
                <p:nvPr/>
              </p:nvSpPr>
              <p:spPr>
                <a:xfrm>
                  <a:off x="1394120" y="3766601"/>
                  <a:ext cx="5969738" cy="485454"/>
                </a:xfrm>
                <a:prstGeom prst="rect">
                  <a:avLst/>
                </a:prstGeom>
                <a:blipFill>
                  <a:blip r:embed="rId3"/>
                  <a:stretch>
                    <a:fillRect b="-3704"/>
                  </a:stretch>
                </a:blipFill>
                <a:ln w="12700">
                  <a:solidFill>
                    <a:srgbClr val="358374"/>
                  </a:solidFill>
                </a:ln>
              </p:spPr>
              <p:txBody>
                <a:bodyPr/>
                <a:lstStyle/>
                <a:p>
                  <a:r>
                    <a:rPr lang="en-GB">
                      <a:noFill/>
                    </a:rPr>
                    <a:t> </a:t>
                  </a:r>
                </a:p>
              </p:txBody>
            </p:sp>
          </mc:Fallback>
        </mc:AlternateContent>
        <p:grpSp>
          <p:nvGrpSpPr>
            <p:cNvPr id="57" name="Group 56">
              <a:extLst>
                <a:ext uri="{FF2B5EF4-FFF2-40B4-BE49-F238E27FC236}">
                  <a16:creationId xmlns:a16="http://schemas.microsoft.com/office/drawing/2014/main" id="{2748EDCA-5AD0-B28B-480C-C97CC8ED9AAF}"/>
                </a:ext>
              </a:extLst>
            </p:cNvPr>
            <p:cNvGrpSpPr/>
            <p:nvPr/>
          </p:nvGrpSpPr>
          <p:grpSpPr>
            <a:xfrm>
              <a:off x="6474750" y="3722582"/>
              <a:ext cx="666913" cy="556011"/>
              <a:chOff x="9445200" y="5268350"/>
              <a:chExt cx="666913" cy="556011"/>
            </a:xfrm>
          </p:grpSpPr>
          <p:pic>
            <p:nvPicPr>
              <p:cNvPr id="58" name="Picture 57" descr="Icon&#10;&#10;Description automatically generated">
                <a:extLst>
                  <a:ext uri="{FF2B5EF4-FFF2-40B4-BE49-F238E27FC236}">
                    <a16:creationId xmlns:a16="http://schemas.microsoft.com/office/drawing/2014/main" id="{EF6C385E-AF56-5CB2-001B-B3D11D587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00" y="5268350"/>
                <a:ext cx="593851" cy="556011"/>
              </a:xfrm>
              <a:prstGeom prst="rect">
                <a:avLst/>
              </a:prstGeom>
            </p:spPr>
          </p:pic>
          <p:pic>
            <p:nvPicPr>
              <p:cNvPr id="59" name="Picture 58">
                <a:extLst>
                  <a:ext uri="{FF2B5EF4-FFF2-40B4-BE49-F238E27FC236}">
                    <a16:creationId xmlns:a16="http://schemas.microsoft.com/office/drawing/2014/main" id="{5AB9B5EE-5150-D74A-655C-EA900F8FC74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9913749" y="5304425"/>
                <a:ext cx="150990" cy="245738"/>
              </a:xfrm>
              <a:prstGeom prst="rect">
                <a:avLst/>
              </a:prstGeom>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10EDE88-AA9D-6C10-CB3B-FF1DC3CD9D13}"/>
                      </a:ext>
                    </a:extLst>
                  </p:cNvPr>
                  <p:cNvSpPr txBox="1"/>
                  <p:nvPr/>
                </p:nvSpPr>
                <p:spPr>
                  <a:xfrm>
                    <a:off x="9649084" y="5439434"/>
                    <a:ext cx="418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xmlns="">
              <p:sp>
                <p:nvSpPr>
                  <p:cNvPr id="60" name="TextBox 59">
                    <a:extLst>
                      <a:ext uri="{FF2B5EF4-FFF2-40B4-BE49-F238E27FC236}">
                        <a16:creationId xmlns:a16="http://schemas.microsoft.com/office/drawing/2014/main" id="{910EDE88-AA9D-6C10-CB3B-FF1DC3CD9D13}"/>
                      </a:ext>
                    </a:extLst>
                  </p:cNvPr>
                  <p:cNvSpPr txBox="1">
                    <a:spLocks noRot="1" noChangeAspect="1" noMove="1" noResize="1" noEditPoints="1" noAdjustHandles="1" noChangeArrowheads="1" noChangeShapeType="1" noTextEdit="1"/>
                  </p:cNvSpPr>
                  <p:nvPr/>
                </p:nvSpPr>
                <p:spPr>
                  <a:xfrm>
                    <a:off x="9649084" y="5439434"/>
                    <a:ext cx="418660" cy="307777"/>
                  </a:xfrm>
                  <a:prstGeom prst="rect">
                    <a:avLst/>
                  </a:prstGeom>
                  <a:blipFill>
                    <a:blip r:embed="rId11"/>
                    <a:stretch>
                      <a:fillRect/>
                    </a:stretch>
                  </a:blipFill>
                </p:spPr>
                <p:txBody>
                  <a:bodyPr/>
                  <a:lstStyle/>
                  <a:p>
                    <a:r>
                      <a:rPr lang="en-GB">
                        <a:noFill/>
                      </a:rPr>
                      <a:t> </a:t>
                    </a:r>
                  </a:p>
                </p:txBody>
              </p:sp>
            </mc:Fallback>
          </mc:AlternateContent>
        </p:grpSp>
      </p:grpSp>
      <p:sp>
        <p:nvSpPr>
          <p:cNvPr id="63" name="TextBox 62">
            <a:extLst>
              <a:ext uri="{FF2B5EF4-FFF2-40B4-BE49-F238E27FC236}">
                <a16:creationId xmlns:a16="http://schemas.microsoft.com/office/drawing/2014/main" id="{3C9FF824-560F-68F5-EC02-AB960CF29665}"/>
              </a:ext>
            </a:extLst>
          </p:cNvPr>
          <p:cNvSpPr txBox="1"/>
          <p:nvPr/>
        </p:nvSpPr>
        <p:spPr>
          <a:xfrm>
            <a:off x="1233813" y="4998229"/>
            <a:ext cx="6309165" cy="1392369"/>
          </a:xfrm>
          <a:prstGeom prst="rect">
            <a:avLst/>
          </a:prstGeom>
          <a:noFill/>
        </p:spPr>
        <p:txBody>
          <a:bodyPr wrap="square">
            <a:spAutoFit/>
          </a:bodyPr>
          <a:lstStyle/>
          <a:p>
            <a:pPr fontAlgn="auto">
              <a:lnSpc>
                <a:spcPct val="120000"/>
              </a:lnSpc>
              <a:spcAft>
                <a:spcPts val="0"/>
              </a:spcAft>
            </a:pPr>
            <a:r>
              <a:rPr lang="en-US" sz="2400" b="1" dirty="0">
                <a:solidFill>
                  <a:srgbClr val="358374"/>
                </a:solidFill>
              </a:rPr>
              <a:t>Difference</a:t>
            </a:r>
            <a:r>
              <a:rPr lang="en-US" sz="2400" dirty="0"/>
              <a:t>: We need to simulate the oracle for the decryption algorithm!</a:t>
            </a:r>
          </a:p>
          <a:p>
            <a:pPr fontAlgn="auto">
              <a:lnSpc>
                <a:spcPct val="120000"/>
              </a:lnSpc>
              <a:spcAft>
                <a:spcPts val="0"/>
              </a:spcAft>
            </a:pPr>
            <a:r>
              <a:rPr lang="en-US" sz="2400" dirty="0"/>
              <a:t>One-way reductions don’t have secret keys </a:t>
            </a:r>
          </a:p>
        </p:txBody>
      </p:sp>
      <p:sp>
        <p:nvSpPr>
          <p:cNvPr id="3" name="TextBox 2">
            <a:extLst>
              <a:ext uri="{FF2B5EF4-FFF2-40B4-BE49-F238E27FC236}">
                <a16:creationId xmlns:a16="http://schemas.microsoft.com/office/drawing/2014/main" id="{CF83A4ED-02B2-D733-E828-6FA7A2D40F2C}"/>
              </a:ext>
            </a:extLst>
          </p:cNvPr>
          <p:cNvSpPr txBox="1"/>
          <p:nvPr/>
        </p:nvSpPr>
        <p:spPr>
          <a:xfrm>
            <a:off x="1233813" y="1628384"/>
            <a:ext cx="10393614" cy="505972"/>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Claim</a:t>
            </a:r>
            <a:r>
              <a:rPr lang="en-US" sz="2400" dirty="0"/>
              <a:t>: With this additional modification, we get </a:t>
            </a:r>
            <a:r>
              <a:rPr lang="en-US" sz="2400" b="1" dirty="0"/>
              <a:t>active</a:t>
            </a:r>
            <a:r>
              <a:rPr lang="en-US" sz="2400" dirty="0"/>
              <a:t> security (in the ROM).</a:t>
            </a:r>
          </a:p>
        </p:txBody>
      </p:sp>
      <p:grpSp>
        <p:nvGrpSpPr>
          <p:cNvPr id="4" name="Group 3">
            <a:extLst>
              <a:ext uri="{FF2B5EF4-FFF2-40B4-BE49-F238E27FC236}">
                <a16:creationId xmlns:a16="http://schemas.microsoft.com/office/drawing/2014/main" id="{99EC4DFC-6A42-49F1-619A-0860AE51E325}"/>
              </a:ext>
            </a:extLst>
          </p:cNvPr>
          <p:cNvGrpSpPr/>
          <p:nvPr/>
        </p:nvGrpSpPr>
        <p:grpSpPr>
          <a:xfrm>
            <a:off x="6363562" y="2589852"/>
            <a:ext cx="5753036" cy="3621377"/>
            <a:chOff x="6363562" y="2589852"/>
            <a:chExt cx="5753036" cy="3621377"/>
          </a:xfrm>
        </p:grpSpPr>
        <p:grpSp>
          <p:nvGrpSpPr>
            <p:cNvPr id="5" name="Group 4">
              <a:extLst>
                <a:ext uri="{FF2B5EF4-FFF2-40B4-BE49-F238E27FC236}">
                  <a16:creationId xmlns:a16="http://schemas.microsoft.com/office/drawing/2014/main" id="{282E8CC7-8DC5-D572-07B6-CB450C4928D8}"/>
                </a:ext>
              </a:extLst>
            </p:cNvPr>
            <p:cNvGrpSpPr/>
            <p:nvPr/>
          </p:nvGrpSpPr>
          <p:grpSpPr>
            <a:xfrm>
              <a:off x="6363562" y="2589852"/>
              <a:ext cx="5753036" cy="3621377"/>
              <a:chOff x="6363562" y="2589852"/>
              <a:chExt cx="5753036" cy="3621377"/>
            </a:xfrm>
          </p:grpSpPr>
          <p:grpSp>
            <p:nvGrpSpPr>
              <p:cNvPr id="8" name="Group 7">
                <a:extLst>
                  <a:ext uri="{FF2B5EF4-FFF2-40B4-BE49-F238E27FC236}">
                    <a16:creationId xmlns:a16="http://schemas.microsoft.com/office/drawing/2014/main" id="{B56868A0-0AD6-239E-8518-99920113B72C}"/>
                  </a:ext>
                </a:extLst>
              </p:cNvPr>
              <p:cNvGrpSpPr/>
              <p:nvPr/>
            </p:nvGrpSpPr>
            <p:grpSpPr>
              <a:xfrm>
                <a:off x="7320092" y="3224586"/>
                <a:ext cx="4796506" cy="2986643"/>
                <a:chOff x="7177821" y="2161677"/>
                <a:chExt cx="4796506" cy="2986643"/>
              </a:xfrm>
            </p:grpSpPr>
            <p:grpSp>
              <p:nvGrpSpPr>
                <p:cNvPr id="20" name="Group 19">
                  <a:extLst>
                    <a:ext uri="{FF2B5EF4-FFF2-40B4-BE49-F238E27FC236}">
                      <a16:creationId xmlns:a16="http://schemas.microsoft.com/office/drawing/2014/main" id="{6C45FDF3-8E1A-3C1A-D937-10DC5FE9A655}"/>
                    </a:ext>
                  </a:extLst>
                </p:cNvPr>
                <p:cNvGrpSpPr/>
                <p:nvPr/>
              </p:nvGrpSpPr>
              <p:grpSpPr>
                <a:xfrm>
                  <a:off x="7177821" y="2161677"/>
                  <a:ext cx="4796506" cy="2986643"/>
                  <a:chOff x="7177821" y="2649462"/>
                  <a:chExt cx="4796506" cy="2986643"/>
                </a:xfrm>
              </p:grpSpPr>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AA80861A-D6CE-FD8B-CF9F-FC909CED3F6B}"/>
                          </a:ext>
                        </a:extLst>
                      </p:cNvPr>
                      <p:cNvSpPr/>
                      <p:nvPr/>
                    </p:nvSpPr>
                    <p:spPr>
                      <a:xfrm>
                        <a:off x="7407104" y="2649462"/>
                        <a:ext cx="4567223" cy="2986643"/>
                      </a:xfrm>
                      <a:prstGeom prst="rect">
                        <a:avLst/>
                      </a:prstGeom>
                      <a:solidFill>
                        <a:schemeClr val="bg1"/>
                      </a:solidFill>
                      <a:ln w="571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chemeClr val="tx1"/>
                          </a:solidFill>
                        </a:endParaRPr>
                      </a:p>
                      <a:p>
                        <a:pPr algn="r"/>
                        <a:r>
                          <a:rPr lang="en-GB" sz="2200" b="1" dirty="0">
                            <a:solidFill>
                              <a:srgbClr val="358374"/>
                            </a:solidFill>
                          </a:rPr>
                          <a:t>Breaking </a:t>
                        </a:r>
                        <a:r>
                          <a:rPr lang="en-GB" sz="2200" b="1" u="sng" dirty="0">
                            <a:solidFill>
                              <a:srgbClr val="C00000"/>
                            </a:solidFill>
                          </a:rPr>
                          <a:t>active</a:t>
                        </a:r>
                        <a:r>
                          <a:rPr lang="en-GB" sz="2200" b="1" dirty="0">
                            <a:solidFill>
                              <a:srgbClr val="358374"/>
                            </a:solidFill>
                          </a:rPr>
                          <a:t> security</a:t>
                        </a:r>
                        <a:r>
                          <a:rPr lang="en-GB" sz="2200" dirty="0">
                            <a:solidFill>
                              <a:schemeClr val="tx1"/>
                            </a:solidFill>
                          </a:rPr>
                          <a:t>:</a:t>
                        </a:r>
                        <a:r>
                          <a:rPr lang="en-GB" sz="2000" dirty="0">
                            <a:solidFill>
                              <a:schemeClr val="tx1"/>
                            </a:solidFill>
                          </a:rPr>
                          <a:t> </a:t>
                        </a:r>
                      </a:p>
                      <a:p>
                        <a:pPr algn="ctr"/>
                        <a:endParaRPr lang="en-GB" dirty="0">
                          <a:solidFill>
                            <a:schemeClr val="tx1"/>
                          </a:solidFill>
                        </a:endParaRPr>
                      </a:p>
                      <a:p>
                        <a:pPr algn="ctr"/>
                        <a:endParaRPr lang="en-GB" sz="800" dirty="0">
                          <a:solidFill>
                            <a:schemeClr val="tx1"/>
                          </a:solidFill>
                        </a:endParaRPr>
                      </a:p>
                      <a:p>
                        <a:pPr algn="ctr"/>
                        <a:endParaRPr lang="en-GB" sz="800" dirty="0">
                          <a:solidFill>
                            <a:schemeClr val="tx1"/>
                          </a:solidFill>
                        </a:endParaRPr>
                      </a:p>
                      <a:p>
                        <a:pPr algn="ctr"/>
                        <a:endParaRPr lang="en-GB" dirty="0">
                          <a:solidFill>
                            <a:schemeClr val="tx1"/>
                          </a:solidFill>
                        </a:endParaRPr>
                      </a:p>
                      <a:p>
                        <a:pPr algn="r"/>
                        <a:r>
                          <a:rPr lang="en-GB" sz="2200" dirty="0">
                            <a:solidFill>
                              <a:schemeClr val="tx1"/>
                            </a:solidFill>
                          </a:rPr>
                          <a:t>Seeing             , </a:t>
                        </a:r>
                        <a:r>
                          <a:rPr lang="en-GB" sz="2200" i="1" dirty="0">
                            <a:solidFill>
                              <a:srgbClr val="358374"/>
                            </a:solidFill>
                          </a:rPr>
                          <a:t>A</a:t>
                        </a:r>
                        <a:r>
                          <a:rPr lang="en-GB" sz="2200" dirty="0">
                            <a:solidFill>
                              <a:schemeClr val="tx1"/>
                            </a:solidFill>
                          </a:rPr>
                          <a:t> must tell</a:t>
                        </a:r>
                      </a:p>
                      <a:p>
                        <a:pPr algn="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rgbClr val="7030A0"/>
                                </a:solidFill>
                                <a:latin typeface="Cambria Math" panose="02040503050406030204" pitchFamily="18" charset="0"/>
                              </a:rPr>
                              <m:t>=</m:t>
                            </m:r>
                            <m:r>
                              <m:rPr>
                                <m:nor/>
                              </m:rPr>
                              <a:rPr lang="de-DE" sz="2400" i="1" dirty="0">
                                <a:solidFill>
                                  <a:srgbClr val="F16722"/>
                                </a:solidFill>
                              </a:rPr>
                              <m:t>H</m:t>
                            </m:r>
                            <m:r>
                              <a:rPr lang="de-DE" sz="2400" dirty="0">
                                <a:solidFill>
                                  <a:schemeClr val="tx1"/>
                                </a:solidFill>
                                <a:latin typeface="Cambria Math" panose="02040503050406030204" pitchFamily="18" charset="0"/>
                              </a:rPr>
                              <m:t>(</m:t>
                            </m:r>
                            <m:r>
                              <a:rPr lang="de-DE" sz="2400" i="1">
                                <a:solidFill>
                                  <a:srgbClr val="358374"/>
                                </a:solidFill>
                                <a:latin typeface="Cambria Math" panose="02040503050406030204" pitchFamily="18" charset="0"/>
                              </a:rPr>
                              <m:t>𝑚</m:t>
                            </m:r>
                            <m:r>
                              <a:rPr lang="de-DE" sz="2400" dirty="0">
                                <a:solidFill>
                                  <a:schemeClr val="tx1"/>
                                </a:solidFill>
                                <a:latin typeface="Cambria Math" panose="02040503050406030204" pitchFamily="18" charset="0"/>
                              </a:rPr>
                              <m:t>)</m:t>
                            </m:r>
                          </m:oMath>
                        </a14:m>
                        <a:r>
                          <a:rPr lang="de-DE" sz="2200" dirty="0">
                            <a:solidFill>
                              <a:schemeClr val="tx1"/>
                            </a:solidFill>
                          </a:rPr>
                          <a:t> apart </a:t>
                        </a:r>
                        <a:r>
                          <a:rPr lang="en-GB" sz="2200" dirty="0">
                            <a:solidFill>
                              <a:schemeClr val="tx1"/>
                            </a:solidFill>
                          </a:rPr>
                          <a:t>from random.</a:t>
                        </a:r>
                      </a:p>
                    </p:txBody>
                  </p:sp>
                </mc:Choice>
                <mc:Fallback>
                  <p:sp>
                    <p:nvSpPr>
                      <p:cNvPr id="29" name="Rectangle 28">
                        <a:extLst>
                          <a:ext uri="{FF2B5EF4-FFF2-40B4-BE49-F238E27FC236}">
                            <a16:creationId xmlns:a16="http://schemas.microsoft.com/office/drawing/2014/main" id="{AA80861A-D6CE-FD8B-CF9F-FC909CED3F6B}"/>
                          </a:ext>
                        </a:extLst>
                      </p:cNvPr>
                      <p:cNvSpPr>
                        <a:spLocks noRot="1" noChangeAspect="1" noMove="1" noResize="1" noEditPoints="1" noAdjustHandles="1" noChangeArrowheads="1" noChangeShapeType="1" noTextEdit="1"/>
                      </p:cNvSpPr>
                      <p:nvPr/>
                    </p:nvSpPr>
                    <p:spPr>
                      <a:xfrm>
                        <a:off x="7407104" y="2649462"/>
                        <a:ext cx="4567223" cy="2986643"/>
                      </a:xfrm>
                      <a:prstGeom prst="rect">
                        <a:avLst/>
                      </a:prstGeom>
                      <a:blipFill>
                        <a:blip r:embed="rId12"/>
                        <a:stretch>
                          <a:fillRect r="-922"/>
                        </a:stretch>
                      </a:blipFill>
                      <a:ln w="57150">
                        <a:solidFill>
                          <a:srgbClr val="358374"/>
                        </a:solidFill>
                      </a:ln>
                    </p:spPr>
                    <p:txBody>
                      <a:bodyPr/>
                      <a:lstStyle/>
                      <a:p>
                        <a:r>
                          <a:rPr lang="en-GB">
                            <a:noFill/>
                          </a:rPr>
                          <a:t> </a:t>
                        </a:r>
                      </a:p>
                    </p:txBody>
                  </p:sp>
                </mc:Fallback>
              </mc:AlternateContent>
              <p:grpSp>
                <p:nvGrpSpPr>
                  <p:cNvPr id="30" name="Group 29">
                    <a:extLst>
                      <a:ext uri="{FF2B5EF4-FFF2-40B4-BE49-F238E27FC236}">
                        <a16:creationId xmlns:a16="http://schemas.microsoft.com/office/drawing/2014/main" id="{2F5E28CD-ABFC-A3BD-B1D4-2054DD170CB5}"/>
                      </a:ext>
                    </a:extLst>
                  </p:cNvPr>
                  <p:cNvGrpSpPr/>
                  <p:nvPr/>
                </p:nvGrpSpPr>
                <p:grpSpPr>
                  <a:xfrm>
                    <a:off x="7177821" y="2872831"/>
                    <a:ext cx="1454868" cy="1415649"/>
                    <a:chOff x="6391319" y="2915285"/>
                    <a:chExt cx="1454868" cy="1415649"/>
                  </a:xfrm>
                </p:grpSpPr>
                <p:pic>
                  <p:nvPicPr>
                    <p:cNvPr id="31" name="Picture 30" descr="A black and white image of a hacker using a computer&#10;&#10;Description automatically generated with low confidence">
                      <a:extLst>
                        <a:ext uri="{FF2B5EF4-FFF2-40B4-BE49-F238E27FC236}">
                          <a16:creationId xmlns:a16="http://schemas.microsoft.com/office/drawing/2014/main" id="{10E88B91-526D-F159-AFAF-35AD0578EE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1319" y="2915285"/>
                      <a:ext cx="1454868" cy="1346703"/>
                    </a:xfrm>
                    <a:prstGeom prst="rect">
                      <a:avLst/>
                    </a:prstGeom>
                  </p:spPr>
                </p:pic>
                <p:sp>
                  <p:nvSpPr>
                    <p:cNvPr id="32" name="TextBox 31">
                      <a:extLst>
                        <a:ext uri="{FF2B5EF4-FFF2-40B4-BE49-F238E27FC236}">
                          <a16:creationId xmlns:a16="http://schemas.microsoft.com/office/drawing/2014/main" id="{8A8314AC-FF79-E5B9-55B8-31F0DE4E2A00}"/>
                        </a:ext>
                      </a:extLst>
                    </p:cNvPr>
                    <p:cNvSpPr txBox="1"/>
                    <p:nvPr/>
                  </p:nvSpPr>
                  <p:spPr>
                    <a:xfrm>
                      <a:off x="7317375" y="3776936"/>
                      <a:ext cx="452503" cy="553998"/>
                    </a:xfrm>
                    <a:prstGeom prst="rect">
                      <a:avLst/>
                    </a:prstGeom>
                    <a:noFill/>
                  </p:spPr>
                  <p:txBody>
                    <a:bodyPr wrap="square">
                      <a:spAutoFit/>
                    </a:bodyPr>
                    <a:lstStyle/>
                    <a:p>
                      <a:r>
                        <a:rPr lang="en-US" sz="3000" i="1" dirty="0">
                          <a:solidFill>
                            <a:srgbClr val="358374"/>
                          </a:solidFill>
                        </a:rPr>
                        <a:t>A</a:t>
                      </a:r>
                      <a:endParaRPr lang="en-GB" sz="3000" dirty="0"/>
                    </a:p>
                  </p:txBody>
                </p:sp>
              </p:grpSp>
            </p:grpSp>
            <p:grpSp>
              <p:nvGrpSpPr>
                <p:cNvPr id="21" name="Group 20">
                  <a:extLst>
                    <a:ext uri="{FF2B5EF4-FFF2-40B4-BE49-F238E27FC236}">
                      <a16:creationId xmlns:a16="http://schemas.microsoft.com/office/drawing/2014/main" id="{09AF7C9E-48CD-61CD-92C6-427E10DA0D13}"/>
                    </a:ext>
                  </a:extLst>
                </p:cNvPr>
                <p:cNvGrpSpPr/>
                <p:nvPr/>
              </p:nvGrpSpPr>
              <p:grpSpPr>
                <a:xfrm>
                  <a:off x="9738451" y="3129426"/>
                  <a:ext cx="836539" cy="760887"/>
                  <a:chOff x="4815890" y="4436187"/>
                  <a:chExt cx="1576905" cy="1278883"/>
                </a:xfrm>
              </p:grpSpPr>
              <p:grpSp>
                <p:nvGrpSpPr>
                  <p:cNvPr id="22" name="Group 21">
                    <a:extLst>
                      <a:ext uri="{FF2B5EF4-FFF2-40B4-BE49-F238E27FC236}">
                        <a16:creationId xmlns:a16="http://schemas.microsoft.com/office/drawing/2014/main" id="{2CD565B2-E311-B96D-5BB7-6D5B2E248C57}"/>
                      </a:ext>
                    </a:extLst>
                  </p:cNvPr>
                  <p:cNvGrpSpPr/>
                  <p:nvPr/>
                </p:nvGrpSpPr>
                <p:grpSpPr>
                  <a:xfrm>
                    <a:off x="4815890" y="4436187"/>
                    <a:ext cx="1576905" cy="1267574"/>
                    <a:chOff x="1377287" y="2078122"/>
                    <a:chExt cx="1243482" cy="1107251"/>
                  </a:xfrm>
                </p:grpSpPr>
                <p:pic>
                  <p:nvPicPr>
                    <p:cNvPr id="25" name="Picture 24" descr="Icon&#10;&#10;Description automatically generated">
                      <a:extLst>
                        <a:ext uri="{FF2B5EF4-FFF2-40B4-BE49-F238E27FC236}">
                          <a16:creationId xmlns:a16="http://schemas.microsoft.com/office/drawing/2014/main" id="{9326C325-D7EE-DB19-56AE-C8B21CF5E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287" y="2078122"/>
                      <a:ext cx="1107250" cy="1107251"/>
                    </a:xfrm>
                    <a:prstGeom prst="rect">
                      <a:avLst/>
                    </a:prstGeom>
                  </p:spPr>
                </p:pic>
                <p:pic>
                  <p:nvPicPr>
                    <p:cNvPr id="28" name="Picture 27">
                      <a:extLst>
                        <a:ext uri="{FF2B5EF4-FFF2-40B4-BE49-F238E27FC236}">
                          <a16:creationId xmlns:a16="http://schemas.microsoft.com/office/drawing/2014/main" id="{64C967C6-1B5D-02F8-B479-69649D40CCF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241335" y="2165555"/>
                      <a:ext cx="300684" cy="458184"/>
                    </a:xfrm>
                    <a:prstGeom prst="rect">
                      <a:avLst/>
                    </a:prstGeom>
                  </p:spPr>
                </p:pic>
              </p:gr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2D2C9B4-73E4-44DA-8F64-1BFC3903FBC2}"/>
                          </a:ext>
                        </a:extLst>
                      </p:cNvPr>
                      <p:cNvSpPr txBox="1"/>
                      <p:nvPr/>
                    </p:nvSpPr>
                    <p:spPr>
                      <a:xfrm>
                        <a:off x="5023007" y="4974672"/>
                        <a:ext cx="989909" cy="74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𝐾</m:t>
                                  </m:r>
                                </m:e>
                                <m:sub>
                                  <m:r>
                                    <a:rPr lang="de-DE" sz="1400" i="1">
                                      <a:solidFill>
                                        <a:srgbClr val="7030A0"/>
                                      </a:solidFill>
                                      <a:latin typeface="Cambria Math" panose="02040503050406030204" pitchFamily="18" charset="0"/>
                                    </a:rPr>
                                    <m:t>𝑠𝑦𝑚</m:t>
                                  </m:r>
                                </m:sub>
                              </m:sSub>
                            </m:oMath>
                          </m:oMathPara>
                        </a14:m>
                        <a:endParaRPr lang="en-GB" sz="1400" dirty="0"/>
                      </a:p>
                    </p:txBody>
                  </p:sp>
                </mc:Choice>
                <mc:Fallback>
                  <p:sp>
                    <p:nvSpPr>
                      <p:cNvPr id="23" name="TextBox 22">
                        <a:extLst>
                          <a:ext uri="{FF2B5EF4-FFF2-40B4-BE49-F238E27FC236}">
                            <a16:creationId xmlns:a16="http://schemas.microsoft.com/office/drawing/2014/main" id="{A2D2C9B4-73E4-44DA-8F64-1BFC3903FBC2}"/>
                          </a:ext>
                        </a:extLst>
                      </p:cNvPr>
                      <p:cNvSpPr txBox="1">
                        <a:spLocks noRot="1" noChangeAspect="1" noMove="1" noResize="1" noEditPoints="1" noAdjustHandles="1" noChangeArrowheads="1" noChangeShapeType="1" noTextEdit="1"/>
                      </p:cNvSpPr>
                      <p:nvPr/>
                    </p:nvSpPr>
                    <p:spPr>
                      <a:xfrm>
                        <a:off x="5023007" y="4974672"/>
                        <a:ext cx="989909" cy="740398"/>
                      </a:xfrm>
                      <a:prstGeom prst="rect">
                        <a:avLst/>
                      </a:prstGeom>
                      <a:blipFill>
                        <a:blip r:embed="rId14"/>
                        <a:stretch>
                          <a:fillRect/>
                        </a:stretch>
                      </a:blipFill>
                    </p:spPr>
                    <p:txBody>
                      <a:bodyPr/>
                      <a:lstStyle/>
                      <a:p>
                        <a:r>
                          <a:rPr lang="en-GB">
                            <a:noFill/>
                          </a:rPr>
                          <a:t> </a:t>
                        </a:r>
                      </a:p>
                    </p:txBody>
                  </p:sp>
                </mc:Fallback>
              </mc:AlternateContent>
            </p:grpSp>
          </p:grpSp>
          <p:grpSp>
            <p:nvGrpSpPr>
              <p:cNvPr id="11" name="Group 10">
                <a:extLst>
                  <a:ext uri="{FF2B5EF4-FFF2-40B4-BE49-F238E27FC236}">
                    <a16:creationId xmlns:a16="http://schemas.microsoft.com/office/drawing/2014/main" id="{1A078AE0-32FD-9E87-31F6-CD76B2F39D57}"/>
                  </a:ext>
                </a:extLst>
              </p:cNvPr>
              <p:cNvGrpSpPr/>
              <p:nvPr/>
            </p:nvGrpSpPr>
            <p:grpSpPr>
              <a:xfrm>
                <a:off x="6363562" y="2589852"/>
                <a:ext cx="1762597" cy="1359675"/>
                <a:chOff x="6021430" y="2126325"/>
                <a:chExt cx="1762597" cy="1359675"/>
              </a:xfrm>
            </p:grpSpPr>
            <p:pic>
              <p:nvPicPr>
                <p:cNvPr id="14" name="Picture 13" descr="A white rectangular object with a black background&#10;&#10;Description automatically generated with low confidence">
                  <a:extLst>
                    <a:ext uri="{FF2B5EF4-FFF2-40B4-BE49-F238E27FC236}">
                      <a16:creationId xmlns:a16="http://schemas.microsoft.com/office/drawing/2014/main" id="{F761CEA4-8AFE-1E3A-2ACD-5D98FB676C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6021430" y="2126325"/>
                  <a:ext cx="1762597" cy="1359675"/>
                </a:xfrm>
                <a:prstGeom prst="rect">
                  <a:avLst/>
                </a:prstGeom>
              </p:spPr>
            </p:pic>
            <p:sp>
              <p:nvSpPr>
                <p:cNvPr id="19" name="TextBox 18">
                  <a:extLst>
                    <a:ext uri="{FF2B5EF4-FFF2-40B4-BE49-F238E27FC236}">
                      <a16:creationId xmlns:a16="http://schemas.microsoft.com/office/drawing/2014/main" id="{CF960C41-0D93-7670-114A-FB63553C5719}"/>
                    </a:ext>
                  </a:extLst>
                </p:cNvPr>
                <p:cNvSpPr txBox="1"/>
                <p:nvPr/>
              </p:nvSpPr>
              <p:spPr>
                <a:xfrm>
                  <a:off x="6144195" y="2326679"/>
                  <a:ext cx="1639832" cy="646331"/>
                </a:xfrm>
                <a:prstGeom prst="rect">
                  <a:avLst/>
                </a:prstGeom>
                <a:noFill/>
              </p:spPr>
              <p:txBody>
                <a:bodyPr wrap="square">
                  <a:spAutoFit/>
                </a:bodyPr>
                <a:lstStyle/>
                <a:p>
                  <a:pPr algn="ctr"/>
                  <a:r>
                    <a:rPr lang="en-GB" dirty="0"/>
                    <a:t>‘real’ / </a:t>
                  </a:r>
                </a:p>
                <a:p>
                  <a:pPr algn="ctr"/>
                  <a:r>
                    <a:rPr lang="en-GB" dirty="0"/>
                    <a:t>’random’</a:t>
                  </a:r>
                </a:p>
              </p:txBody>
            </p:sp>
          </p:grpSp>
        </p:grpSp>
        <p:sp>
          <p:nvSpPr>
            <p:cNvPr id="6" name="TextBox 5">
              <a:extLst>
                <a:ext uri="{FF2B5EF4-FFF2-40B4-BE49-F238E27FC236}">
                  <a16:creationId xmlns:a16="http://schemas.microsoft.com/office/drawing/2014/main" id="{4C74025A-8476-602C-5165-4658948F338C}"/>
                </a:ext>
              </a:extLst>
            </p:cNvPr>
            <p:cNvSpPr txBox="1"/>
            <p:nvPr/>
          </p:nvSpPr>
          <p:spPr>
            <a:xfrm>
              <a:off x="7547874" y="5270065"/>
              <a:ext cx="4567224" cy="769441"/>
            </a:xfrm>
            <a:prstGeom prst="rect">
              <a:avLst/>
            </a:prstGeom>
            <a:noFill/>
          </p:spPr>
          <p:txBody>
            <a:bodyPr wrap="square">
              <a:spAutoFit/>
            </a:bodyPr>
            <a:lstStyle/>
            <a:p>
              <a:pPr algn="ctr"/>
              <a:r>
                <a:rPr lang="en-GB" sz="2200" dirty="0">
                  <a:solidFill>
                    <a:schemeClr val="tx1"/>
                  </a:solidFill>
                </a:rPr>
                <a:t>But now, </a:t>
              </a:r>
              <a:r>
                <a:rPr lang="en-GB" sz="2200" i="1" dirty="0">
                  <a:solidFill>
                    <a:srgbClr val="358374"/>
                  </a:solidFill>
                </a:rPr>
                <a:t>A</a:t>
              </a:r>
              <a:r>
                <a:rPr lang="en-GB" sz="2200" dirty="0">
                  <a:solidFill>
                    <a:srgbClr val="358374"/>
                  </a:solidFill>
                </a:rPr>
                <a:t> </a:t>
              </a:r>
              <a:r>
                <a:rPr lang="en-GB" sz="2200" b="1" u="sng" dirty="0">
                  <a:solidFill>
                    <a:srgbClr val="D70000"/>
                  </a:solidFill>
                </a:rPr>
                <a:t>also has an oracle for the decryption algorithm</a:t>
              </a:r>
            </a:p>
          </p:txBody>
        </p:sp>
      </p:grpSp>
      <p:sp>
        <p:nvSpPr>
          <p:cNvPr id="33" name="TextBox 32">
            <a:extLst>
              <a:ext uri="{FF2B5EF4-FFF2-40B4-BE49-F238E27FC236}">
                <a16:creationId xmlns:a16="http://schemas.microsoft.com/office/drawing/2014/main" id="{78E5D372-6739-0C8A-8CD1-CCC41088F24B}"/>
              </a:ext>
            </a:extLst>
          </p:cNvPr>
          <p:cNvSpPr txBox="1"/>
          <p:nvPr/>
        </p:nvSpPr>
        <p:spPr>
          <a:xfrm>
            <a:off x="1233813" y="3072490"/>
            <a:ext cx="4480948" cy="1096903"/>
          </a:xfrm>
          <a:prstGeom prst="rect">
            <a:avLst/>
          </a:prstGeom>
          <a:noFill/>
        </p:spPr>
        <p:txBody>
          <a:bodyPr wrap="square" rtlCol="0">
            <a:spAutoFit/>
          </a:bodyPr>
          <a:lstStyle/>
          <a:p>
            <a:pPr fontAlgn="auto">
              <a:lnSpc>
                <a:spcPct val="120000"/>
              </a:lnSpc>
              <a:spcAft>
                <a:spcPts val="0"/>
              </a:spcAft>
            </a:pPr>
            <a:r>
              <a:rPr lang="en-US" sz="2400" b="1" dirty="0">
                <a:solidFill>
                  <a:srgbClr val="FF6600"/>
                </a:solidFill>
              </a:rPr>
              <a:t>Argument</a:t>
            </a:r>
            <a:r>
              <a:rPr lang="en-US" sz="2400" dirty="0"/>
              <a:t>:</a:t>
            </a:r>
          </a:p>
          <a:p>
            <a:pPr fontAlgn="auto">
              <a:lnSpc>
                <a:spcPct val="120000"/>
              </a:lnSpc>
              <a:spcAft>
                <a:spcPts val="0"/>
              </a:spcAft>
            </a:pPr>
            <a:endParaRPr lang="en-US" sz="800" dirty="0"/>
          </a:p>
          <a:p>
            <a:pPr>
              <a:lnSpc>
                <a:spcPct val="120000"/>
              </a:lnSpc>
            </a:pPr>
            <a:r>
              <a:rPr lang="en-US" sz="2400" b="1" dirty="0"/>
              <a:t>Main idea</a:t>
            </a:r>
            <a:r>
              <a:rPr lang="en-US" sz="2400" dirty="0"/>
              <a:t>: Quite like before</a:t>
            </a:r>
          </a:p>
        </p:txBody>
      </p:sp>
      <p:pic>
        <p:nvPicPr>
          <p:cNvPr id="35" name="Picture 34" descr="A picture containing circle, graphics, clipart, creativity&#10;&#10;Description automatically generated">
            <a:extLst>
              <a:ext uri="{FF2B5EF4-FFF2-40B4-BE49-F238E27FC236}">
                <a16:creationId xmlns:a16="http://schemas.microsoft.com/office/drawing/2014/main" id="{0F8F964F-519E-86EA-B46D-03C810A3C63F}"/>
              </a:ext>
            </a:extLst>
          </p:cNvPr>
          <p:cNvPicPr>
            <a:picLocks noChangeAspect="1"/>
          </p:cNvPicPr>
          <p:nvPr/>
        </p:nvPicPr>
        <p:blipFill>
          <a:blip r:embed="rId16">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6694344" y="5956230"/>
            <a:ext cx="644013" cy="393099"/>
          </a:xfrm>
          <a:prstGeom prst="rect">
            <a:avLst/>
          </a:prstGeom>
          <a:ln>
            <a:noFill/>
          </a:ln>
        </p:spPr>
      </p:pic>
    </p:spTree>
    <p:extLst>
      <p:ext uri="{BB962C8B-B14F-4D97-AF65-F5344CB8AC3E}">
        <p14:creationId xmlns:p14="http://schemas.microsoft.com/office/powerpoint/2010/main" val="334213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1D966F-0ADD-4E71-1EB7-544F4ED8DD77}"/>
              </a:ext>
            </a:extLst>
          </p:cNvPr>
          <p:cNvGrpSpPr/>
          <p:nvPr/>
        </p:nvGrpSpPr>
        <p:grpSpPr>
          <a:xfrm>
            <a:off x="7737680" y="1117425"/>
            <a:ext cx="4454320" cy="3941812"/>
            <a:chOff x="7214670" y="998725"/>
            <a:chExt cx="4454320" cy="3941812"/>
          </a:xfrm>
        </p:grpSpPr>
        <p:pic>
          <p:nvPicPr>
            <p:cNvPr id="5" name="Picture 4" descr="A picture containing opener, tool, tea ball&#10;&#10;Description automatically generated">
              <a:extLst>
                <a:ext uri="{FF2B5EF4-FFF2-40B4-BE49-F238E27FC236}">
                  <a16:creationId xmlns:a16="http://schemas.microsoft.com/office/drawing/2014/main" id="{F9A3E4C1-BD42-8D7E-30E6-4363EC487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70" y="998725"/>
              <a:ext cx="4395181" cy="3941812"/>
            </a:xfrm>
            <a:prstGeom prst="rect">
              <a:avLst/>
            </a:prstGeom>
          </p:spPr>
        </p:pic>
        <p:grpSp>
          <p:nvGrpSpPr>
            <p:cNvPr id="6" name="Group 5">
              <a:extLst>
                <a:ext uri="{FF2B5EF4-FFF2-40B4-BE49-F238E27FC236}">
                  <a16:creationId xmlns:a16="http://schemas.microsoft.com/office/drawing/2014/main" id="{4F5F1959-ADD0-D719-2014-0A9BEF47093C}"/>
                </a:ext>
              </a:extLst>
            </p:cNvPr>
            <p:cNvGrpSpPr/>
            <p:nvPr/>
          </p:nvGrpSpPr>
          <p:grpSpPr>
            <a:xfrm>
              <a:off x="7780170" y="1498879"/>
              <a:ext cx="3888820" cy="2233530"/>
              <a:chOff x="7780170" y="1498879"/>
              <a:chExt cx="3888820" cy="2233530"/>
            </a:xfrm>
          </p:grpSpPr>
          <p:grpSp>
            <p:nvGrpSpPr>
              <p:cNvPr id="8" name="Group 7">
                <a:extLst>
                  <a:ext uri="{FF2B5EF4-FFF2-40B4-BE49-F238E27FC236}">
                    <a16:creationId xmlns:a16="http://schemas.microsoft.com/office/drawing/2014/main" id="{3E00F4F1-7DCF-67F1-B3B7-5B91DB5348ED}"/>
                  </a:ext>
                </a:extLst>
              </p:cNvPr>
              <p:cNvGrpSpPr/>
              <p:nvPr/>
            </p:nvGrpSpPr>
            <p:grpSpPr>
              <a:xfrm>
                <a:off x="7780170" y="1498879"/>
                <a:ext cx="1864261" cy="800022"/>
                <a:chOff x="8841694" y="1388072"/>
                <a:chExt cx="1864261" cy="800022"/>
              </a:xfrm>
            </p:grpSpPr>
            <p:sp>
              <p:nvSpPr>
                <p:cNvPr id="38" name="TextBox 37">
                  <a:extLst>
                    <a:ext uri="{FF2B5EF4-FFF2-40B4-BE49-F238E27FC236}">
                      <a16:creationId xmlns:a16="http://schemas.microsoft.com/office/drawing/2014/main" id="{D2F8C975-15EE-794E-63E8-46B07CAE1234}"/>
                    </a:ext>
                  </a:extLst>
                </p:cNvPr>
                <p:cNvSpPr txBox="1"/>
                <p:nvPr/>
              </p:nvSpPr>
              <p:spPr>
                <a:xfrm>
                  <a:off x="8841694" y="1647825"/>
                  <a:ext cx="1584645" cy="430887"/>
                </a:xfrm>
                <a:prstGeom prst="rect">
                  <a:avLst/>
                </a:prstGeom>
                <a:noFill/>
              </p:spPr>
              <p:txBody>
                <a:bodyPr wrap="square" rtlCol="0">
                  <a:spAutoFit/>
                </a:bodyPr>
                <a:lstStyle/>
                <a:p>
                  <a:r>
                    <a:rPr lang="en-GB" sz="2200" dirty="0"/>
                    <a:t>Decrypt</a:t>
                  </a:r>
                </a:p>
              </p:txBody>
            </p:sp>
            <p:grpSp>
              <p:nvGrpSpPr>
                <p:cNvPr id="39" name="Group 38">
                  <a:extLst>
                    <a:ext uri="{FF2B5EF4-FFF2-40B4-BE49-F238E27FC236}">
                      <a16:creationId xmlns:a16="http://schemas.microsoft.com/office/drawing/2014/main" id="{972C280F-1DAE-2FFA-8FEC-5915CD2B226F}"/>
                    </a:ext>
                  </a:extLst>
                </p:cNvPr>
                <p:cNvGrpSpPr/>
                <p:nvPr/>
              </p:nvGrpSpPr>
              <p:grpSpPr>
                <a:xfrm>
                  <a:off x="9877628" y="1388072"/>
                  <a:ext cx="828327" cy="800022"/>
                  <a:chOff x="9747144" y="1457890"/>
                  <a:chExt cx="828327" cy="800022"/>
                </a:xfrm>
              </p:grpSpPr>
              <p:grpSp>
                <p:nvGrpSpPr>
                  <p:cNvPr id="40" name="Group 39">
                    <a:extLst>
                      <a:ext uri="{FF2B5EF4-FFF2-40B4-BE49-F238E27FC236}">
                        <a16:creationId xmlns:a16="http://schemas.microsoft.com/office/drawing/2014/main" id="{9ED07ECC-B5C7-EE0A-83CB-86B292DE89E1}"/>
                      </a:ext>
                    </a:extLst>
                  </p:cNvPr>
                  <p:cNvGrpSpPr/>
                  <p:nvPr/>
                </p:nvGrpSpPr>
                <p:grpSpPr>
                  <a:xfrm>
                    <a:off x="9747144" y="1457890"/>
                    <a:ext cx="828327" cy="800022"/>
                    <a:chOff x="1696266" y="1981349"/>
                    <a:chExt cx="1243477" cy="1107251"/>
                  </a:xfrm>
                </p:grpSpPr>
                <p:pic>
                  <p:nvPicPr>
                    <p:cNvPr id="42" name="Picture 41" descr="Icon&#10;&#10;Description automatically generated">
                      <a:extLst>
                        <a:ext uri="{FF2B5EF4-FFF2-40B4-BE49-F238E27FC236}">
                          <a16:creationId xmlns:a16="http://schemas.microsoft.com/office/drawing/2014/main" id="{3327DD17-4B18-CACE-89D8-92A950069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43" name="Picture 42">
                      <a:extLst>
                        <a:ext uri="{FF2B5EF4-FFF2-40B4-BE49-F238E27FC236}">
                          <a16:creationId xmlns:a16="http://schemas.microsoft.com/office/drawing/2014/main" id="{BD34613A-617B-B8E1-D016-57B02461493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EC32F07-6781-6C00-95E0-174F19375EE1}"/>
                          </a:ext>
                        </a:extLst>
                      </p:cNvPr>
                      <p:cNvSpPr txBox="1"/>
                      <p:nvPr/>
                    </p:nvSpPr>
                    <p:spPr>
                      <a:xfrm>
                        <a:off x="9982104" y="1772334"/>
                        <a:ext cx="51998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58374"/>
                                  </a:solidFill>
                                  <a:latin typeface="Cambria Math" panose="02040503050406030204" pitchFamily="18" charset="0"/>
                                </a:rPr>
                                <m:t>𝑚</m:t>
                              </m:r>
                            </m:oMath>
                          </m:oMathPara>
                        </a14:m>
                        <a:endParaRPr lang="en-GB" sz="2200" dirty="0"/>
                      </a:p>
                    </p:txBody>
                  </p:sp>
                </mc:Choice>
                <mc:Fallback xmlns="">
                  <p:sp>
                    <p:nvSpPr>
                      <p:cNvPr id="41" name="TextBox 40">
                        <a:extLst>
                          <a:ext uri="{FF2B5EF4-FFF2-40B4-BE49-F238E27FC236}">
                            <a16:creationId xmlns:a16="http://schemas.microsoft.com/office/drawing/2014/main" id="{1EC32F07-6781-6C00-95E0-174F19375EE1}"/>
                          </a:ext>
                        </a:extLst>
                      </p:cNvPr>
                      <p:cNvSpPr txBox="1">
                        <a:spLocks noRot="1" noChangeAspect="1" noMove="1" noResize="1" noEditPoints="1" noAdjustHandles="1" noChangeArrowheads="1" noChangeShapeType="1" noTextEdit="1"/>
                      </p:cNvSpPr>
                      <p:nvPr/>
                    </p:nvSpPr>
                    <p:spPr>
                      <a:xfrm>
                        <a:off x="9982104" y="1772334"/>
                        <a:ext cx="519988" cy="430887"/>
                      </a:xfrm>
                      <a:prstGeom prst="rect">
                        <a:avLst/>
                      </a:prstGeom>
                      <a:blipFill>
                        <a:blip r:embed="rId7"/>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2EDE99-A572-4D91-7694-2EDCD6CF86F2}"/>
                      </a:ext>
                    </a:extLst>
                  </p:cNvPr>
                  <p:cNvSpPr txBox="1"/>
                  <p:nvPr/>
                </p:nvSpPr>
                <p:spPr>
                  <a:xfrm>
                    <a:off x="7863542" y="2843211"/>
                    <a:ext cx="3256563" cy="457561"/>
                  </a:xfrm>
                  <a:prstGeom prst="rect">
                    <a:avLst/>
                  </a:prstGeom>
                  <a:noFill/>
                </p:spPr>
                <p:txBody>
                  <a:bodyPr wrap="square" rtlCol="0">
                    <a:spAutoFit/>
                  </a:bodyPr>
                  <a:lstStyle/>
                  <a:p>
                    <a:pPr algn="ctr"/>
                    <a:r>
                      <a:rPr lang="en-GB" sz="2200" dirty="0"/>
                      <a:t>Set </a:t>
                    </a:r>
                    <a14:m>
                      <m:oMath xmlns:m="http://schemas.openxmlformats.org/officeDocument/2006/math">
                        <m:sSub>
                          <m:sSubPr>
                            <m:ctrlPr>
                              <a:rPr lang="de-DE" sz="2200" i="1" smtClean="0">
                                <a:solidFill>
                                  <a:srgbClr val="7030A0"/>
                                </a:solidFill>
                                <a:latin typeface="Cambria Math" panose="02040503050406030204" pitchFamily="18" charset="0"/>
                              </a:rPr>
                            </m:ctrlPr>
                          </m:sSubPr>
                          <m:e>
                            <m:r>
                              <a:rPr lang="de-DE" sz="2200" i="1">
                                <a:solidFill>
                                  <a:srgbClr val="7030A0"/>
                                </a:solidFill>
                                <a:latin typeface="Cambria Math" panose="02040503050406030204" pitchFamily="18" charset="0"/>
                              </a:rPr>
                              <m:t>𝐾</m:t>
                            </m:r>
                          </m:e>
                          <m:sub>
                            <m:r>
                              <a:rPr lang="de-DE" sz="2200" i="1">
                                <a:solidFill>
                                  <a:srgbClr val="7030A0"/>
                                </a:solidFill>
                                <a:latin typeface="Cambria Math" panose="02040503050406030204" pitchFamily="18" charset="0"/>
                              </a:rPr>
                              <m:t>𝑠𝑦𝑚</m:t>
                            </m:r>
                          </m:sub>
                        </m:sSub>
                        <m:r>
                          <a:rPr lang="de-DE" sz="2200" b="0" i="1" smtClean="0">
                            <a:solidFill>
                              <a:schemeClr val="tx1"/>
                            </a:solidFill>
                            <a:latin typeface="Cambria Math" panose="02040503050406030204" pitchFamily="18" charset="0"/>
                          </a:rPr>
                          <m:t>≔</m:t>
                        </m:r>
                        <m:r>
                          <m:rPr>
                            <m:nor/>
                          </m:rPr>
                          <a:rPr lang="de-DE" sz="2400" i="1" dirty="0">
                            <a:solidFill>
                              <a:srgbClr val="F16722"/>
                            </a:solidFill>
                          </a:rPr>
                          <m:t>H</m:t>
                        </m:r>
                        <m:r>
                          <a:rPr lang="de-DE" sz="2200" b="0" i="0" dirty="0" smtClean="0">
                            <a:latin typeface="Cambria Math" panose="02040503050406030204" pitchFamily="18" charset="0"/>
                          </a:rPr>
                          <m:t>(</m:t>
                        </m:r>
                        <m:r>
                          <a:rPr lang="de-DE" sz="2200" i="1">
                            <a:solidFill>
                              <a:srgbClr val="358374"/>
                            </a:solidFill>
                            <a:latin typeface="Cambria Math" panose="02040503050406030204" pitchFamily="18" charset="0"/>
                          </a:rPr>
                          <m:t>𝑚</m:t>
                        </m:r>
                        <m:r>
                          <a:rPr lang="de-DE" sz="2200" b="0" i="0" dirty="0" smtClean="0">
                            <a:latin typeface="Cambria Math" panose="02040503050406030204" pitchFamily="18" charset="0"/>
                          </a:rPr>
                          <m:t>)</m:t>
                        </m:r>
                      </m:oMath>
                    </a14:m>
                    <a:endParaRPr lang="en-GB" sz="2200" dirty="0"/>
                  </a:p>
                </p:txBody>
              </p:sp>
            </mc:Choice>
            <mc:Fallback xmlns="">
              <p:sp>
                <p:nvSpPr>
                  <p:cNvPr id="11" name="TextBox 10">
                    <a:extLst>
                      <a:ext uri="{FF2B5EF4-FFF2-40B4-BE49-F238E27FC236}">
                        <a16:creationId xmlns:a16="http://schemas.microsoft.com/office/drawing/2014/main" id="{A52EDE99-A572-4D91-7694-2EDCD6CF86F2}"/>
                      </a:ext>
                    </a:extLst>
                  </p:cNvPr>
                  <p:cNvSpPr txBox="1">
                    <a:spLocks noRot="1" noChangeAspect="1" noMove="1" noResize="1" noEditPoints="1" noAdjustHandles="1" noChangeArrowheads="1" noChangeShapeType="1" noTextEdit="1"/>
                  </p:cNvSpPr>
                  <p:nvPr/>
                </p:nvSpPr>
                <p:spPr>
                  <a:xfrm>
                    <a:off x="7863542" y="2843211"/>
                    <a:ext cx="3256563" cy="457561"/>
                  </a:xfrm>
                  <a:prstGeom prst="rect">
                    <a:avLst/>
                  </a:prstGeom>
                  <a:blipFill>
                    <a:blip r:embed="rId8"/>
                    <a:stretch>
                      <a:fillRect t="-8000" b="-2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565509-B623-3ACC-92A1-82A3C9B4D390}"/>
                      </a:ext>
                    </a:extLst>
                  </p:cNvPr>
                  <p:cNvSpPr txBox="1"/>
                  <p:nvPr/>
                </p:nvSpPr>
                <p:spPr>
                  <a:xfrm>
                    <a:off x="7791095" y="2320433"/>
                    <a:ext cx="3877895" cy="430887"/>
                  </a:xfrm>
                  <a:prstGeom prst="rect">
                    <a:avLst/>
                  </a:prstGeom>
                  <a:noFill/>
                </p:spPr>
                <p:txBody>
                  <a:bodyPr wrap="square" rtlCol="0">
                    <a:spAutoFit/>
                  </a:bodyPr>
                  <a:lstStyle/>
                  <a:p>
                    <a:r>
                      <a:rPr lang="en-GB" sz="2200" dirty="0">
                        <a:solidFill>
                          <a:srgbClr val="D70000"/>
                        </a:solidFill>
                      </a:rPr>
                      <a:t>Only if</a:t>
                    </a:r>
                    <a:r>
                      <a:rPr lang="en-GB" sz="2200" dirty="0"/>
                      <a:t> </a:t>
                    </a:r>
                    <a14:m>
                      <m:oMath xmlns:m="http://schemas.openxmlformats.org/officeDocument/2006/math">
                        <m:r>
                          <a:rPr lang="de-DE" sz="2200" b="0" i="1" smtClean="0">
                            <a:solidFill>
                              <a:srgbClr val="358374"/>
                            </a:solidFill>
                            <a:latin typeface="Cambria Math" panose="02040503050406030204" pitchFamily="18" charset="0"/>
                          </a:rPr>
                          <m:t>𝑚</m:t>
                        </m:r>
                      </m:oMath>
                    </a14:m>
                    <a:r>
                      <a:rPr lang="en-GB" sz="2200" dirty="0"/>
                      <a:t> </a:t>
                    </a:r>
                    <a:r>
                      <a:rPr lang="en-GB" sz="2200" dirty="0">
                        <a:solidFill>
                          <a:srgbClr val="D70000"/>
                        </a:solidFill>
                      </a:rPr>
                      <a:t>encrypts to</a:t>
                    </a:r>
                    <a:r>
                      <a:rPr lang="en-GB" sz="2200" dirty="0"/>
                      <a:t>              :</a:t>
                    </a:r>
                  </a:p>
                </p:txBody>
              </p:sp>
            </mc:Choice>
            <mc:Fallback xmlns="">
              <p:sp>
                <p:nvSpPr>
                  <p:cNvPr id="14" name="TextBox 13">
                    <a:extLst>
                      <a:ext uri="{FF2B5EF4-FFF2-40B4-BE49-F238E27FC236}">
                        <a16:creationId xmlns:a16="http://schemas.microsoft.com/office/drawing/2014/main" id="{F7565509-B623-3ACC-92A1-82A3C9B4D390}"/>
                      </a:ext>
                    </a:extLst>
                  </p:cNvPr>
                  <p:cNvSpPr txBox="1">
                    <a:spLocks noRot="1" noChangeAspect="1" noMove="1" noResize="1" noEditPoints="1" noAdjustHandles="1" noChangeArrowheads="1" noChangeShapeType="1" noTextEdit="1"/>
                  </p:cNvSpPr>
                  <p:nvPr/>
                </p:nvSpPr>
                <p:spPr>
                  <a:xfrm>
                    <a:off x="7791095" y="2320433"/>
                    <a:ext cx="3877895" cy="430887"/>
                  </a:xfrm>
                  <a:prstGeom prst="rect">
                    <a:avLst/>
                  </a:prstGeom>
                  <a:blipFill>
                    <a:blip r:embed="rId9"/>
                    <a:stretch>
                      <a:fillRect l="-2044" t="-9859" b="-28169"/>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7120FC86-1FF5-6211-9726-EFC0BA2B7755}"/>
                  </a:ext>
                </a:extLst>
              </p:cNvPr>
              <p:cNvGrpSpPr/>
              <p:nvPr/>
            </p:nvGrpSpPr>
            <p:grpSpPr>
              <a:xfrm>
                <a:off x="10269475" y="2112379"/>
                <a:ext cx="828327" cy="800022"/>
                <a:chOff x="9747144" y="1457890"/>
                <a:chExt cx="828327" cy="800022"/>
              </a:xfrm>
            </p:grpSpPr>
            <p:grpSp>
              <p:nvGrpSpPr>
                <p:cNvPr id="33" name="Group 32">
                  <a:extLst>
                    <a:ext uri="{FF2B5EF4-FFF2-40B4-BE49-F238E27FC236}">
                      <a16:creationId xmlns:a16="http://schemas.microsoft.com/office/drawing/2014/main" id="{955021C1-013C-DDB5-D35B-437A9AA7C4DB}"/>
                    </a:ext>
                  </a:extLst>
                </p:cNvPr>
                <p:cNvGrpSpPr/>
                <p:nvPr/>
              </p:nvGrpSpPr>
              <p:grpSpPr>
                <a:xfrm>
                  <a:off x="9747144" y="1457890"/>
                  <a:ext cx="828327" cy="800022"/>
                  <a:chOff x="1696266" y="1981349"/>
                  <a:chExt cx="1243477" cy="1107251"/>
                </a:xfrm>
              </p:grpSpPr>
              <p:pic>
                <p:nvPicPr>
                  <p:cNvPr id="35" name="Picture 34" descr="Icon&#10;&#10;Description automatically generated">
                    <a:extLst>
                      <a:ext uri="{FF2B5EF4-FFF2-40B4-BE49-F238E27FC236}">
                        <a16:creationId xmlns:a16="http://schemas.microsoft.com/office/drawing/2014/main" id="{12AECB54-7E2F-3ED6-0D2E-145FF3E81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66" y="1981349"/>
                    <a:ext cx="1107251" cy="1107251"/>
                  </a:xfrm>
                  <a:prstGeom prst="rect">
                    <a:avLst/>
                  </a:prstGeom>
                </p:spPr>
              </p:pic>
              <p:pic>
                <p:nvPicPr>
                  <p:cNvPr id="36" name="Picture 35">
                    <a:extLst>
                      <a:ext uri="{FF2B5EF4-FFF2-40B4-BE49-F238E27FC236}">
                        <a16:creationId xmlns:a16="http://schemas.microsoft.com/office/drawing/2014/main" id="{40531A0D-E1FB-D4D0-D73D-783326E392C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2560309" y="2068780"/>
                    <a:ext cx="300684" cy="458185"/>
                  </a:xfrm>
                  <a:prstGeom prst="rect">
                    <a:avLst/>
                  </a:prstGeom>
                </p:spPr>
              </p:pic>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92C23DD-AD86-437E-36B6-DF233FD76690}"/>
                        </a:ext>
                      </a:extLst>
                    </p:cNvPr>
                    <p:cNvSpPr txBox="1"/>
                    <p:nvPr/>
                  </p:nvSpPr>
                  <p:spPr>
                    <a:xfrm>
                      <a:off x="9982104" y="1772334"/>
                      <a:ext cx="519988" cy="233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solidFill>
                                  <a:srgbClr val="358374"/>
                                </a:solidFill>
                                <a:latin typeface="Cambria Math" panose="02040503050406030204" pitchFamily="18" charset="0"/>
                              </a:rPr>
                              <m:t>𝑚</m:t>
                            </m:r>
                          </m:oMath>
                        </m:oMathPara>
                      </a14:m>
                      <a:endParaRPr lang="en-GB" dirty="0"/>
                    </a:p>
                  </p:txBody>
                </p:sp>
              </mc:Choice>
              <mc:Fallback xmlns="">
                <p:sp>
                  <p:nvSpPr>
                    <p:cNvPr id="34" name="TextBox 33">
                      <a:extLst>
                        <a:ext uri="{FF2B5EF4-FFF2-40B4-BE49-F238E27FC236}">
                          <a16:creationId xmlns:a16="http://schemas.microsoft.com/office/drawing/2014/main" id="{E92C23DD-AD86-437E-36B6-DF233FD76690}"/>
                        </a:ext>
                      </a:extLst>
                    </p:cNvPr>
                    <p:cNvSpPr txBox="1">
                      <a:spLocks noRot="1" noChangeAspect="1" noMove="1" noResize="1" noEditPoints="1" noAdjustHandles="1" noChangeArrowheads="1" noChangeShapeType="1" noTextEdit="1"/>
                    </p:cNvSpPr>
                    <p:nvPr/>
                  </p:nvSpPr>
                  <p:spPr>
                    <a:xfrm>
                      <a:off x="9982104" y="1772334"/>
                      <a:ext cx="519988" cy="233102"/>
                    </a:xfrm>
                    <a:prstGeom prst="rect">
                      <a:avLst/>
                    </a:prstGeom>
                    <a:blipFill>
                      <a:blip r:embed="rId10"/>
                      <a:stretch>
                        <a:fillRect b="-36842"/>
                      </a:stretch>
                    </a:blipFill>
                  </p:spPr>
                  <p:txBody>
                    <a:bodyPr/>
                    <a:lstStyle/>
                    <a:p>
                      <a:r>
                        <a:rPr lang="en-GB">
                          <a:noFill/>
                        </a:rPr>
                        <a:t> </a:t>
                      </a:r>
                    </a:p>
                  </p:txBody>
                </p:sp>
              </mc:Fallback>
            </mc:AlternateContent>
          </p:grpSp>
          <p:sp>
            <p:nvSpPr>
              <p:cNvPr id="29" name="TextBox 28">
                <a:extLst>
                  <a:ext uri="{FF2B5EF4-FFF2-40B4-BE49-F238E27FC236}">
                    <a16:creationId xmlns:a16="http://schemas.microsoft.com/office/drawing/2014/main" id="{934A2A7B-9247-C909-C8B4-5EADE922FA79}"/>
                  </a:ext>
                </a:extLst>
              </p:cNvPr>
              <p:cNvSpPr txBox="1"/>
              <p:nvPr/>
            </p:nvSpPr>
            <p:spPr>
              <a:xfrm>
                <a:off x="7791095" y="3301522"/>
                <a:ext cx="2340041" cy="430887"/>
              </a:xfrm>
              <a:prstGeom prst="rect">
                <a:avLst/>
              </a:prstGeom>
              <a:noFill/>
            </p:spPr>
            <p:txBody>
              <a:bodyPr wrap="square">
                <a:spAutoFit/>
              </a:bodyPr>
              <a:lstStyle/>
              <a:p>
                <a:r>
                  <a:rPr lang="en-GB" sz="2200" dirty="0">
                    <a:solidFill>
                      <a:srgbClr val="D70000"/>
                    </a:solidFill>
                  </a:rPr>
                  <a:t>Otherwise, reject</a:t>
                </a:r>
                <a:r>
                  <a:rPr lang="de-DE" sz="2200" dirty="0">
                    <a:solidFill>
                      <a:srgbClr val="D70000"/>
                    </a:solidFill>
                  </a:rPr>
                  <a:t>!</a:t>
                </a:r>
                <a:endParaRPr lang="en-GB" sz="2200" dirty="0">
                  <a:solidFill>
                    <a:srgbClr val="D70000"/>
                  </a:solidFill>
                </a:endParaRPr>
              </a:p>
            </p:txBody>
          </p:sp>
        </p:gr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Simulating the decryption oracle without</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pic>
        <p:nvPicPr>
          <p:cNvPr id="44" name="Picture 43" descr="A close-up of a microscope&#10;&#10;Description automatically generated with medium confidence">
            <a:extLst>
              <a:ext uri="{FF2B5EF4-FFF2-40B4-BE49-F238E27FC236}">
                <a16:creationId xmlns:a16="http://schemas.microsoft.com/office/drawing/2014/main" id="{00D888AB-64FE-2CDD-2B85-479E092836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4709" y="4940536"/>
            <a:ext cx="1188732" cy="1629310"/>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36EBF35-A425-9F13-6CF0-4128EFD70688}"/>
                  </a:ext>
                </a:extLst>
              </p:cNvPr>
              <p:cNvSpPr txBox="1"/>
              <p:nvPr/>
            </p:nvSpPr>
            <p:spPr>
              <a:xfrm>
                <a:off x="1233813" y="1628384"/>
                <a:ext cx="6174076" cy="948208"/>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How the oracle should work </a:t>
                </a:r>
                <a:r>
                  <a:rPr lang="en-US" sz="2400" dirty="0"/>
                  <a:t>on a ciphertext </a:t>
                </a:r>
                <a14:m>
                  <m:oMath xmlns:m="http://schemas.openxmlformats.org/officeDocument/2006/math">
                    <m:r>
                      <a:rPr lang="de-DE" sz="2400" b="0" i="1" smtClean="0">
                        <a:solidFill>
                          <a:schemeClr val="tx1"/>
                        </a:solidFill>
                        <a:latin typeface="Cambria Math" panose="02040503050406030204" pitchFamily="18" charset="0"/>
                      </a:rPr>
                      <m:t>𝑐</m:t>
                    </m:r>
                  </m:oMath>
                </a14:m>
                <a:r>
                  <a:rPr lang="en-US" sz="2400" dirty="0"/>
                  <a:t>:</a:t>
                </a:r>
              </a:p>
              <a:p>
                <a:pPr lvl="1">
                  <a:lnSpc>
                    <a:spcPct val="120000"/>
                  </a:lnSpc>
                </a:pPr>
                <a:r>
                  <a:rPr lang="en-US" sz="2400" dirty="0"/>
                  <a:t>Output </a:t>
                </a:r>
                <a14:m>
                  <m:oMath xmlns:m="http://schemas.openxmlformats.org/officeDocument/2006/math">
                    <m:r>
                      <m:rPr>
                        <m:nor/>
                      </m:rPr>
                      <a:rPr lang="de-DE" sz="2400" i="1" dirty="0">
                        <a:solidFill>
                          <a:srgbClr val="F16722"/>
                        </a:solidFill>
                      </a:rPr>
                      <m:t>H</m:t>
                    </m:r>
                    <m:r>
                      <a:rPr lang="de-DE" sz="2400" b="0" i="0" dirty="0" smtClean="0">
                        <a:solidFill>
                          <a:schemeClr val="tx1"/>
                        </a:solidFill>
                        <a:latin typeface="Cambria Math" panose="02040503050406030204" pitchFamily="18" charset="0"/>
                      </a:rPr>
                      <m:t>(</m:t>
                    </m:r>
                    <m:r>
                      <m:rPr>
                        <m:sty m:val="p"/>
                      </m:rPr>
                      <a:rPr lang="de-DE" sz="2400" b="0" i="0" dirty="0" smtClean="0">
                        <a:solidFill>
                          <a:schemeClr val="tx1"/>
                        </a:solidFill>
                        <a:latin typeface="Cambria Math" panose="02040503050406030204" pitchFamily="18" charset="0"/>
                      </a:rPr>
                      <m:t>Decrypt</m:t>
                    </m:r>
                    <m:r>
                      <a:rPr lang="de-DE" sz="2400" b="0" i="1" dirty="0" smtClean="0">
                        <a:solidFill>
                          <a:schemeClr val="tx1"/>
                        </a:solidFill>
                        <a:latin typeface="Cambria Math" panose="02040503050406030204" pitchFamily="18" charset="0"/>
                      </a:rPr>
                      <m:t> (</m:t>
                    </m:r>
                    <m:r>
                      <a:rPr lang="de-DE" sz="2400" b="0" i="1" smtClean="0">
                        <a:solidFill>
                          <a:schemeClr val="tx1"/>
                        </a:solidFill>
                        <a:latin typeface="Cambria Math" panose="02040503050406030204" pitchFamily="18" charset="0"/>
                      </a:rPr>
                      <m:t>𝑐</m:t>
                    </m:r>
                    <m:r>
                      <a:rPr lang="de-DE" sz="2400" b="0" i="1" smtClean="0">
                        <a:solidFill>
                          <a:schemeClr val="tx1"/>
                        </a:solidFill>
                        <a:latin typeface="Cambria Math" panose="02040503050406030204" pitchFamily="18" charset="0"/>
                      </a:rPr>
                      <m:t>)</m:t>
                    </m:r>
                    <m:r>
                      <a:rPr lang="de-DE" sz="2400" b="0" i="0" dirty="0" smtClean="0">
                        <a:solidFill>
                          <a:schemeClr val="tx1"/>
                        </a:solidFill>
                        <a:latin typeface="Cambria Math" panose="02040503050406030204" pitchFamily="18" charset="0"/>
                      </a:rPr>
                      <m:t>)</m:t>
                    </m:r>
                  </m:oMath>
                </a14:m>
                <a:r>
                  <a:rPr lang="en-US" sz="2400" dirty="0"/>
                  <a:t> if </a:t>
                </a:r>
                <a14:m>
                  <m:oMath xmlns:m="http://schemas.openxmlformats.org/officeDocument/2006/math">
                    <m:r>
                      <a:rPr lang="de-DE" sz="2400" i="1">
                        <a:latin typeface="Cambria Math" panose="02040503050406030204" pitchFamily="18" charset="0"/>
                      </a:rPr>
                      <m:t>𝑐</m:t>
                    </m:r>
                  </m:oMath>
                </a14:m>
                <a:r>
                  <a:rPr lang="en-US" sz="2400" dirty="0"/>
                  <a:t> is ‘</a:t>
                </a:r>
                <a:r>
                  <a:rPr lang="en-US" sz="2400" dirty="0">
                    <a:solidFill>
                      <a:srgbClr val="D70000"/>
                    </a:solidFill>
                  </a:rPr>
                  <a:t>valid</a:t>
                </a:r>
                <a:r>
                  <a:rPr lang="en-US" sz="2400" dirty="0"/>
                  <a:t>’</a:t>
                </a:r>
              </a:p>
            </p:txBody>
          </p:sp>
        </mc:Choice>
        <mc:Fallback xmlns="">
          <p:sp>
            <p:nvSpPr>
              <p:cNvPr id="45" name="TextBox 44">
                <a:extLst>
                  <a:ext uri="{FF2B5EF4-FFF2-40B4-BE49-F238E27FC236}">
                    <a16:creationId xmlns:a16="http://schemas.microsoft.com/office/drawing/2014/main" id="{A36EBF35-A425-9F13-6CF0-4128EFD70688}"/>
                  </a:ext>
                </a:extLst>
              </p:cNvPr>
              <p:cNvSpPr txBox="1">
                <a:spLocks noRot="1" noChangeAspect="1" noMove="1" noResize="1" noEditPoints="1" noAdjustHandles="1" noChangeArrowheads="1" noChangeShapeType="1" noTextEdit="1"/>
              </p:cNvSpPr>
              <p:nvPr/>
            </p:nvSpPr>
            <p:spPr>
              <a:xfrm>
                <a:off x="1233813" y="1628384"/>
                <a:ext cx="6174076" cy="948208"/>
              </a:xfrm>
              <a:prstGeom prst="rect">
                <a:avLst/>
              </a:prstGeom>
              <a:blipFill>
                <a:blip r:embed="rId12"/>
                <a:stretch>
                  <a:fillRect l="-1481" t="-641" b="-13462"/>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FACAF602-4077-5316-FC50-5E62D886987E}"/>
              </a:ext>
            </a:extLst>
          </p:cNvPr>
          <p:cNvGrpSpPr/>
          <p:nvPr/>
        </p:nvGrpSpPr>
        <p:grpSpPr>
          <a:xfrm>
            <a:off x="10221278" y="5435481"/>
            <a:ext cx="1753049" cy="799826"/>
            <a:chOff x="2974564" y="3271829"/>
            <a:chExt cx="1753049" cy="799826"/>
          </a:xfrm>
        </p:grpSpPr>
        <p:grpSp>
          <p:nvGrpSpPr>
            <p:cNvPr id="47" name="Group 46">
              <a:extLst>
                <a:ext uri="{FF2B5EF4-FFF2-40B4-BE49-F238E27FC236}">
                  <a16:creationId xmlns:a16="http://schemas.microsoft.com/office/drawing/2014/main" id="{CACBBA89-B6C6-DBFC-C7F2-312105786E42}"/>
                </a:ext>
              </a:extLst>
            </p:cNvPr>
            <p:cNvGrpSpPr/>
            <p:nvPr/>
          </p:nvGrpSpPr>
          <p:grpSpPr>
            <a:xfrm>
              <a:off x="2974564" y="3271829"/>
              <a:ext cx="1753049" cy="799826"/>
              <a:chOff x="6486769" y="1766277"/>
              <a:chExt cx="4415693" cy="3018566"/>
            </a:xfrm>
            <a:solidFill>
              <a:schemeClr val="bg1"/>
            </a:solidFill>
          </p:grpSpPr>
          <p:sp>
            <p:nvSpPr>
              <p:cNvPr id="50" name="Rectangle 49">
                <a:extLst>
                  <a:ext uri="{FF2B5EF4-FFF2-40B4-BE49-F238E27FC236}">
                    <a16:creationId xmlns:a16="http://schemas.microsoft.com/office/drawing/2014/main" id="{C4D2FBC5-EF60-512D-75E3-FD2B9240CEAC}"/>
                  </a:ext>
                </a:extLst>
              </p:cNvPr>
              <p:cNvSpPr/>
              <p:nvPr/>
            </p:nvSpPr>
            <p:spPr>
              <a:xfrm>
                <a:off x="6486769" y="1766277"/>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51" name="TextBox 50">
                <a:extLst>
                  <a:ext uri="{FF2B5EF4-FFF2-40B4-BE49-F238E27FC236}">
                    <a16:creationId xmlns:a16="http://schemas.microsoft.com/office/drawing/2014/main" id="{2381155C-B75E-9C34-A467-3C0D5E2612AF}"/>
                  </a:ext>
                </a:extLst>
              </p:cNvPr>
              <p:cNvSpPr txBox="1"/>
              <p:nvPr/>
            </p:nvSpPr>
            <p:spPr>
              <a:xfrm>
                <a:off x="7919346" y="2061365"/>
                <a:ext cx="2831476" cy="2439272"/>
              </a:xfrm>
              <a:prstGeom prst="rect">
                <a:avLst/>
              </a:prstGeom>
              <a:noFill/>
              <a:ln>
                <a:noFill/>
              </a:ln>
            </p:spPr>
            <p:txBody>
              <a:bodyPr wrap="square">
                <a:spAutoFit/>
              </a:bodyPr>
              <a:lstStyle/>
              <a:p>
                <a:pPr algn="r"/>
                <a:r>
                  <a:rPr lang="de-DE" dirty="0" err="1"/>
                  <a:t>Bob‘s</a:t>
                </a:r>
                <a:endParaRPr lang="de-DE" dirty="0"/>
              </a:p>
              <a:p>
                <a:pPr algn="r"/>
                <a:r>
                  <a:rPr lang="de-DE" dirty="0" err="1"/>
                  <a:t>secret</a:t>
                </a:r>
                <a:r>
                  <a:rPr lang="de-DE" dirty="0"/>
                  <a:t> </a:t>
                </a:r>
                <a:r>
                  <a:rPr lang="de-DE" dirty="0" err="1"/>
                  <a:t>key</a:t>
                </a:r>
                <a:endParaRPr lang="en-GB" dirty="0"/>
              </a:p>
            </p:txBody>
          </p:sp>
        </p:grpSp>
        <p:pic>
          <p:nvPicPr>
            <p:cNvPr id="49" name="Picture 48" descr="A picture containing circle, graphics, clipart, creativity&#10;&#10;Description automatically generated">
              <a:extLst>
                <a:ext uri="{FF2B5EF4-FFF2-40B4-BE49-F238E27FC236}">
                  <a16:creationId xmlns:a16="http://schemas.microsoft.com/office/drawing/2014/main" id="{2A2F9B6E-DF9C-17DE-78C0-EC6FAB7D7C9B}"/>
                </a:ext>
              </a:extLst>
            </p:cNvPr>
            <p:cNvPicPr>
              <a:picLocks noChangeAspect="1"/>
            </p:cNvPicPr>
            <p:nvPr/>
          </p:nvPicPr>
          <p:blipFill>
            <a:blip r:embed="rId13">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3023989" y="3455670"/>
              <a:ext cx="644013" cy="393099"/>
            </a:xfrm>
            <a:prstGeom prst="rect">
              <a:avLst/>
            </a:prstGeom>
            <a:ln>
              <a:noFill/>
            </a:ln>
          </p:spPr>
        </p:pic>
      </p:grpSp>
      <p:pic>
        <p:nvPicPr>
          <p:cNvPr id="52" name="Picture 51" descr="A picture containing circle, graphics, clipart, creativity&#10;&#10;Description automatically generated">
            <a:extLst>
              <a:ext uri="{FF2B5EF4-FFF2-40B4-BE49-F238E27FC236}">
                <a16:creationId xmlns:a16="http://schemas.microsoft.com/office/drawing/2014/main" id="{4F713D31-0FCB-2D9B-5072-789A687FC11D}"/>
              </a:ext>
            </a:extLst>
          </p:cNvPr>
          <p:cNvPicPr>
            <a:picLocks noChangeAspect="1"/>
          </p:cNvPicPr>
          <p:nvPr/>
        </p:nvPicPr>
        <p:blipFill>
          <a:blip r:embed="rId13">
            <a:duotone>
              <a:prstClr val="black"/>
              <a:srgbClr val="358374">
                <a:tint val="45000"/>
                <a:satMod val="400000"/>
              </a:srgbClr>
            </a:duotone>
            <a:extLst>
              <a:ext uri="{28A0092B-C50C-407E-A947-70E740481C1C}">
                <a14:useLocalDpi xmlns:a14="http://schemas.microsoft.com/office/drawing/2010/main" val="0"/>
              </a:ext>
            </a:extLst>
          </a:blip>
          <a:stretch>
            <a:fillRect/>
          </a:stretch>
        </p:blipFill>
        <p:spPr>
          <a:xfrm rot="19111298">
            <a:off x="10301184" y="755296"/>
            <a:ext cx="644013" cy="393099"/>
          </a:xfrm>
          <a:prstGeom prst="rect">
            <a:avLst/>
          </a:prstGeom>
          <a:ln>
            <a:noFill/>
          </a:ln>
        </p:spPr>
      </p:pic>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9CF372E3-10D0-6DBA-FD3A-DCA2D3691B04}"/>
                  </a:ext>
                </a:extLst>
              </p:cNvPr>
              <p:cNvSpPr txBox="1"/>
              <p:nvPr/>
            </p:nvSpPr>
            <p:spPr>
              <a:xfrm>
                <a:off x="1227859" y="2725197"/>
                <a:ext cx="6276955" cy="3723070"/>
              </a:xfrm>
              <a:prstGeom prst="rect">
                <a:avLst/>
              </a:prstGeom>
              <a:noFill/>
            </p:spPr>
            <p:txBody>
              <a:bodyPr wrap="square" rtlCol="0">
                <a:spAutoFit/>
              </a:bodyPr>
              <a:lstStyle/>
              <a:p>
                <a:pPr fontAlgn="auto">
                  <a:lnSpc>
                    <a:spcPct val="120000"/>
                  </a:lnSpc>
                  <a:spcAft>
                    <a:spcPts val="0"/>
                  </a:spcAft>
                </a:pPr>
                <a:r>
                  <a:rPr lang="en-US" sz="2400" dirty="0">
                    <a:solidFill>
                      <a:srgbClr val="358374"/>
                    </a:solidFill>
                  </a:rPr>
                  <a:t>How we will simulate the oracle</a:t>
                </a:r>
                <a:r>
                  <a:rPr lang="en-US" sz="2400" dirty="0"/>
                  <a:t>:</a:t>
                </a:r>
              </a:p>
              <a:p>
                <a:pPr lvl="1">
                  <a:lnSpc>
                    <a:spcPct val="120000"/>
                  </a:lnSpc>
                </a:pPr>
                <a:r>
                  <a:rPr lang="en-US" sz="2400" dirty="0"/>
                  <a:t>Was there a query </a:t>
                </a:r>
                <a14:m>
                  <m:oMath xmlns:m="http://schemas.openxmlformats.org/officeDocument/2006/math">
                    <m:r>
                      <a:rPr lang="de-DE" sz="2400" i="1">
                        <a:solidFill>
                          <a:srgbClr val="358374"/>
                        </a:solidFill>
                        <a:latin typeface="Cambria Math" panose="02040503050406030204" pitchFamily="18" charset="0"/>
                      </a:rPr>
                      <m:t>𝑚</m:t>
                    </m:r>
                    <m:r>
                      <a:rPr lang="de-DE" sz="2400" b="0" i="1" smtClean="0">
                        <a:solidFill>
                          <a:srgbClr val="358374"/>
                        </a:solidFill>
                        <a:latin typeface="Cambria Math" panose="02040503050406030204" pitchFamily="18" charset="0"/>
                      </a:rPr>
                      <m:t>′</m:t>
                    </m:r>
                  </m:oMath>
                </a14:m>
                <a:r>
                  <a:rPr lang="en-US" sz="2400" dirty="0"/>
                  <a:t> to ‘randomness oracle’ </a:t>
                </a:r>
                <a14:m>
                  <m:oMath xmlns:m="http://schemas.openxmlformats.org/officeDocument/2006/math">
                    <m:r>
                      <m:rPr>
                        <m:sty m:val="p"/>
                      </m:rPr>
                      <a:rPr lang="en-US" sz="2400" dirty="0" smtClean="0">
                        <a:solidFill>
                          <a:schemeClr val="tx1"/>
                        </a:solidFill>
                        <a:latin typeface="Cambria Math" panose="02040503050406030204" pitchFamily="18" charset="0"/>
                      </a:rPr>
                      <m:t>H</m:t>
                    </m:r>
                    <m:r>
                      <m:rPr>
                        <m:sty m:val="p"/>
                      </m:rPr>
                      <a:rPr lang="de-DE" sz="2400" dirty="0">
                        <a:solidFill>
                          <a:schemeClr val="tx1"/>
                        </a:solidFill>
                        <a:latin typeface="Cambria Math" panose="02040503050406030204" pitchFamily="18" charset="0"/>
                      </a:rPr>
                      <m:t>ash</m:t>
                    </m:r>
                    <m:r>
                      <a:rPr lang="de-DE" sz="2400" b="0" i="0" dirty="0" smtClean="0">
                        <a:solidFill>
                          <a:schemeClr val="tx1"/>
                        </a:solidFill>
                        <a:latin typeface="Cambria Math" panose="02040503050406030204" pitchFamily="18" charset="0"/>
                      </a:rPr>
                      <m:t>′</m:t>
                    </m:r>
                  </m:oMath>
                </a14:m>
                <a:r>
                  <a:rPr lang="en-US" sz="2400" dirty="0"/>
                  <a:t> explaining </a:t>
                </a:r>
                <a14:m>
                  <m:oMath xmlns:m="http://schemas.openxmlformats.org/officeDocument/2006/math">
                    <m:r>
                      <a:rPr lang="de-DE" sz="2400" i="1">
                        <a:latin typeface="Cambria Math" panose="02040503050406030204" pitchFamily="18" charset="0"/>
                      </a:rPr>
                      <m:t>𝑐</m:t>
                    </m:r>
                  </m:oMath>
                </a14:m>
                <a:r>
                  <a:rPr lang="en-US" sz="2400" dirty="0"/>
                  <a:t>?</a:t>
                </a:r>
              </a:p>
              <a:p>
                <a:pPr lvl="1">
                  <a:lnSpc>
                    <a:spcPct val="120000"/>
                  </a:lnSpc>
                </a:pPr>
                <a:r>
                  <a:rPr lang="en-US" sz="2400" dirty="0"/>
                  <a:t>No? </a:t>
                </a:r>
                <a:r>
                  <a:rPr lang="en-GB" sz="2400" dirty="0">
                    <a:solidFill>
                      <a:srgbClr val="D70000"/>
                    </a:solidFill>
                  </a:rPr>
                  <a:t>Reject</a:t>
                </a:r>
                <a:r>
                  <a:rPr lang="de-DE" sz="2400" dirty="0">
                    <a:solidFill>
                      <a:srgbClr val="D70000"/>
                    </a:solidFill>
                  </a:rPr>
                  <a:t>!</a:t>
                </a:r>
                <a:r>
                  <a:rPr lang="en-US" sz="2400" dirty="0"/>
                  <a:t> </a:t>
                </a:r>
              </a:p>
              <a:p>
                <a:pPr lvl="1">
                  <a:lnSpc>
                    <a:spcPct val="120000"/>
                  </a:lnSpc>
                </a:pPr>
                <a:r>
                  <a:rPr lang="en-US" sz="2400" dirty="0"/>
                  <a:t>Yes? </a:t>
                </a:r>
              </a:p>
              <a:p>
                <a:pPr lvl="2">
                  <a:lnSpc>
                    <a:spcPct val="120000"/>
                  </a:lnSpc>
                </a:pPr>
                <a:r>
                  <a:rPr lang="en-US" sz="2400" dirty="0"/>
                  <a:t>Pick a random key </a:t>
                </a:r>
                <a14:m>
                  <m:oMath xmlns:m="http://schemas.openxmlformats.org/officeDocument/2006/math">
                    <m:sSub>
                      <m:sSubPr>
                        <m:ctrlPr>
                          <a:rPr lang="de-DE" sz="2400" i="1" smtClean="0">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endParaRPr lang="en-US" sz="2400" dirty="0"/>
              </a:p>
              <a:p>
                <a:pPr lvl="2">
                  <a:lnSpc>
                    <a:spcPct val="120000"/>
                  </a:lnSpc>
                </a:pPr>
                <a:r>
                  <a:rPr lang="en-US" sz="2400" b="1" dirty="0"/>
                  <a:t>Tell </a:t>
                </a:r>
                <a14:m>
                  <m:oMath xmlns:m="http://schemas.openxmlformats.org/officeDocument/2006/math">
                    <m:r>
                      <m:rPr>
                        <m:nor/>
                      </m:rPr>
                      <a:rPr lang="de-DE" sz="2400" b="1" i="1" dirty="0">
                        <a:solidFill>
                          <a:srgbClr val="F16722"/>
                        </a:solidFill>
                      </a:rPr>
                      <m:t>H</m:t>
                    </m:r>
                  </m:oMath>
                </a14:m>
                <a:r>
                  <a:rPr lang="en-US" sz="2400" b="1" dirty="0"/>
                  <a:t> that </a:t>
                </a:r>
                <a14:m>
                  <m:oMath xmlns:m="http://schemas.openxmlformats.org/officeDocument/2006/math">
                    <m:r>
                      <m:rPr>
                        <m:nor/>
                      </m:rPr>
                      <a:rPr lang="de-DE" sz="2400" b="1" i="1" dirty="0">
                        <a:solidFill>
                          <a:srgbClr val="F16722"/>
                        </a:solidFill>
                      </a:rPr>
                      <m:t>H</m:t>
                    </m:r>
                    <m:r>
                      <a:rPr lang="de-DE" sz="2400" b="1" dirty="0">
                        <a:latin typeface="Cambria Math" panose="02040503050406030204" pitchFamily="18" charset="0"/>
                      </a:rPr>
                      <m:t>(</m:t>
                    </m:r>
                    <m:r>
                      <a:rPr lang="de-DE" sz="2400" b="1" i="1">
                        <a:solidFill>
                          <a:srgbClr val="358374"/>
                        </a:solidFill>
                        <a:latin typeface="Cambria Math" panose="02040503050406030204" pitchFamily="18" charset="0"/>
                      </a:rPr>
                      <m:t>𝒎</m:t>
                    </m:r>
                    <m:r>
                      <a:rPr lang="de-DE" sz="2400" b="1" i="0" smtClean="0">
                        <a:solidFill>
                          <a:srgbClr val="358374"/>
                        </a:solidFill>
                        <a:latin typeface="Cambria Math" panose="02040503050406030204" pitchFamily="18" charset="0"/>
                      </a:rPr>
                      <m:t>′</m:t>
                    </m:r>
                    <m:r>
                      <a:rPr lang="de-DE" sz="2400" b="1" dirty="0">
                        <a:latin typeface="Cambria Math" panose="02040503050406030204" pitchFamily="18" charset="0"/>
                      </a:rPr>
                      <m:t>)</m:t>
                    </m:r>
                  </m:oMath>
                </a14:m>
                <a:r>
                  <a:rPr lang="en-US" sz="2400" b="1" dirty="0"/>
                  <a:t> is now set to </a:t>
                </a:r>
                <a14:m>
                  <m:oMath xmlns:m="http://schemas.openxmlformats.org/officeDocument/2006/math">
                    <m:sSub>
                      <m:sSubPr>
                        <m:ctrlPr>
                          <a:rPr lang="de-DE" sz="2400" b="1" i="1">
                            <a:solidFill>
                              <a:srgbClr val="7030A0"/>
                            </a:solidFill>
                            <a:latin typeface="Cambria Math" panose="02040503050406030204" pitchFamily="18" charset="0"/>
                          </a:rPr>
                        </m:ctrlPr>
                      </m:sSubPr>
                      <m:e>
                        <m:r>
                          <a:rPr lang="de-DE" sz="2400" b="1" i="1">
                            <a:solidFill>
                              <a:srgbClr val="7030A0"/>
                            </a:solidFill>
                            <a:latin typeface="Cambria Math" panose="02040503050406030204" pitchFamily="18" charset="0"/>
                          </a:rPr>
                          <m:t>𝑲</m:t>
                        </m:r>
                      </m:e>
                      <m:sub>
                        <m:r>
                          <a:rPr lang="de-DE" sz="2400" b="1" i="1">
                            <a:solidFill>
                              <a:srgbClr val="7030A0"/>
                            </a:solidFill>
                            <a:latin typeface="Cambria Math" panose="02040503050406030204" pitchFamily="18" charset="0"/>
                          </a:rPr>
                          <m:t>𝒔𝒚𝒎</m:t>
                        </m:r>
                      </m:sub>
                    </m:sSub>
                  </m:oMath>
                </a14:m>
                <a:endParaRPr lang="en-US" sz="2400" b="1" dirty="0"/>
              </a:p>
              <a:p>
                <a:pPr lvl="2">
                  <a:lnSpc>
                    <a:spcPct val="120000"/>
                  </a:lnSpc>
                </a:pPr>
                <a:r>
                  <a:rPr lang="en-US" sz="2400" dirty="0"/>
                  <a:t>Output </a:t>
                </a:r>
                <a14:m>
                  <m:oMath xmlns:m="http://schemas.openxmlformats.org/officeDocument/2006/math">
                    <m:sSub>
                      <m:sSubPr>
                        <m:ctrlPr>
                          <a:rPr lang="de-DE" sz="2400" i="1">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oMath>
                </a14:m>
                <a:endParaRPr lang="en-US" sz="2400" dirty="0"/>
              </a:p>
            </p:txBody>
          </p:sp>
        </mc:Choice>
        <mc:Fallback>
          <p:sp>
            <p:nvSpPr>
              <p:cNvPr id="53" name="TextBox 52">
                <a:extLst>
                  <a:ext uri="{FF2B5EF4-FFF2-40B4-BE49-F238E27FC236}">
                    <a16:creationId xmlns:a16="http://schemas.microsoft.com/office/drawing/2014/main" id="{9CF372E3-10D0-6DBA-FD3A-DCA2D3691B04}"/>
                  </a:ext>
                </a:extLst>
              </p:cNvPr>
              <p:cNvSpPr txBox="1">
                <a:spLocks noRot="1" noChangeAspect="1" noMove="1" noResize="1" noEditPoints="1" noAdjustHandles="1" noChangeArrowheads="1" noChangeShapeType="1" noTextEdit="1"/>
              </p:cNvSpPr>
              <p:nvPr/>
            </p:nvSpPr>
            <p:spPr>
              <a:xfrm>
                <a:off x="1227859" y="2725197"/>
                <a:ext cx="6276955" cy="3723070"/>
              </a:xfrm>
              <a:prstGeom prst="rect">
                <a:avLst/>
              </a:prstGeom>
              <a:blipFill>
                <a:blip r:embed="rId14"/>
                <a:stretch>
                  <a:fillRect l="-1456" t="-164" r="-1456" b="-2291"/>
                </a:stretch>
              </a:blipFill>
            </p:spPr>
            <p:txBody>
              <a:bodyPr/>
              <a:lstStyle/>
              <a:p>
                <a:r>
                  <a:rPr lang="en-GB">
                    <a:noFill/>
                  </a:rPr>
                  <a:t> </a:t>
                </a:r>
              </a:p>
            </p:txBody>
          </p:sp>
        </mc:Fallback>
      </mc:AlternateContent>
    </p:spTree>
    <p:extLst>
      <p:ext uri="{BB962C8B-B14F-4D97-AF65-F5344CB8AC3E}">
        <p14:creationId xmlns:p14="http://schemas.microsoft.com/office/powerpoint/2010/main" val="376040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Summary: How did we use the RO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12" name="TextBox 11">
            <a:extLst>
              <a:ext uri="{FF2B5EF4-FFF2-40B4-BE49-F238E27FC236}">
                <a16:creationId xmlns:a16="http://schemas.microsoft.com/office/drawing/2014/main" id="{A7759C70-723B-EDA5-9859-6900D95F4893}"/>
              </a:ext>
            </a:extLst>
          </p:cNvPr>
          <p:cNvSpPr txBox="1"/>
          <p:nvPr/>
        </p:nvSpPr>
        <p:spPr>
          <a:xfrm>
            <a:off x="251460" y="6376898"/>
            <a:ext cx="2369820" cy="338554"/>
          </a:xfrm>
          <a:prstGeom prst="rect">
            <a:avLst/>
          </a:prstGeom>
          <a:noFill/>
        </p:spPr>
        <p:txBody>
          <a:bodyPr wrap="square">
            <a:spAutoFit/>
          </a:bodyPr>
          <a:lstStyle/>
          <a:p>
            <a:r>
              <a:rPr lang="en-GB" sz="1600" b="0" i="0" u="none" strike="noStrike" baseline="0" dirty="0">
                <a:solidFill>
                  <a:schemeClr val="bg2">
                    <a:lumMod val="50000"/>
                  </a:schemeClr>
                </a:solidFill>
              </a:rPr>
              <a:t>Image source: xkcd.com</a:t>
            </a:r>
            <a:endParaRPr lang="en-GB" sz="1600" dirty="0">
              <a:solidFill>
                <a:schemeClr val="bg2">
                  <a:lumMod val="50000"/>
                </a:schemeClr>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73C56CD-7B1B-4403-63E7-3128ADF36129}"/>
                  </a:ext>
                </a:extLst>
              </p:cNvPr>
              <p:cNvSpPr txBox="1"/>
              <p:nvPr/>
            </p:nvSpPr>
            <p:spPr>
              <a:xfrm>
                <a:off x="1233813" y="1628384"/>
                <a:ext cx="9750138" cy="3584892"/>
              </a:xfrm>
              <a:prstGeom prst="rect">
                <a:avLst/>
              </a:prstGeom>
              <a:noFill/>
            </p:spPr>
            <p:txBody>
              <a:bodyPr wrap="square" rtlCol="0">
                <a:spAutoFit/>
              </a:bodyPr>
              <a:lstStyle/>
              <a:p>
                <a:pPr marL="342900" indent="-342900" fontAlgn="auto">
                  <a:lnSpc>
                    <a:spcPct val="120000"/>
                  </a:lnSpc>
                  <a:spcAft>
                    <a:spcPts val="600"/>
                  </a:spcAft>
                  <a:buFont typeface="Arial" panose="020B0604020202020204" pitchFamily="34" charset="0"/>
                  <a:buChar char="•"/>
                </a:pPr>
                <a:r>
                  <a:rPr lang="en-US" sz="2400" dirty="0"/>
                  <a:t>RO </a:t>
                </a:r>
                <a:r>
                  <a:rPr lang="en-US" sz="2400" dirty="0">
                    <a:solidFill>
                      <a:srgbClr val="358374"/>
                    </a:solidFill>
                  </a:rPr>
                  <a:t>unpredictability</a:t>
                </a:r>
                <a:r>
                  <a:rPr lang="en-US" sz="2400" dirty="0"/>
                  <a:t>:</a:t>
                </a:r>
              </a:p>
              <a:p>
                <a:pPr lvl="1">
                  <a:lnSpc>
                    <a:spcPct val="120000"/>
                  </a:lnSpc>
                  <a:spcAft>
                    <a:spcPts val="600"/>
                  </a:spcAft>
                </a:pPr>
                <a:r>
                  <a:rPr lang="en-US" sz="2400" dirty="0"/>
                  <a:t> </a:t>
                </a:r>
                <a14:m>
                  <m:oMath xmlns:m="http://schemas.openxmlformats.org/officeDocument/2006/math">
                    <m:sSub>
                      <m:sSubPr>
                        <m:ctrlPr>
                          <a:rPr lang="de-DE" sz="2400" i="1">
                            <a:solidFill>
                              <a:srgbClr val="7030A0"/>
                            </a:solidFill>
                            <a:latin typeface="Cambria Math" panose="02040503050406030204" pitchFamily="18" charset="0"/>
                          </a:rPr>
                        </m:ctrlPr>
                      </m:sSubPr>
                      <m:e>
                        <m:r>
                          <a:rPr lang="de-DE" sz="2400" i="1">
                            <a:solidFill>
                              <a:srgbClr val="7030A0"/>
                            </a:solidFill>
                            <a:latin typeface="Cambria Math" panose="02040503050406030204" pitchFamily="18" charset="0"/>
                          </a:rPr>
                          <m:t>𝐾</m:t>
                        </m:r>
                      </m:e>
                      <m:sub>
                        <m:r>
                          <a:rPr lang="de-DE" sz="2400" i="1">
                            <a:solidFill>
                              <a:srgbClr val="7030A0"/>
                            </a:solidFill>
                            <a:latin typeface="Cambria Math" panose="02040503050406030204" pitchFamily="18" charset="0"/>
                          </a:rPr>
                          <m:t>𝑠𝑦𝑚</m:t>
                        </m:r>
                      </m:sub>
                    </m:sSub>
                    <m:r>
                      <a:rPr lang="de-DE" sz="2400" i="1">
                        <a:solidFill>
                          <a:srgbClr val="D70000"/>
                        </a:solidFill>
                        <a:latin typeface="Cambria Math" panose="02040503050406030204" pitchFamily="18" charset="0"/>
                      </a:rPr>
                      <m:t> </m:t>
                    </m:r>
                  </m:oMath>
                </a14:m>
                <a:r>
                  <a:rPr lang="en-US" sz="2400" dirty="0"/>
                  <a:t>looks random to </a:t>
                </a:r>
                <a:r>
                  <a:rPr lang="en-US" sz="2400" i="1" dirty="0">
                    <a:solidFill>
                      <a:srgbClr val="358374"/>
                    </a:solidFill>
                  </a:rPr>
                  <a:t>A</a:t>
                </a:r>
                <a:r>
                  <a:rPr lang="en-US" sz="2400" dirty="0"/>
                  <a:t> unless </a:t>
                </a:r>
                <a:r>
                  <a:rPr lang="en-US" sz="2400" i="1" dirty="0">
                    <a:solidFill>
                      <a:srgbClr val="358374"/>
                    </a:solidFill>
                  </a:rPr>
                  <a:t>A</a:t>
                </a:r>
                <a:r>
                  <a:rPr lang="en-US" sz="2400" dirty="0"/>
                  <a:t> queries the RO </a:t>
                </a:r>
                <a14:m>
                  <m:oMath xmlns:m="http://schemas.openxmlformats.org/officeDocument/2006/math">
                    <m:r>
                      <m:rPr>
                        <m:nor/>
                      </m:rPr>
                      <a:rPr lang="de-DE" sz="2400" i="1" dirty="0">
                        <a:solidFill>
                          <a:srgbClr val="F16722"/>
                        </a:solidFill>
                      </a:rPr>
                      <m:t>H</m:t>
                    </m:r>
                  </m:oMath>
                </a14:m>
                <a:r>
                  <a:rPr lang="en-US" sz="2400" dirty="0"/>
                  <a:t> on </a:t>
                </a:r>
                <a14:m>
                  <m:oMath xmlns:m="http://schemas.openxmlformats.org/officeDocument/2006/math">
                    <m:r>
                      <a:rPr lang="de-DE" sz="2400" i="1">
                        <a:solidFill>
                          <a:srgbClr val="358374"/>
                        </a:solidFill>
                        <a:latin typeface="Cambria Math" panose="02040503050406030204" pitchFamily="18" charset="0"/>
                      </a:rPr>
                      <m:t>𝑚</m:t>
                    </m:r>
                  </m:oMath>
                </a14:m>
                <a:r>
                  <a:rPr lang="en-US" sz="2400" dirty="0"/>
                  <a:t> </a:t>
                </a:r>
              </a:p>
              <a:p>
                <a:pPr marL="342900" indent="-342900" fontAlgn="auto">
                  <a:lnSpc>
                    <a:spcPct val="120000"/>
                  </a:lnSpc>
                  <a:spcAft>
                    <a:spcPts val="600"/>
                  </a:spcAft>
                  <a:buClr>
                    <a:schemeClr val="tx1"/>
                  </a:buClr>
                  <a:buFont typeface="Arial" panose="020B0604020202020204" pitchFamily="34" charset="0"/>
                  <a:buChar char="•"/>
                </a:pPr>
                <a:r>
                  <a:rPr lang="en-US" sz="2400" dirty="0">
                    <a:solidFill>
                      <a:srgbClr val="358374"/>
                    </a:solidFill>
                  </a:rPr>
                  <a:t>‘See how </a:t>
                </a:r>
                <a:r>
                  <a:rPr lang="en-US" sz="2400" i="1" dirty="0">
                    <a:solidFill>
                      <a:srgbClr val="358374"/>
                    </a:solidFill>
                  </a:rPr>
                  <a:t>A</a:t>
                </a:r>
                <a:r>
                  <a:rPr lang="en-US" sz="2400" dirty="0">
                    <a:solidFill>
                      <a:srgbClr val="358374"/>
                    </a:solidFill>
                  </a:rPr>
                  <a:t> ticks’</a:t>
                </a:r>
                <a:r>
                  <a:rPr lang="en-US" sz="2400" dirty="0"/>
                  <a:t>:</a:t>
                </a:r>
              </a:p>
              <a:p>
                <a:pPr lvl="1">
                  <a:lnSpc>
                    <a:spcPct val="120000"/>
                  </a:lnSpc>
                  <a:spcAft>
                    <a:spcPts val="600"/>
                  </a:spcAft>
                </a:pPr>
                <a:r>
                  <a:rPr lang="en-US" sz="2400" dirty="0"/>
                  <a:t>We can use this query to break the encryption scheme</a:t>
                </a:r>
              </a:p>
              <a:p>
                <a:pPr marL="342900" indent="-342900" fontAlgn="auto">
                  <a:lnSpc>
                    <a:spcPct val="120000"/>
                  </a:lnSpc>
                  <a:spcAft>
                    <a:spcPts val="600"/>
                  </a:spcAft>
                  <a:buClr>
                    <a:schemeClr val="tx1"/>
                  </a:buClr>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a:t>
                </a:r>
                <a:r>
                  <a:rPr lang="en-US" sz="2400" dirty="0"/>
                  <a:t>:</a:t>
                </a:r>
              </a:p>
              <a:p>
                <a:pPr lvl="1">
                  <a:lnSpc>
                    <a:spcPct val="120000"/>
                  </a:lnSpc>
                  <a:spcAft>
                    <a:spcPts val="600"/>
                  </a:spcAft>
                </a:pPr>
                <a:r>
                  <a:rPr lang="en-US" sz="2400" dirty="0"/>
                  <a:t>By programming </a:t>
                </a:r>
                <a14:m>
                  <m:oMath xmlns:m="http://schemas.openxmlformats.org/officeDocument/2006/math">
                    <m:r>
                      <m:rPr>
                        <m:nor/>
                      </m:rPr>
                      <a:rPr lang="de-DE" sz="2400" i="1" dirty="0">
                        <a:solidFill>
                          <a:srgbClr val="F16722"/>
                        </a:solidFill>
                      </a:rPr>
                      <m:t>H</m:t>
                    </m:r>
                  </m:oMath>
                </a14:m>
                <a:r>
                  <a:rPr lang="en-US" sz="2400" dirty="0"/>
                  <a:t>, we can simulate the decryption oracle without knowing the secret key</a:t>
                </a:r>
              </a:p>
            </p:txBody>
          </p:sp>
        </mc:Choice>
        <mc:Fallback>
          <p:sp>
            <p:nvSpPr>
              <p:cNvPr id="5" name="TextBox 4">
                <a:extLst>
                  <a:ext uri="{FF2B5EF4-FFF2-40B4-BE49-F238E27FC236}">
                    <a16:creationId xmlns:a16="http://schemas.microsoft.com/office/drawing/2014/main" id="{473C56CD-7B1B-4403-63E7-3128ADF36129}"/>
                  </a:ext>
                </a:extLst>
              </p:cNvPr>
              <p:cNvSpPr txBox="1">
                <a:spLocks noRot="1" noChangeAspect="1" noMove="1" noResize="1" noEditPoints="1" noAdjustHandles="1" noChangeArrowheads="1" noChangeShapeType="1" noTextEdit="1"/>
              </p:cNvSpPr>
              <p:nvPr/>
            </p:nvSpPr>
            <p:spPr>
              <a:xfrm>
                <a:off x="1233813" y="1628384"/>
                <a:ext cx="9750138" cy="3584892"/>
              </a:xfrm>
              <a:prstGeom prst="rect">
                <a:avLst/>
              </a:prstGeom>
              <a:blipFill>
                <a:blip r:embed="rId3"/>
                <a:stretch>
                  <a:fillRect l="-813" t="-170" b="-2891"/>
                </a:stretch>
              </a:blipFill>
            </p:spPr>
            <p:txBody>
              <a:bodyPr/>
              <a:lstStyle/>
              <a:p>
                <a:r>
                  <a:rPr lang="en-GB">
                    <a:noFill/>
                  </a:rPr>
                  <a:t> </a:t>
                </a:r>
              </a:p>
            </p:txBody>
          </p:sp>
        </mc:Fallback>
      </mc:AlternateContent>
    </p:spTree>
    <p:extLst>
      <p:ext uri="{BB962C8B-B14F-4D97-AF65-F5344CB8AC3E}">
        <p14:creationId xmlns:p14="http://schemas.microsoft.com/office/powerpoint/2010/main" val="276148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4813E1-CB50-3B15-4789-7E38F0B512AD}"/>
              </a:ext>
            </a:extLst>
          </p:cNvPr>
          <p:cNvPicPr>
            <a:picLocks noChangeAspect="1"/>
          </p:cNvPicPr>
          <p:nvPr/>
        </p:nvPicPr>
        <p:blipFill rotWithShape="1">
          <a:blip r:embed="rId3"/>
          <a:srcRect l="36299" t="33608" r="24100" b="34925"/>
          <a:stretch/>
        </p:blipFill>
        <p:spPr>
          <a:xfrm>
            <a:off x="3684741" y="1628384"/>
            <a:ext cx="5340263" cy="2276504"/>
          </a:xfrm>
          <a:prstGeom prst="rect">
            <a:avLst/>
          </a:prstGeom>
          <a:ln w="12700">
            <a:solidFill>
              <a:schemeClr val="tx1"/>
            </a:solidFill>
          </a:ln>
        </p:spPr>
      </p:pic>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Why even bother with ‘security proofs’?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4653488"/>
            <a:ext cx="5669907" cy="1549142"/>
          </a:xfrm>
          <a:prstGeom prst="rect">
            <a:avLst/>
          </a:prstGeom>
          <a:noFill/>
        </p:spPr>
        <p:txBody>
          <a:bodyPr wrap="square" rtlCol="0">
            <a:spAutoFit/>
          </a:bodyPr>
          <a:lstStyle/>
          <a:p>
            <a:pPr>
              <a:spcAft>
                <a:spcPts val="1000"/>
              </a:spcAft>
            </a:pPr>
            <a:r>
              <a:rPr lang="en-US" sz="2600" dirty="0"/>
              <a:t>We don’t want to</a:t>
            </a:r>
          </a:p>
          <a:p>
            <a:pPr marL="285750" indent="-285750">
              <a:spcAft>
                <a:spcPts val="1000"/>
              </a:spcAft>
              <a:buFont typeface="Arial" panose="020B0604020202020204" pitchFamily="34" charset="0"/>
              <a:buChar char="•"/>
            </a:pPr>
            <a:r>
              <a:rPr lang="en-US" sz="2600" dirty="0"/>
              <a:t>fix running systems</a:t>
            </a:r>
          </a:p>
          <a:p>
            <a:pPr marL="285750" indent="-285750">
              <a:spcAft>
                <a:spcPts val="1000"/>
              </a:spcAft>
              <a:buFont typeface="Arial" panose="020B0604020202020204" pitchFamily="34" charset="0"/>
              <a:buChar char="•"/>
            </a:pPr>
            <a:r>
              <a:rPr lang="en-US" sz="2600" dirty="0"/>
              <a:t>due to overlooked breaking points</a:t>
            </a:r>
          </a:p>
        </p:txBody>
      </p:sp>
      <p:sp>
        <p:nvSpPr>
          <p:cNvPr id="4" name="TextBox 3">
            <a:extLst>
              <a:ext uri="{FF2B5EF4-FFF2-40B4-BE49-F238E27FC236}">
                <a16:creationId xmlns:a16="http://schemas.microsoft.com/office/drawing/2014/main" id="{AEA0D81D-D28D-14C2-5109-11C9BFF16430}"/>
              </a:ext>
            </a:extLst>
          </p:cNvPr>
          <p:cNvSpPr txBox="1"/>
          <p:nvPr/>
        </p:nvSpPr>
        <p:spPr>
          <a:xfrm>
            <a:off x="3684741" y="4066151"/>
            <a:ext cx="5340263" cy="400110"/>
          </a:xfrm>
          <a:prstGeom prst="rect">
            <a:avLst/>
          </a:prstGeom>
          <a:noFill/>
        </p:spPr>
        <p:txBody>
          <a:bodyPr wrap="square" rtlCol="0">
            <a:spAutoFit/>
          </a:bodyPr>
          <a:lstStyle/>
          <a:p>
            <a:pPr algn="ctr"/>
            <a:r>
              <a:rPr lang="en-GB" sz="2000" dirty="0"/>
              <a:t>[</a:t>
            </a:r>
            <a:r>
              <a:rPr lang="en-GB" sz="2000" dirty="0" err="1"/>
              <a:t>Bleichenbacher</a:t>
            </a:r>
            <a:r>
              <a:rPr lang="en-GB" sz="2000" dirty="0"/>
              <a:t> 98]</a:t>
            </a:r>
          </a:p>
        </p:txBody>
      </p:sp>
      <p:pic>
        <p:nvPicPr>
          <p:cNvPr id="6" name="Picture 5" descr="Cartoon of a person with blue hair covering her mouth&#10;&#10;Description automatically generated with low confidence">
            <a:extLst>
              <a:ext uri="{FF2B5EF4-FFF2-40B4-BE49-F238E27FC236}">
                <a16:creationId xmlns:a16="http://schemas.microsoft.com/office/drawing/2014/main" id="{532710F9-CFE1-83E4-F76B-C42104FB1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3429000"/>
            <a:ext cx="2270760" cy="2270760"/>
          </a:xfrm>
          <a:prstGeom prst="rect">
            <a:avLst/>
          </a:prstGeom>
        </p:spPr>
      </p:pic>
    </p:spTree>
    <p:extLst>
      <p:ext uri="{BB962C8B-B14F-4D97-AF65-F5344CB8AC3E}">
        <p14:creationId xmlns:p14="http://schemas.microsoft.com/office/powerpoint/2010/main" val="2895651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This heuristic seems weird.</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3" y="1628384"/>
            <a:ext cx="7099456" cy="3165162"/>
          </a:xfrm>
          <a:prstGeom prst="rect">
            <a:avLst/>
          </a:prstGeom>
          <a:noFill/>
        </p:spPr>
        <p:txBody>
          <a:bodyPr wrap="square" rtlCol="0">
            <a:spAutoFit/>
          </a:bodyPr>
          <a:lstStyle/>
          <a:p>
            <a:pPr fontAlgn="auto">
              <a:lnSpc>
                <a:spcPct val="120000"/>
              </a:lnSpc>
              <a:spcAft>
                <a:spcPts val="0"/>
              </a:spcAft>
            </a:pPr>
            <a:r>
              <a:rPr lang="en-GB" sz="2400" dirty="0"/>
              <a:t>☹  No theoretical justification </a:t>
            </a:r>
          </a:p>
          <a:p>
            <a:pPr lvl="1">
              <a:lnSpc>
                <a:spcPct val="120000"/>
              </a:lnSpc>
            </a:pPr>
            <a:r>
              <a:rPr lang="en-GB" sz="2400" dirty="0"/>
              <a:t>Counterexamples: designs that are</a:t>
            </a:r>
          </a:p>
          <a:p>
            <a:pPr marL="1257300" lvl="2" indent="-342900">
              <a:lnSpc>
                <a:spcPct val="120000"/>
              </a:lnSpc>
              <a:buFont typeface="Arial" panose="020B0604020202020204" pitchFamily="34" charset="0"/>
              <a:buChar char="•"/>
            </a:pPr>
            <a:r>
              <a:rPr lang="en-GB" sz="2400" dirty="0"/>
              <a:t>secure in the ROM, but</a:t>
            </a:r>
          </a:p>
          <a:p>
            <a:pPr marL="1257300" lvl="2" indent="-342900">
              <a:lnSpc>
                <a:spcPct val="120000"/>
              </a:lnSpc>
              <a:buFont typeface="Arial" panose="020B0604020202020204" pitchFamily="34" charset="0"/>
              <a:buChar char="•"/>
            </a:pPr>
            <a:r>
              <a:rPr lang="en-GB" sz="2400" dirty="0"/>
              <a:t>insecure for any hash instantiation of the RO</a:t>
            </a:r>
          </a:p>
          <a:p>
            <a:pPr marL="342900" indent="-342900" fontAlgn="auto">
              <a:lnSpc>
                <a:spcPct val="120000"/>
              </a:lnSpc>
              <a:spcAft>
                <a:spcPts val="0"/>
              </a:spcAft>
              <a:buFont typeface="Arial" panose="020B0604020202020204" pitchFamily="34" charset="0"/>
              <a:buChar char="•"/>
            </a:pPr>
            <a:endParaRPr lang="en-GB" sz="2400" dirty="0">
              <a:solidFill>
                <a:srgbClr val="358374"/>
              </a:solidFill>
            </a:endParaRPr>
          </a:p>
          <a:p>
            <a:pPr>
              <a:lnSpc>
                <a:spcPct val="120000"/>
              </a:lnSpc>
            </a:pPr>
            <a:r>
              <a:rPr lang="en-US" sz="2400" dirty="0"/>
              <a:t>☺  So far: good track record for ‘natural’ schemes</a:t>
            </a:r>
          </a:p>
          <a:p>
            <a:pPr lvl="1">
              <a:lnSpc>
                <a:spcPct val="120000"/>
              </a:lnSpc>
            </a:pPr>
            <a:r>
              <a:rPr lang="en-US" sz="2400" dirty="0"/>
              <a:t>Helps identify design bugs</a:t>
            </a:r>
          </a:p>
        </p:txBody>
      </p:sp>
      <p:pic>
        <p:nvPicPr>
          <p:cNvPr id="4" name="Picture 3" descr="A close up of a cat&#10;&#10;Description automatically generated with medium confidence">
            <a:extLst>
              <a:ext uri="{FF2B5EF4-FFF2-40B4-BE49-F238E27FC236}">
                <a16:creationId xmlns:a16="http://schemas.microsoft.com/office/drawing/2014/main" id="{336650A6-F25E-9B52-B475-1E716D5D2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522" y="4457424"/>
            <a:ext cx="5029464" cy="1764957"/>
          </a:xfrm>
          <a:prstGeom prst="rect">
            <a:avLst/>
          </a:prstGeom>
        </p:spPr>
      </p:pic>
    </p:spTree>
    <p:extLst>
      <p:ext uri="{BB962C8B-B14F-4D97-AF65-F5344CB8AC3E}">
        <p14:creationId xmlns:p14="http://schemas.microsoft.com/office/powerpoint/2010/main" val="2255005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will you learn from this talk?</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4" name="TextBox 3">
            <a:extLst>
              <a:ext uri="{FF2B5EF4-FFF2-40B4-BE49-F238E27FC236}">
                <a16:creationId xmlns:a16="http://schemas.microsoft.com/office/drawing/2014/main" id="{B57D0372-5DC1-10B2-54D4-F236A443F637}"/>
              </a:ext>
            </a:extLst>
          </p:cNvPr>
          <p:cNvSpPr txBox="1"/>
          <p:nvPr/>
        </p:nvSpPr>
        <p:spPr>
          <a:xfrm>
            <a:off x="1233814" y="1628384"/>
            <a:ext cx="10119986" cy="3318857"/>
          </a:xfrm>
          <a:prstGeom prst="rect">
            <a:avLst/>
          </a:prstGeom>
          <a:noFill/>
        </p:spPr>
        <p:txBody>
          <a:bodyPr wrap="square" rtlCol="0">
            <a:spAutoFit/>
          </a:bodyPr>
          <a:lstStyle/>
          <a:p>
            <a:pPr>
              <a:spcAft>
                <a:spcPts val="1000"/>
              </a:spcAft>
            </a:pPr>
            <a:r>
              <a:rPr lang="en-US" sz="2800" dirty="0"/>
              <a:t>Refresher: (classical) provable security</a:t>
            </a:r>
          </a:p>
          <a:p>
            <a:pPr marL="285750" indent="-285750">
              <a:spcAft>
                <a:spcPts val="1000"/>
              </a:spcAft>
              <a:buFont typeface="Arial" panose="020B0604020202020204" pitchFamily="34" charset="0"/>
              <a:buChar char="•"/>
            </a:pPr>
            <a:r>
              <a:rPr lang="en-US" sz="2800" dirty="0"/>
              <a:t>Random oracle model (ROM) </a:t>
            </a:r>
          </a:p>
          <a:p>
            <a:pPr marL="285750" indent="-285750">
              <a:spcAft>
                <a:spcPts val="1000"/>
              </a:spcAft>
              <a:buFont typeface="Arial" panose="020B0604020202020204" pitchFamily="34" charset="0"/>
              <a:buChar char="•"/>
            </a:pPr>
            <a:r>
              <a:rPr lang="en-US" sz="2800" dirty="0"/>
              <a:t>ROM </a:t>
            </a:r>
            <a:r>
              <a:rPr lang="en-US" sz="2800"/>
              <a:t>use cases</a:t>
            </a:r>
            <a:endParaRPr lang="en-US" sz="2800" dirty="0"/>
          </a:p>
          <a:p>
            <a:pPr lvl="1">
              <a:spcAft>
                <a:spcPts val="1000"/>
              </a:spcAft>
            </a:pPr>
            <a:endParaRPr lang="en-US" sz="2800" dirty="0"/>
          </a:p>
          <a:p>
            <a:pPr>
              <a:spcAft>
                <a:spcPts val="1000"/>
              </a:spcAft>
            </a:pPr>
            <a:r>
              <a:rPr lang="en-US" sz="2800" b="1" dirty="0">
                <a:solidFill>
                  <a:srgbClr val="358374"/>
                </a:solidFill>
              </a:rPr>
              <a:t>Security proofs vs. ‘post-quantum’</a:t>
            </a:r>
          </a:p>
          <a:p>
            <a:pPr marL="342900" indent="-342900">
              <a:spcAft>
                <a:spcPts val="1000"/>
              </a:spcAft>
              <a:buFont typeface="Arial" panose="020B0604020202020204" pitchFamily="34" charset="0"/>
              <a:buChar char="•"/>
            </a:pPr>
            <a:r>
              <a:rPr lang="en-US" sz="2800" dirty="0"/>
              <a:t>Does the ROM fit quantum attackers?</a:t>
            </a:r>
          </a:p>
        </p:txBody>
      </p:sp>
      <p:pic>
        <p:nvPicPr>
          <p:cNvPr id="5" name="Picture 4" descr="A picture containing drawing, clipart, art, graphics&#10;&#10;Description automatically generated">
            <a:extLst>
              <a:ext uri="{FF2B5EF4-FFF2-40B4-BE49-F238E27FC236}">
                <a16:creationId xmlns:a16="http://schemas.microsoft.com/office/drawing/2014/main" id="{2ADBC273-50BD-180B-2002-27176EE8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162" y="3675598"/>
            <a:ext cx="2883604" cy="2720176"/>
          </a:xfrm>
          <a:prstGeom prst="rect">
            <a:avLst/>
          </a:prstGeom>
        </p:spPr>
      </p:pic>
      <p:pic>
        <p:nvPicPr>
          <p:cNvPr id="6" name="Picture 2" descr="Kyber">
            <a:extLst>
              <a:ext uri="{FF2B5EF4-FFF2-40B4-BE49-F238E27FC236}">
                <a16:creationId xmlns:a16="http://schemas.microsoft.com/office/drawing/2014/main" id="{BCAE0D70-1AE1-31AB-BA87-05594A2F98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1909" y="2778614"/>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75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en-US"/>
              <a:t>Provable security and the quantum ROM - K. Hövelmanns</a:t>
            </a:r>
            <a:endParaRPr lang="en-GB" dirty="0"/>
          </a:p>
        </p:txBody>
      </p:sp>
      <p:sp>
        <p:nvSpPr>
          <p:cNvPr id="7" name="Title 1">
            <a:extLst>
              <a:ext uri="{FF2B5EF4-FFF2-40B4-BE49-F238E27FC236}">
                <a16:creationId xmlns:a16="http://schemas.microsoft.com/office/drawing/2014/main" id="{A23D0385-B3B0-2E24-89CE-370141E4C9A0}"/>
              </a:ext>
            </a:extLst>
          </p:cNvPr>
          <p:cNvSpPr>
            <a:spLocks noGrp="1"/>
          </p:cNvSpPr>
          <p:nvPr>
            <p:ph type="title"/>
          </p:nvPr>
        </p:nvSpPr>
        <p:spPr>
          <a:xfrm>
            <a:off x="433713" y="520584"/>
            <a:ext cx="6038700" cy="890709"/>
          </a:xfrm>
        </p:spPr>
        <p:txBody>
          <a:bodyPr>
            <a:normAutofit/>
          </a:bodyPr>
          <a:lstStyle/>
          <a:p>
            <a:r>
              <a:rPr lang="en-GB" sz="3600" dirty="0">
                <a:solidFill>
                  <a:srgbClr val="386067"/>
                </a:solidFill>
              </a:rPr>
              <a:t>Quantum computers vs crypto</a:t>
            </a:r>
          </a:p>
        </p:txBody>
      </p:sp>
      <p:pic>
        <p:nvPicPr>
          <p:cNvPr id="25" name="Tijdelijke aanduiding voor afbeelding 9">
            <a:extLst>
              <a:ext uri="{FF2B5EF4-FFF2-40B4-BE49-F238E27FC236}">
                <a16:creationId xmlns:a16="http://schemas.microsoft.com/office/drawing/2014/main" id="{59F65B7C-333B-59EA-EDD7-59F5E64C323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66" r="49797"/>
          <a:stretch/>
        </p:blipFill>
        <p:spPr>
          <a:xfrm>
            <a:off x="6472413" y="1"/>
            <a:ext cx="5719587" cy="5904089"/>
          </a:xfrm>
        </p:spPr>
      </p:pic>
      <p:pic>
        <p:nvPicPr>
          <p:cNvPr id="3" name="Picture 2">
            <a:extLst>
              <a:ext uri="{FF2B5EF4-FFF2-40B4-BE49-F238E27FC236}">
                <a16:creationId xmlns:a16="http://schemas.microsoft.com/office/drawing/2014/main" id="{8068A168-ED84-9AEB-4BC1-1CEBF0356166}"/>
              </a:ext>
            </a:extLst>
          </p:cNvPr>
          <p:cNvPicPr>
            <a:picLocks noChangeAspect="1"/>
          </p:cNvPicPr>
          <p:nvPr/>
        </p:nvPicPr>
        <p:blipFill rotWithShape="1">
          <a:blip r:embed="rId4"/>
          <a:srcRect l="23949" t="31889" r="23040" b="16160"/>
          <a:stretch/>
        </p:blipFill>
        <p:spPr>
          <a:xfrm>
            <a:off x="540326" y="1863553"/>
            <a:ext cx="6463147" cy="3397828"/>
          </a:xfrm>
          <a:prstGeom prst="rect">
            <a:avLst/>
          </a:prstGeom>
          <a:ln w="12700">
            <a:solidFill>
              <a:schemeClr val="tx1"/>
            </a:solidFill>
          </a:ln>
        </p:spPr>
      </p:pic>
      <p:sp>
        <p:nvSpPr>
          <p:cNvPr id="4" name="TextBox 3">
            <a:extLst>
              <a:ext uri="{FF2B5EF4-FFF2-40B4-BE49-F238E27FC236}">
                <a16:creationId xmlns:a16="http://schemas.microsoft.com/office/drawing/2014/main" id="{15A4CEDB-E574-A7BF-7188-B77C13D091B4}"/>
              </a:ext>
            </a:extLst>
          </p:cNvPr>
          <p:cNvSpPr txBox="1"/>
          <p:nvPr/>
        </p:nvSpPr>
        <p:spPr>
          <a:xfrm>
            <a:off x="540326" y="5382680"/>
            <a:ext cx="6463147" cy="400110"/>
          </a:xfrm>
          <a:prstGeom prst="rect">
            <a:avLst/>
          </a:prstGeom>
          <a:noFill/>
        </p:spPr>
        <p:txBody>
          <a:bodyPr wrap="square" rtlCol="0">
            <a:spAutoFit/>
          </a:bodyPr>
          <a:lstStyle/>
          <a:p>
            <a:pPr algn="ctr"/>
            <a:r>
              <a:rPr lang="en-GB" sz="2000" dirty="0"/>
              <a:t>[Shor 94]</a:t>
            </a:r>
          </a:p>
        </p:txBody>
      </p:sp>
    </p:spTree>
    <p:extLst>
      <p:ext uri="{BB962C8B-B14F-4D97-AF65-F5344CB8AC3E}">
        <p14:creationId xmlns:p14="http://schemas.microsoft.com/office/powerpoint/2010/main" val="9714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en-US"/>
              <a:t>Provable security and the quantum ROM - K. Hövelmanns</a:t>
            </a:r>
            <a:endParaRPr lang="en-GB" dirty="0"/>
          </a:p>
        </p:txBody>
      </p:sp>
      <p:sp>
        <p:nvSpPr>
          <p:cNvPr id="7" name="Title 1">
            <a:extLst>
              <a:ext uri="{FF2B5EF4-FFF2-40B4-BE49-F238E27FC236}">
                <a16:creationId xmlns:a16="http://schemas.microsoft.com/office/drawing/2014/main" id="{A23D0385-B3B0-2E24-89CE-370141E4C9A0}"/>
              </a:ext>
            </a:extLst>
          </p:cNvPr>
          <p:cNvSpPr>
            <a:spLocks noGrp="1"/>
          </p:cNvSpPr>
          <p:nvPr>
            <p:ph type="title"/>
          </p:nvPr>
        </p:nvSpPr>
        <p:spPr>
          <a:xfrm>
            <a:off x="433713" y="520584"/>
            <a:ext cx="6038700" cy="890709"/>
          </a:xfrm>
        </p:spPr>
        <p:txBody>
          <a:bodyPr>
            <a:normAutofit/>
          </a:bodyPr>
          <a:lstStyle/>
          <a:p>
            <a:r>
              <a:rPr lang="en-GB" sz="3600" dirty="0">
                <a:solidFill>
                  <a:srgbClr val="386067"/>
                </a:solidFill>
              </a:rPr>
              <a:t>Quantum computers vs crypto</a:t>
            </a:r>
          </a:p>
        </p:txBody>
      </p:sp>
      <p:sp>
        <p:nvSpPr>
          <p:cNvPr id="14" name="Tijdelijke aanduiding voor inhoud 14">
            <a:extLst>
              <a:ext uri="{FF2B5EF4-FFF2-40B4-BE49-F238E27FC236}">
                <a16:creationId xmlns:a16="http://schemas.microsoft.com/office/drawing/2014/main" id="{61F1B2BC-4C71-9567-C5AF-BF77902ABE18}"/>
              </a:ext>
            </a:extLst>
          </p:cNvPr>
          <p:cNvSpPr>
            <a:spLocks noGrp="1"/>
          </p:cNvSpPr>
          <p:nvPr>
            <p:ph sz="half" idx="1"/>
          </p:nvPr>
        </p:nvSpPr>
        <p:spPr>
          <a:xfrm>
            <a:off x="1591691" y="3318537"/>
            <a:ext cx="5046045" cy="432899"/>
          </a:xfrm>
        </p:spPr>
        <p:txBody>
          <a:bodyPr/>
          <a:lstStyle/>
          <a:p>
            <a:pPr marL="0" lvl="2" indent="0">
              <a:buNone/>
            </a:pPr>
            <a:r>
              <a:rPr lang="en-GB" sz="2133" dirty="0"/>
              <a:t>Major investments (est.: $35.5 billion*)</a:t>
            </a:r>
          </a:p>
          <a:p>
            <a:pPr marL="0" lvl="2" indent="0">
              <a:buNone/>
            </a:pPr>
            <a:endParaRPr lang="en-GB" dirty="0"/>
          </a:p>
        </p:txBody>
      </p:sp>
      <p:pic>
        <p:nvPicPr>
          <p:cNvPr id="23" name="Picture 22">
            <a:extLst>
              <a:ext uri="{FF2B5EF4-FFF2-40B4-BE49-F238E27FC236}">
                <a16:creationId xmlns:a16="http://schemas.microsoft.com/office/drawing/2014/main" id="{C1D1A50B-2ED9-B03B-0432-A3627DD520B8}"/>
              </a:ext>
            </a:extLst>
          </p:cNvPr>
          <p:cNvPicPr>
            <a:picLocks noChangeAspect="1"/>
          </p:cNvPicPr>
          <p:nvPr/>
        </p:nvPicPr>
        <p:blipFill rotWithShape="1">
          <a:blip r:embed="rId3"/>
          <a:srcRect l="9317" t="46054" r="19488" b="37708"/>
          <a:stretch/>
        </p:blipFill>
        <p:spPr>
          <a:xfrm>
            <a:off x="1917209" y="3760568"/>
            <a:ext cx="4032001" cy="1113600"/>
          </a:xfrm>
          <a:prstGeom prst="roundRect">
            <a:avLst/>
          </a:prstGeom>
        </p:spPr>
      </p:pic>
      <p:pic>
        <p:nvPicPr>
          <p:cNvPr id="25" name="Tijdelijke aanduiding voor afbeelding 9">
            <a:extLst>
              <a:ext uri="{FF2B5EF4-FFF2-40B4-BE49-F238E27FC236}">
                <a16:creationId xmlns:a16="http://schemas.microsoft.com/office/drawing/2014/main" id="{59F65B7C-333B-59EA-EDD7-59F5E64C323D}"/>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766" r="49797"/>
          <a:stretch/>
        </p:blipFill>
        <p:spPr>
          <a:xfrm>
            <a:off x="6472413" y="1"/>
            <a:ext cx="5719587" cy="5904089"/>
          </a:xfrm>
        </p:spPr>
      </p:pic>
      <p:pic>
        <p:nvPicPr>
          <p:cNvPr id="30" name="Graphic 29" descr="Exclamation mark with solid fill">
            <a:extLst>
              <a:ext uri="{FF2B5EF4-FFF2-40B4-BE49-F238E27FC236}">
                <a16:creationId xmlns:a16="http://schemas.microsoft.com/office/drawing/2014/main" id="{A34E3DD3-0AEA-5048-B31F-2861FF0CD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379" y="3224727"/>
            <a:ext cx="1219200" cy="1219200"/>
          </a:xfrm>
          <a:prstGeom prst="rect">
            <a:avLst/>
          </a:prstGeom>
        </p:spPr>
      </p:pic>
      <p:pic>
        <p:nvPicPr>
          <p:cNvPr id="32" name="Graphic 31" descr="Question Mark with solid fill">
            <a:extLst>
              <a:ext uri="{FF2B5EF4-FFF2-40B4-BE49-F238E27FC236}">
                <a16:creationId xmlns:a16="http://schemas.microsoft.com/office/drawing/2014/main" id="{25FD38AD-F2B9-9829-76DA-8BA8396D54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847" y="1878404"/>
            <a:ext cx="1050264" cy="1219200"/>
          </a:xfrm>
          <a:prstGeom prst="rect">
            <a:avLst/>
          </a:prstGeom>
        </p:spPr>
      </p:pic>
      <p:sp>
        <p:nvSpPr>
          <p:cNvPr id="35" name="Tijdelijke aanduiding voor inhoud 14">
            <a:extLst>
              <a:ext uri="{FF2B5EF4-FFF2-40B4-BE49-F238E27FC236}">
                <a16:creationId xmlns:a16="http://schemas.microsoft.com/office/drawing/2014/main" id="{D09740BA-00DD-D098-4CFC-A0EB4DDD4675}"/>
              </a:ext>
            </a:extLst>
          </p:cNvPr>
          <p:cNvSpPr txBox="1">
            <a:spLocks/>
          </p:cNvSpPr>
          <p:nvPr/>
        </p:nvSpPr>
        <p:spPr>
          <a:xfrm>
            <a:off x="1589799" y="2160894"/>
            <a:ext cx="4471599" cy="812492"/>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defRPr sz="1950" kern="120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50" kern="1200">
                <a:solidFill>
                  <a:schemeClr val="tx1"/>
                </a:solidFill>
                <a:latin typeface="+mn-lt"/>
                <a:ea typeface="+mn-ea"/>
                <a:cs typeface="+mn-cs"/>
              </a:defRPr>
            </a:lvl2pPr>
            <a:lvl3pPr marL="180975"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3pPr>
            <a:lvl4pPr marL="360000"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4pPr>
            <a:lvl5pPr marL="539750" indent="-177800"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buNone/>
            </a:pPr>
            <a:r>
              <a:rPr lang="en-GB" sz="2133" dirty="0"/>
              <a:t>Why care about solutions today?</a:t>
            </a:r>
          </a:p>
        </p:txBody>
      </p:sp>
      <p:cxnSp>
        <p:nvCxnSpPr>
          <p:cNvPr id="37" name="Straight Connector 36">
            <a:extLst>
              <a:ext uri="{FF2B5EF4-FFF2-40B4-BE49-F238E27FC236}">
                <a16:creationId xmlns:a16="http://schemas.microsoft.com/office/drawing/2014/main" id="{88A88E1A-14ED-8350-D24B-7F112A30D992}"/>
              </a:ext>
            </a:extLst>
          </p:cNvPr>
          <p:cNvCxnSpPr/>
          <p:nvPr/>
        </p:nvCxnSpPr>
        <p:spPr>
          <a:xfrm>
            <a:off x="1411376" y="1942855"/>
            <a:ext cx="0" cy="115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A3FC029-9FDC-BBD9-7987-EB1A96A1BC86}"/>
              </a:ext>
            </a:extLst>
          </p:cNvPr>
          <p:cNvSpPr txBox="1"/>
          <p:nvPr/>
        </p:nvSpPr>
        <p:spPr>
          <a:xfrm>
            <a:off x="1589801" y="5057299"/>
            <a:ext cx="4306508" cy="420564"/>
          </a:xfrm>
          <a:prstGeom prst="rect">
            <a:avLst/>
          </a:prstGeom>
          <a:noFill/>
        </p:spPr>
        <p:txBody>
          <a:bodyPr wrap="square">
            <a:spAutoFit/>
          </a:bodyPr>
          <a:lstStyle/>
          <a:p>
            <a:r>
              <a:rPr lang="en-GB" sz="2133" dirty="0">
                <a:solidFill>
                  <a:srgbClr val="A10000"/>
                </a:solidFill>
              </a:rPr>
              <a:t>‘Store now, exploit later’</a:t>
            </a:r>
          </a:p>
        </p:txBody>
      </p:sp>
      <p:cxnSp>
        <p:nvCxnSpPr>
          <p:cNvPr id="4" name="Straight Connector 3">
            <a:extLst>
              <a:ext uri="{FF2B5EF4-FFF2-40B4-BE49-F238E27FC236}">
                <a16:creationId xmlns:a16="http://schemas.microsoft.com/office/drawing/2014/main" id="{9260F7F0-875D-234B-B7CD-D89BCBFE3D38}"/>
              </a:ext>
            </a:extLst>
          </p:cNvPr>
          <p:cNvCxnSpPr>
            <a:cxnSpLocks/>
          </p:cNvCxnSpPr>
          <p:nvPr/>
        </p:nvCxnSpPr>
        <p:spPr>
          <a:xfrm>
            <a:off x="1411376" y="3312042"/>
            <a:ext cx="0" cy="29225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Quantum Delta NL - Quantum Internet Alliance">
            <a:hlinkClick r:id="rId9"/>
            <a:extLst>
              <a:ext uri="{FF2B5EF4-FFF2-40B4-BE49-F238E27FC236}">
                <a16:creationId xmlns:a16="http://schemas.microsoft.com/office/drawing/2014/main" id="{ADF3C97F-BFB4-E433-1F0B-64C942647C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3040" y="3687976"/>
            <a:ext cx="747537" cy="59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0B4F13-A654-3E1B-FC48-AFAF1D6A24AB}"/>
              </a:ext>
            </a:extLst>
          </p:cNvPr>
          <p:cNvSpPr txBox="1"/>
          <p:nvPr/>
        </p:nvSpPr>
        <p:spPr>
          <a:xfrm>
            <a:off x="6472413" y="5998719"/>
            <a:ext cx="4953385" cy="338554"/>
          </a:xfrm>
          <a:prstGeom prst="rect">
            <a:avLst/>
          </a:prstGeom>
          <a:noFill/>
        </p:spPr>
        <p:txBody>
          <a:bodyPr wrap="square">
            <a:spAutoFit/>
          </a:bodyPr>
          <a:lstStyle/>
          <a:p>
            <a:r>
              <a:rPr lang="en-GB" sz="1600" dirty="0"/>
              <a:t>* World Economic Forum, Insight report, September ‘22 </a:t>
            </a:r>
          </a:p>
        </p:txBody>
      </p:sp>
      <p:sp>
        <p:nvSpPr>
          <p:cNvPr id="6" name="TextBox 5">
            <a:extLst>
              <a:ext uri="{FF2B5EF4-FFF2-40B4-BE49-F238E27FC236}">
                <a16:creationId xmlns:a16="http://schemas.microsoft.com/office/drawing/2014/main" id="{C9A9E7EA-D3CB-9F1D-152D-F1B4F8206417}"/>
              </a:ext>
            </a:extLst>
          </p:cNvPr>
          <p:cNvSpPr txBox="1"/>
          <p:nvPr/>
        </p:nvSpPr>
        <p:spPr>
          <a:xfrm>
            <a:off x="1578579" y="5693808"/>
            <a:ext cx="4306508" cy="420564"/>
          </a:xfrm>
          <a:prstGeom prst="rect">
            <a:avLst/>
          </a:prstGeom>
          <a:noFill/>
        </p:spPr>
        <p:txBody>
          <a:bodyPr wrap="square">
            <a:spAutoFit/>
          </a:bodyPr>
          <a:lstStyle/>
          <a:p>
            <a:r>
              <a:rPr lang="en-GB" sz="2133" dirty="0"/>
              <a:t>‘The standards are coming anyways’</a:t>
            </a:r>
          </a:p>
        </p:txBody>
      </p:sp>
    </p:spTree>
    <p:extLst>
      <p:ext uri="{BB962C8B-B14F-4D97-AF65-F5344CB8AC3E}">
        <p14:creationId xmlns:p14="http://schemas.microsoft.com/office/powerpoint/2010/main" val="367126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en-US"/>
              <a:t>Provable security and the quantum ROM - K. Hövelmanns</a:t>
            </a:r>
            <a:endParaRPr lang="en-GB" dirty="0"/>
          </a:p>
        </p:txBody>
      </p:sp>
      <p:sp>
        <p:nvSpPr>
          <p:cNvPr id="7" name="Title 1">
            <a:extLst>
              <a:ext uri="{FF2B5EF4-FFF2-40B4-BE49-F238E27FC236}">
                <a16:creationId xmlns:a16="http://schemas.microsoft.com/office/drawing/2014/main" id="{A23D0385-B3B0-2E24-89CE-370141E4C9A0}"/>
              </a:ext>
            </a:extLst>
          </p:cNvPr>
          <p:cNvSpPr>
            <a:spLocks noGrp="1"/>
          </p:cNvSpPr>
          <p:nvPr>
            <p:ph type="title"/>
          </p:nvPr>
        </p:nvSpPr>
        <p:spPr>
          <a:xfrm>
            <a:off x="433713" y="520584"/>
            <a:ext cx="6038700" cy="890709"/>
          </a:xfrm>
        </p:spPr>
        <p:txBody>
          <a:bodyPr>
            <a:normAutofit/>
          </a:bodyPr>
          <a:lstStyle/>
          <a:p>
            <a:r>
              <a:rPr lang="en-GB" sz="3600" dirty="0">
                <a:solidFill>
                  <a:srgbClr val="386067"/>
                </a:solidFill>
              </a:rPr>
              <a:t>Quantum computers vs crypto</a:t>
            </a:r>
          </a:p>
        </p:txBody>
      </p:sp>
      <p:pic>
        <p:nvPicPr>
          <p:cNvPr id="25" name="Tijdelijke aanduiding voor afbeelding 9">
            <a:extLst>
              <a:ext uri="{FF2B5EF4-FFF2-40B4-BE49-F238E27FC236}">
                <a16:creationId xmlns:a16="http://schemas.microsoft.com/office/drawing/2014/main" id="{59F65B7C-333B-59EA-EDD7-59F5E64C323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66" r="49797"/>
          <a:stretch/>
        </p:blipFill>
        <p:spPr>
          <a:xfrm>
            <a:off x="6472413" y="1"/>
            <a:ext cx="5719587" cy="5904089"/>
          </a:xfrm>
        </p:spPr>
      </p:pic>
      <p:pic>
        <p:nvPicPr>
          <p:cNvPr id="30" name="Graphic 29" descr="Exclamation mark with solid fill">
            <a:extLst>
              <a:ext uri="{FF2B5EF4-FFF2-40B4-BE49-F238E27FC236}">
                <a16:creationId xmlns:a16="http://schemas.microsoft.com/office/drawing/2014/main" id="{A34E3DD3-0AEA-5048-B31F-2861FF0CD6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379" y="3224727"/>
            <a:ext cx="1219200" cy="1219200"/>
          </a:xfrm>
          <a:prstGeom prst="rect">
            <a:avLst/>
          </a:prstGeom>
        </p:spPr>
      </p:pic>
      <p:pic>
        <p:nvPicPr>
          <p:cNvPr id="32" name="Graphic 31" descr="Question Mark with solid fill">
            <a:extLst>
              <a:ext uri="{FF2B5EF4-FFF2-40B4-BE49-F238E27FC236}">
                <a16:creationId xmlns:a16="http://schemas.microsoft.com/office/drawing/2014/main" id="{25FD38AD-F2B9-9829-76DA-8BA8396D54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847" y="1878404"/>
            <a:ext cx="1050264" cy="1219200"/>
          </a:xfrm>
          <a:prstGeom prst="rect">
            <a:avLst/>
          </a:prstGeom>
        </p:spPr>
      </p:pic>
      <p:sp>
        <p:nvSpPr>
          <p:cNvPr id="35" name="Tijdelijke aanduiding voor inhoud 14">
            <a:extLst>
              <a:ext uri="{FF2B5EF4-FFF2-40B4-BE49-F238E27FC236}">
                <a16:creationId xmlns:a16="http://schemas.microsoft.com/office/drawing/2014/main" id="{D09740BA-00DD-D098-4CFC-A0EB4DDD4675}"/>
              </a:ext>
            </a:extLst>
          </p:cNvPr>
          <p:cNvSpPr txBox="1">
            <a:spLocks/>
          </p:cNvSpPr>
          <p:nvPr/>
        </p:nvSpPr>
        <p:spPr>
          <a:xfrm>
            <a:off x="1589799" y="2160894"/>
            <a:ext cx="4471599" cy="812492"/>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defRPr sz="1950" kern="120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50" kern="1200">
                <a:solidFill>
                  <a:schemeClr val="tx1"/>
                </a:solidFill>
                <a:latin typeface="+mn-lt"/>
                <a:ea typeface="+mn-ea"/>
                <a:cs typeface="+mn-cs"/>
              </a:defRPr>
            </a:lvl2pPr>
            <a:lvl3pPr marL="180975"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3pPr>
            <a:lvl4pPr marL="360000"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4pPr>
            <a:lvl5pPr marL="539750" indent="-177800"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buNone/>
            </a:pPr>
            <a:r>
              <a:rPr lang="en-GB" sz="2133" dirty="0"/>
              <a:t>Can’t we just replace Diffie-Hellman etc. with ‘quantum-safe’ alternatives?</a:t>
            </a:r>
          </a:p>
        </p:txBody>
      </p:sp>
      <p:cxnSp>
        <p:nvCxnSpPr>
          <p:cNvPr id="37" name="Straight Connector 36">
            <a:extLst>
              <a:ext uri="{FF2B5EF4-FFF2-40B4-BE49-F238E27FC236}">
                <a16:creationId xmlns:a16="http://schemas.microsoft.com/office/drawing/2014/main" id="{88A88E1A-14ED-8350-D24B-7F112A30D992}"/>
              </a:ext>
            </a:extLst>
          </p:cNvPr>
          <p:cNvCxnSpPr/>
          <p:nvPr/>
        </p:nvCxnSpPr>
        <p:spPr>
          <a:xfrm>
            <a:off x="1411376" y="1942855"/>
            <a:ext cx="0" cy="115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A3FC029-9FDC-BBD9-7987-EB1A96A1BC86}"/>
              </a:ext>
            </a:extLst>
          </p:cNvPr>
          <p:cNvSpPr txBox="1"/>
          <p:nvPr/>
        </p:nvSpPr>
        <p:spPr>
          <a:xfrm>
            <a:off x="1589801" y="5057299"/>
            <a:ext cx="4306508" cy="420564"/>
          </a:xfrm>
          <a:prstGeom prst="rect">
            <a:avLst/>
          </a:prstGeom>
          <a:noFill/>
        </p:spPr>
        <p:txBody>
          <a:bodyPr wrap="square">
            <a:spAutoFit/>
          </a:bodyPr>
          <a:lstStyle/>
          <a:p>
            <a:r>
              <a:rPr lang="en-GB" sz="2133" dirty="0">
                <a:solidFill>
                  <a:srgbClr val="A10000"/>
                </a:solidFill>
              </a:rPr>
              <a:t>‘Store now, exploit later’</a:t>
            </a:r>
          </a:p>
        </p:txBody>
      </p:sp>
      <p:cxnSp>
        <p:nvCxnSpPr>
          <p:cNvPr id="4" name="Straight Connector 3">
            <a:extLst>
              <a:ext uri="{FF2B5EF4-FFF2-40B4-BE49-F238E27FC236}">
                <a16:creationId xmlns:a16="http://schemas.microsoft.com/office/drawing/2014/main" id="{9260F7F0-875D-234B-B7CD-D89BCBFE3D38}"/>
              </a:ext>
            </a:extLst>
          </p:cNvPr>
          <p:cNvCxnSpPr>
            <a:cxnSpLocks/>
          </p:cNvCxnSpPr>
          <p:nvPr/>
        </p:nvCxnSpPr>
        <p:spPr>
          <a:xfrm>
            <a:off x="1411376" y="3312042"/>
            <a:ext cx="0" cy="2412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Quantum Delta NL - Quantum Internet Alliance">
            <a:hlinkClick r:id="rId8"/>
            <a:extLst>
              <a:ext uri="{FF2B5EF4-FFF2-40B4-BE49-F238E27FC236}">
                <a16:creationId xmlns:a16="http://schemas.microsoft.com/office/drawing/2014/main" id="{ADF3C97F-BFB4-E433-1F0B-64C942647C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3040" y="3687976"/>
            <a:ext cx="747537" cy="591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oy, toy block, LEGO&#10;&#10;Description automatically generated">
            <a:extLst>
              <a:ext uri="{FF2B5EF4-FFF2-40B4-BE49-F238E27FC236}">
                <a16:creationId xmlns:a16="http://schemas.microsoft.com/office/drawing/2014/main" id="{DF2E5BF5-B7BE-8B8B-AAA5-95E57F8B4477}"/>
              </a:ext>
            </a:extLst>
          </p:cNvPr>
          <p:cNvPicPr>
            <a:picLocks noChangeAspect="1"/>
          </p:cNvPicPr>
          <p:nvPr/>
        </p:nvPicPr>
        <p:blipFill rotWithShape="1">
          <a:blip r:embed="rId10">
            <a:extLst>
              <a:ext uri="{28A0092B-C50C-407E-A947-70E740481C1C}">
                <a14:useLocalDpi xmlns:a14="http://schemas.microsoft.com/office/drawing/2010/main" val="0"/>
              </a:ext>
            </a:extLst>
          </a:blip>
          <a:srcRect l="17377" r="6825" b="9682"/>
          <a:stretch/>
        </p:blipFill>
        <p:spPr>
          <a:xfrm>
            <a:off x="1554443" y="3112984"/>
            <a:ext cx="2801267" cy="2408767"/>
          </a:xfrm>
          <a:prstGeom prst="rect">
            <a:avLst/>
          </a:prstGeom>
        </p:spPr>
      </p:pic>
    </p:spTree>
    <p:extLst>
      <p:ext uri="{BB962C8B-B14F-4D97-AF65-F5344CB8AC3E}">
        <p14:creationId xmlns:p14="http://schemas.microsoft.com/office/powerpoint/2010/main" val="6176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Post-quantum security proofs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14" name="Group 13">
            <a:extLst>
              <a:ext uri="{FF2B5EF4-FFF2-40B4-BE49-F238E27FC236}">
                <a16:creationId xmlns:a16="http://schemas.microsoft.com/office/drawing/2014/main" id="{22AC5D62-F242-467E-8E1E-2B1A72828466}"/>
              </a:ext>
            </a:extLst>
          </p:cNvPr>
          <p:cNvGrpSpPr/>
          <p:nvPr/>
        </p:nvGrpSpPr>
        <p:grpSpPr>
          <a:xfrm>
            <a:off x="2879464" y="1690910"/>
            <a:ext cx="6052069" cy="2105243"/>
            <a:chOff x="577274" y="1624405"/>
            <a:chExt cx="3421436" cy="1190164"/>
          </a:xfrm>
        </p:grpSpPr>
        <p:sp>
          <p:nvSpPr>
            <p:cNvPr id="16" name="Rectangle: Rounded Corners 15">
              <a:extLst>
                <a:ext uri="{FF2B5EF4-FFF2-40B4-BE49-F238E27FC236}">
                  <a16:creationId xmlns:a16="http://schemas.microsoft.com/office/drawing/2014/main" id="{4E3057C0-0200-E161-10DF-BB9D0A788167}"/>
                </a:ext>
              </a:extLst>
            </p:cNvPr>
            <p:cNvSpPr/>
            <p:nvPr/>
          </p:nvSpPr>
          <p:spPr>
            <a:xfrm>
              <a:off x="577274" y="1624405"/>
              <a:ext cx="3421436" cy="1190164"/>
            </a:xfrm>
            <a:prstGeom prst="roundRect">
              <a:avLst/>
            </a:prstGeom>
            <a:solidFill>
              <a:schemeClr val="bg1"/>
            </a:solidFill>
            <a:ln w="19050">
              <a:solidFill>
                <a:srgbClr val="386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58374"/>
                </a:solidFill>
              </a:endParaRPr>
            </a:p>
          </p:txBody>
        </p:sp>
        <p:grpSp>
          <p:nvGrpSpPr>
            <p:cNvPr id="17" name="Group 16">
              <a:extLst>
                <a:ext uri="{FF2B5EF4-FFF2-40B4-BE49-F238E27FC236}">
                  <a16:creationId xmlns:a16="http://schemas.microsoft.com/office/drawing/2014/main" id="{56DC62A2-997D-20A4-B5F0-C5D89609BA1B}"/>
                </a:ext>
              </a:extLst>
            </p:cNvPr>
            <p:cNvGrpSpPr/>
            <p:nvPr/>
          </p:nvGrpSpPr>
          <p:grpSpPr>
            <a:xfrm>
              <a:off x="727678" y="1630480"/>
              <a:ext cx="3121358" cy="706442"/>
              <a:chOff x="4714875" y="3253977"/>
              <a:chExt cx="2889291" cy="706442"/>
            </a:xfrm>
          </p:grpSpPr>
          <p:pic>
            <p:nvPicPr>
              <p:cNvPr id="21" name="Graphic 20" descr="Computer outline">
                <a:extLst>
                  <a:ext uri="{FF2B5EF4-FFF2-40B4-BE49-F238E27FC236}">
                    <a16:creationId xmlns:a16="http://schemas.microsoft.com/office/drawing/2014/main" id="{9E713296-B678-1C45-9626-3540F0878C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4875" y="3253977"/>
                <a:ext cx="684645" cy="684645"/>
              </a:xfrm>
              <a:prstGeom prst="rect">
                <a:avLst/>
              </a:prstGeom>
            </p:spPr>
          </p:pic>
          <p:cxnSp>
            <p:nvCxnSpPr>
              <p:cNvPr id="23" name="Straight Connector 22">
                <a:extLst>
                  <a:ext uri="{FF2B5EF4-FFF2-40B4-BE49-F238E27FC236}">
                    <a16:creationId xmlns:a16="http://schemas.microsoft.com/office/drawing/2014/main" id="{5FDA09E5-5FE8-FCB8-C635-6535BA4F63AE}"/>
                  </a:ext>
                </a:extLst>
              </p:cNvPr>
              <p:cNvCxnSpPr>
                <a:cxnSpLocks/>
              </p:cNvCxnSpPr>
              <p:nvPr/>
            </p:nvCxnSpPr>
            <p:spPr>
              <a:xfrm>
                <a:off x="5278582" y="3782291"/>
                <a:ext cx="0" cy="178128"/>
              </a:xfrm>
              <a:prstGeom prst="line">
                <a:avLst/>
              </a:prstGeom>
              <a:ln w="12700"/>
            </p:spPr>
            <p:style>
              <a:lnRef idx="1">
                <a:schemeClr val="dk1"/>
              </a:lnRef>
              <a:fillRef idx="0">
                <a:schemeClr val="dk1"/>
              </a:fillRef>
              <a:effectRef idx="0">
                <a:schemeClr val="dk1"/>
              </a:effectRef>
              <a:fontRef idx="minor">
                <a:schemeClr val="tx1"/>
              </a:fontRef>
            </p:style>
          </p:cxnSp>
          <p:pic>
            <p:nvPicPr>
              <p:cNvPr id="24" name="Graphic 23" descr="Computer outline">
                <a:extLst>
                  <a:ext uri="{FF2B5EF4-FFF2-40B4-BE49-F238E27FC236}">
                    <a16:creationId xmlns:a16="http://schemas.microsoft.com/office/drawing/2014/main" id="{A13E5288-3759-DA1A-346E-AEB2C2F640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9521" y="3254863"/>
                <a:ext cx="684645" cy="684645"/>
              </a:xfrm>
              <a:prstGeom prst="rect">
                <a:avLst/>
              </a:prstGeom>
            </p:spPr>
          </p:pic>
          <p:cxnSp>
            <p:nvCxnSpPr>
              <p:cNvPr id="25" name="Straight Connector 24">
                <a:extLst>
                  <a:ext uri="{FF2B5EF4-FFF2-40B4-BE49-F238E27FC236}">
                    <a16:creationId xmlns:a16="http://schemas.microsoft.com/office/drawing/2014/main" id="{FF4D1545-AF7C-336D-F4BE-B8C8D41D1280}"/>
                  </a:ext>
                </a:extLst>
              </p:cNvPr>
              <p:cNvCxnSpPr>
                <a:cxnSpLocks/>
              </p:cNvCxnSpPr>
              <p:nvPr/>
            </p:nvCxnSpPr>
            <p:spPr>
              <a:xfrm>
                <a:off x="7461663" y="3776353"/>
                <a:ext cx="0" cy="184066"/>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F5358A5-B94A-7250-1D9D-C2B0B921C361}"/>
                  </a:ext>
                </a:extLst>
              </p:cNvPr>
              <p:cNvCxnSpPr>
                <a:cxnSpLocks/>
              </p:cNvCxnSpPr>
              <p:nvPr/>
            </p:nvCxnSpPr>
            <p:spPr>
              <a:xfrm>
                <a:off x="5278582" y="3954483"/>
                <a:ext cx="6416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Picture 17" descr="A black and white image of a hacker using a computer&#10;&#10;Description automatically generated with low confidence">
              <a:extLst>
                <a:ext uri="{FF2B5EF4-FFF2-40B4-BE49-F238E27FC236}">
                  <a16:creationId xmlns:a16="http://schemas.microsoft.com/office/drawing/2014/main" id="{71143F7D-EF09-AF65-8B5B-3E85F503A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1419" y="2039060"/>
              <a:ext cx="776876" cy="719117"/>
            </a:xfrm>
            <a:prstGeom prst="rect">
              <a:avLst/>
            </a:prstGeom>
          </p:spPr>
        </p:pic>
        <p:pic>
          <p:nvPicPr>
            <p:cNvPr id="19" name="Picture 18" descr="Background pattern, circle&#10;&#10;Description automatically generated">
              <a:extLst>
                <a:ext uri="{FF2B5EF4-FFF2-40B4-BE49-F238E27FC236}">
                  <a16:creationId xmlns:a16="http://schemas.microsoft.com/office/drawing/2014/main" id="{BC82807B-DA11-F562-9FE5-80F0A486BAAA}"/>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82700" y="2441372"/>
              <a:ext cx="314314" cy="316805"/>
            </a:xfrm>
            <a:prstGeom prst="rect">
              <a:avLst/>
            </a:prstGeom>
            <a:effectLst>
              <a:glow rad="228600">
                <a:schemeClr val="bg1">
                  <a:alpha val="64000"/>
                </a:schemeClr>
              </a:glow>
            </a:effectLst>
          </p:spPr>
        </p:pic>
        <p:cxnSp>
          <p:nvCxnSpPr>
            <p:cNvPr id="20" name="Straight Connector 19">
              <a:extLst>
                <a:ext uri="{FF2B5EF4-FFF2-40B4-BE49-F238E27FC236}">
                  <a16:creationId xmlns:a16="http://schemas.microsoft.com/office/drawing/2014/main" id="{34FFA77E-EC87-DFAD-1B51-CCACD6080282}"/>
                </a:ext>
              </a:extLst>
            </p:cNvPr>
            <p:cNvCxnSpPr>
              <a:cxnSpLocks/>
            </p:cNvCxnSpPr>
            <p:nvPr/>
          </p:nvCxnSpPr>
          <p:spPr>
            <a:xfrm>
              <a:off x="2437484" y="2330986"/>
              <a:ext cx="1257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5D51A6A4-A38D-E3F1-0909-41BF39E261F3}"/>
              </a:ext>
            </a:extLst>
          </p:cNvPr>
          <p:cNvSpPr txBox="1"/>
          <p:nvPr/>
        </p:nvSpPr>
        <p:spPr>
          <a:xfrm>
            <a:off x="838200" y="4177917"/>
            <a:ext cx="10134599" cy="959237"/>
          </a:xfrm>
          <a:prstGeom prst="rect">
            <a:avLst/>
          </a:prstGeom>
          <a:noFill/>
        </p:spPr>
        <p:txBody>
          <a:bodyPr wrap="square">
            <a:spAutoFit/>
          </a:bodyPr>
          <a:lstStyle/>
          <a:p>
            <a:pPr algn="l">
              <a:spcAft>
                <a:spcPts val="1000"/>
              </a:spcAft>
            </a:pPr>
            <a:r>
              <a:rPr lang="en-US" sz="2400" b="0" i="0" u="none" strike="noStrike" baseline="0" dirty="0">
                <a:solidFill>
                  <a:srgbClr val="000000"/>
                </a:solidFill>
                <a:latin typeface="LMMathSymbols9-Regular"/>
              </a:rPr>
              <a:t>• ‘</a:t>
            </a:r>
            <a:r>
              <a:rPr lang="en-US" sz="2400" b="0" i="0" u="none" strike="noStrike" baseline="0" dirty="0">
                <a:solidFill>
                  <a:srgbClr val="000000"/>
                </a:solidFill>
                <a:latin typeface="LMSans10-Regular"/>
              </a:rPr>
              <a:t>Online’ functionality (decryption, signing, ...) stays classical</a:t>
            </a:r>
          </a:p>
          <a:p>
            <a:pPr algn="l">
              <a:spcAft>
                <a:spcPts val="1000"/>
              </a:spcAft>
            </a:pPr>
            <a:r>
              <a:rPr lang="en-US" sz="2400" b="0" i="0" u="none" strike="noStrike" baseline="0" dirty="0">
                <a:solidFill>
                  <a:srgbClr val="000000"/>
                </a:solidFill>
                <a:latin typeface="LMMathSymbols9-Regular"/>
              </a:rPr>
              <a:t>• </a:t>
            </a:r>
            <a:r>
              <a:rPr lang="en-US" sz="2400" b="0" i="0" u="none" strike="noStrike" baseline="0" dirty="0">
                <a:solidFill>
                  <a:srgbClr val="000000"/>
                </a:solidFill>
                <a:latin typeface="LMSans10-Regular"/>
              </a:rPr>
              <a:t>‘Offline’ functionality computable by quantum attacker</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5F380-55DA-3127-D9BF-E4AB012C5148}"/>
                  </a:ext>
                </a:extLst>
              </p:cNvPr>
              <p:cNvSpPr txBox="1"/>
              <p:nvPr/>
            </p:nvSpPr>
            <p:spPr>
              <a:xfrm>
                <a:off x="2431626" y="5224395"/>
                <a:ext cx="9015307" cy="959237"/>
              </a:xfrm>
              <a:prstGeom prst="rect">
                <a:avLst/>
              </a:prstGeom>
              <a:noFill/>
            </p:spPr>
            <p:txBody>
              <a:bodyPr wrap="square">
                <a:spAutoFit/>
              </a:bodyPr>
              <a:lstStyle/>
              <a:p>
                <a:pPr algn="l">
                  <a:spcAft>
                    <a:spcPts val="1000"/>
                  </a:spcAft>
                </a:pPr>
                <a:r>
                  <a:rPr lang="en-US" sz="2400" b="0" i="0" u="none" strike="noStrike" baseline="0" dirty="0">
                    <a:solidFill>
                      <a:srgbClr val="FF6600"/>
                    </a:solidFill>
                    <a:latin typeface="LMSans10-Regular"/>
                  </a:rPr>
                  <a:t>Random oracle model</a:t>
                </a:r>
                <a:r>
                  <a:rPr lang="en-US" sz="2400" b="0" i="0" u="none" strike="noStrike" baseline="0" dirty="0">
                    <a:solidFill>
                      <a:srgbClr val="000000"/>
                    </a:solidFill>
                    <a:latin typeface="LMSans10-Regular"/>
                  </a:rPr>
                  <a:t>: Hash functions can be computed offline</a:t>
                </a:r>
              </a:p>
              <a:p>
                <a:pPr algn="l">
                  <a:spcAft>
                    <a:spcPts val="1000"/>
                  </a:spcAft>
                </a:pPr>
                <a:r>
                  <a:rPr lang="en-US" sz="2400" dirty="0">
                    <a:solidFill>
                      <a:srgbClr val="000000"/>
                    </a:solidFill>
                    <a:latin typeface="LMSans10-Regular"/>
                  </a:rPr>
                  <a:t>				</a:t>
                </a:r>
                <a14:m>
                  <m:oMath xmlns:m="http://schemas.openxmlformats.org/officeDocument/2006/math">
                    <m:r>
                      <a:rPr lang="de-DE" sz="2400" i="1" dirty="0">
                        <a:latin typeface="Cambria Math" panose="02040503050406030204" pitchFamily="18" charset="0"/>
                      </a:rPr>
                      <m:t>→</m:t>
                    </m:r>
                  </m:oMath>
                </a14:m>
                <a:r>
                  <a:rPr lang="en-US" sz="2400" b="0" i="0" u="none" strike="noStrike" baseline="0" dirty="0">
                    <a:solidFill>
                      <a:srgbClr val="000000"/>
                    </a:solidFill>
                    <a:latin typeface="LMSans10-Regular"/>
                  </a:rPr>
                  <a:t> </a:t>
                </a:r>
                <a:r>
                  <a:rPr lang="en-US" sz="2400" b="1" i="0" u="none" strike="noStrike" baseline="0" dirty="0">
                    <a:solidFill>
                      <a:srgbClr val="358374"/>
                    </a:solidFill>
                    <a:latin typeface="LMSans10-Regular"/>
                  </a:rPr>
                  <a:t>Quantum access to random oracles</a:t>
                </a:r>
                <a:r>
                  <a:rPr lang="en-US" sz="2400" b="0" i="0" u="none" strike="noStrike" baseline="0" dirty="0">
                    <a:solidFill>
                      <a:srgbClr val="000000"/>
                    </a:solidFill>
                    <a:latin typeface="LMSans10-Regular"/>
                  </a:rPr>
                  <a:t>!</a:t>
                </a:r>
              </a:p>
            </p:txBody>
          </p:sp>
        </mc:Choice>
        <mc:Fallback xmlns="">
          <p:sp>
            <p:nvSpPr>
              <p:cNvPr id="40" name="TextBox 39">
                <a:extLst>
                  <a:ext uri="{FF2B5EF4-FFF2-40B4-BE49-F238E27FC236}">
                    <a16:creationId xmlns:a16="http://schemas.microsoft.com/office/drawing/2014/main" id="{1BE5F380-55DA-3127-D9BF-E4AB012C5148}"/>
                  </a:ext>
                </a:extLst>
              </p:cNvPr>
              <p:cNvSpPr txBox="1">
                <a:spLocks noRot="1" noChangeAspect="1" noMove="1" noResize="1" noEditPoints="1" noAdjustHandles="1" noChangeArrowheads="1" noChangeShapeType="1" noTextEdit="1"/>
              </p:cNvSpPr>
              <p:nvPr/>
            </p:nvSpPr>
            <p:spPr>
              <a:xfrm>
                <a:off x="2431626" y="5224395"/>
                <a:ext cx="9015307" cy="959237"/>
              </a:xfrm>
              <a:prstGeom prst="rect">
                <a:avLst/>
              </a:prstGeom>
              <a:blipFill>
                <a:blip r:embed="rId7"/>
                <a:stretch>
                  <a:fillRect l="-1082" t="-5096" b="-14013"/>
                </a:stretch>
              </a:blipFill>
            </p:spPr>
            <p:txBody>
              <a:bodyPr/>
              <a:lstStyle/>
              <a:p>
                <a:r>
                  <a:rPr lang="en-GB">
                    <a:noFill/>
                  </a:rPr>
                  <a:t> </a:t>
                </a:r>
              </a:p>
            </p:txBody>
          </p:sp>
        </mc:Fallback>
      </mc:AlternateContent>
    </p:spTree>
    <p:extLst>
      <p:ext uri="{BB962C8B-B14F-4D97-AF65-F5344CB8AC3E}">
        <p14:creationId xmlns:p14="http://schemas.microsoft.com/office/powerpoint/2010/main" val="2012665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5" name="Group 44">
            <a:extLst>
              <a:ext uri="{FF2B5EF4-FFF2-40B4-BE49-F238E27FC236}">
                <a16:creationId xmlns:a16="http://schemas.microsoft.com/office/drawing/2014/main" id="{BD3D88C7-B003-932B-A3CE-39B3107ADAA5}"/>
              </a:ext>
            </a:extLst>
          </p:cNvPr>
          <p:cNvGrpSpPr/>
          <p:nvPr/>
        </p:nvGrpSpPr>
        <p:grpSpPr>
          <a:xfrm>
            <a:off x="6211289" y="1690688"/>
            <a:ext cx="5750453" cy="3908213"/>
            <a:chOff x="6292569" y="1503680"/>
            <a:chExt cx="5750453" cy="3908213"/>
          </a:xfrm>
        </p:grpSpPr>
        <p:sp>
          <p:nvSpPr>
            <p:cNvPr id="46" name="Oval 45">
              <a:extLst>
                <a:ext uri="{FF2B5EF4-FFF2-40B4-BE49-F238E27FC236}">
                  <a16:creationId xmlns:a16="http://schemas.microsoft.com/office/drawing/2014/main" id="{F18D8FC3-654C-765E-F160-F1267EB26E60}"/>
                </a:ext>
              </a:extLst>
            </p:cNvPr>
            <p:cNvSpPr/>
            <p:nvPr/>
          </p:nvSpPr>
          <p:spPr>
            <a:xfrm>
              <a:off x="9806153" y="3110504"/>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8F1F397-4613-5A88-A9C5-3CA9747158CB}"/>
                </a:ext>
              </a:extLst>
            </p:cNvPr>
            <p:cNvSpPr/>
            <p:nvPr/>
          </p:nvSpPr>
          <p:spPr>
            <a:xfrm>
              <a:off x="7469877" y="2728243"/>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C80ECBD-0F74-CB9D-6F79-0A7690F0EDB6}"/>
                </a:ext>
              </a:extLst>
            </p:cNvPr>
            <p:cNvSpPr/>
            <p:nvPr/>
          </p:nvSpPr>
          <p:spPr>
            <a:xfrm>
              <a:off x="7504054" y="4102804"/>
              <a:ext cx="688602" cy="67401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430A4B33-26BA-FAD1-C7DD-F66CA9C6421B}"/>
                </a:ext>
              </a:extLst>
            </p:cNvPr>
            <p:cNvGrpSpPr/>
            <p:nvPr/>
          </p:nvGrpSpPr>
          <p:grpSpPr>
            <a:xfrm>
              <a:off x="6292569" y="1503680"/>
              <a:ext cx="5750453" cy="3908213"/>
              <a:chOff x="352368" y="1554137"/>
              <a:chExt cx="10084742" cy="5021821"/>
            </a:xfrm>
            <a:noFill/>
          </p:grpSpPr>
          <p:sp>
            <p:nvSpPr>
              <p:cNvPr id="56" name="Rectangle: Rounded Corners 55">
                <a:extLst>
                  <a:ext uri="{FF2B5EF4-FFF2-40B4-BE49-F238E27FC236}">
                    <a16:creationId xmlns:a16="http://schemas.microsoft.com/office/drawing/2014/main" id="{4C542704-BE08-989C-E36B-9213DD2CA695}"/>
                  </a:ext>
                </a:extLst>
              </p:cNvPr>
              <p:cNvSpPr/>
              <p:nvPr/>
            </p:nvSpPr>
            <p:spPr>
              <a:xfrm>
                <a:off x="352368" y="1554137"/>
                <a:ext cx="10084742" cy="5021821"/>
              </a:xfrm>
              <a:prstGeom prst="roundRect">
                <a:avLst/>
              </a:prstGeom>
              <a:grp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cxnSp>
            <p:nvCxnSpPr>
              <p:cNvPr id="57" name="Straight Connector 56">
                <a:extLst>
                  <a:ext uri="{FF2B5EF4-FFF2-40B4-BE49-F238E27FC236}">
                    <a16:creationId xmlns:a16="http://schemas.microsoft.com/office/drawing/2014/main" id="{71334C5F-D714-666B-7F29-77BF8FE434D5}"/>
                  </a:ext>
                </a:extLst>
              </p:cNvPr>
              <p:cNvCxnSpPr>
                <a:cxnSpLocks/>
                <a:stCxn id="56" idx="0"/>
              </p:cNvCxnSpPr>
              <p:nvPr/>
            </p:nvCxnSpPr>
            <p:spPr>
              <a:xfrm>
                <a:off x="5394739" y="1554137"/>
                <a:ext cx="9423" cy="5021821"/>
              </a:xfrm>
              <a:prstGeom prst="line">
                <a:avLst/>
              </a:prstGeom>
              <a:grpFill/>
              <a:ln w="19050">
                <a:solidFill>
                  <a:srgbClr val="358374"/>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BD9D39D1-B142-2400-1376-8BB8F7B7AD11}"/>
                </a:ext>
              </a:extLst>
            </p:cNvPr>
            <p:cNvSpPr txBox="1"/>
            <p:nvPr/>
          </p:nvSpPr>
          <p:spPr>
            <a:xfrm>
              <a:off x="9167794" y="2511251"/>
              <a:ext cx="2875225" cy="553998"/>
            </a:xfrm>
            <a:prstGeom prst="rect">
              <a:avLst/>
            </a:prstGeom>
            <a:noFill/>
          </p:spPr>
          <p:txBody>
            <a:bodyPr wrap="square">
              <a:spAutoFit/>
            </a:bodyPr>
            <a:lstStyle/>
            <a:p>
              <a:pPr algn="ctr"/>
              <a:r>
                <a:rPr lang="en-GB" sz="3000" dirty="0">
                  <a:solidFill>
                    <a:srgbClr val="358374"/>
                  </a:solidFill>
                </a:rPr>
                <a:t>0</a:t>
              </a:r>
              <a:endParaRPr lang="en-GB" sz="3000" dirty="0">
                <a:solidFill>
                  <a:srgbClr val="FF6600"/>
                </a:solidFill>
              </a:endParaRPr>
            </a:p>
          </p:txBody>
        </p:sp>
        <p:sp>
          <p:nvSpPr>
            <p:cNvPr id="51" name="TextBox 50">
              <a:extLst>
                <a:ext uri="{FF2B5EF4-FFF2-40B4-BE49-F238E27FC236}">
                  <a16:creationId xmlns:a16="http://schemas.microsoft.com/office/drawing/2014/main" id="{3D980715-673B-B45D-FD95-8990ECC295AA}"/>
                </a:ext>
              </a:extLst>
            </p:cNvPr>
            <p:cNvSpPr txBox="1"/>
            <p:nvPr/>
          </p:nvSpPr>
          <p:spPr>
            <a:xfrm>
              <a:off x="9167794" y="4766754"/>
              <a:ext cx="2869851" cy="553998"/>
            </a:xfrm>
            <a:prstGeom prst="rect">
              <a:avLst/>
            </a:prstGeom>
            <a:noFill/>
          </p:spPr>
          <p:txBody>
            <a:bodyPr wrap="square">
              <a:spAutoFit/>
            </a:bodyPr>
            <a:lstStyle/>
            <a:p>
              <a:pPr algn="ctr"/>
              <a:r>
                <a:rPr lang="en-GB" sz="3000" dirty="0">
                  <a:solidFill>
                    <a:srgbClr val="FF6600"/>
                  </a:solidFill>
                </a:rPr>
                <a:t>1</a:t>
              </a:r>
              <a:endParaRPr lang="en-GB" sz="3000" dirty="0"/>
            </a:p>
          </p:txBody>
        </p:sp>
        <p:sp>
          <p:nvSpPr>
            <p:cNvPr id="52" name="TextBox 51">
              <a:extLst>
                <a:ext uri="{FF2B5EF4-FFF2-40B4-BE49-F238E27FC236}">
                  <a16:creationId xmlns:a16="http://schemas.microsoft.com/office/drawing/2014/main" id="{FC71698F-140E-A245-46C4-906266E0A143}"/>
                </a:ext>
              </a:extLst>
            </p:cNvPr>
            <p:cNvSpPr txBox="1"/>
            <p:nvPr/>
          </p:nvSpPr>
          <p:spPr>
            <a:xfrm>
              <a:off x="7101958" y="2385764"/>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53" name="TextBox 52">
              <a:extLst>
                <a:ext uri="{FF2B5EF4-FFF2-40B4-BE49-F238E27FC236}">
                  <a16:creationId xmlns:a16="http://schemas.microsoft.com/office/drawing/2014/main" id="{46B1080C-1768-7E97-DB42-81F42C9AB3AE}"/>
                </a:ext>
              </a:extLst>
            </p:cNvPr>
            <p:cNvSpPr txBox="1"/>
            <p:nvPr/>
          </p:nvSpPr>
          <p:spPr>
            <a:xfrm>
              <a:off x="8152001" y="4687326"/>
              <a:ext cx="298027" cy="553998"/>
            </a:xfrm>
            <a:prstGeom prst="rect">
              <a:avLst/>
            </a:prstGeom>
            <a:noFill/>
          </p:spPr>
          <p:txBody>
            <a:bodyPr wrap="square">
              <a:spAutoFit/>
            </a:bodyPr>
            <a:lstStyle/>
            <a:p>
              <a:r>
                <a:rPr lang="en-GB" sz="3000" dirty="0">
                  <a:solidFill>
                    <a:srgbClr val="FF6600"/>
                  </a:solidFill>
                </a:rPr>
                <a:t>1</a:t>
              </a:r>
              <a:endParaRPr lang="en-GB" sz="3000" dirty="0"/>
            </a:p>
          </p:txBody>
        </p:sp>
        <p:sp>
          <p:nvSpPr>
            <p:cNvPr id="54" name="TextBox 53">
              <a:extLst>
                <a:ext uri="{FF2B5EF4-FFF2-40B4-BE49-F238E27FC236}">
                  <a16:creationId xmlns:a16="http://schemas.microsoft.com/office/drawing/2014/main" id="{088868C1-AE2B-794D-7C92-5B87F215FB9C}"/>
                </a:ext>
              </a:extLst>
            </p:cNvPr>
            <p:cNvSpPr txBox="1"/>
            <p:nvPr/>
          </p:nvSpPr>
          <p:spPr>
            <a:xfrm>
              <a:off x="6292570" y="1516406"/>
              <a:ext cx="2875226" cy="461665"/>
            </a:xfrm>
            <a:prstGeom prst="rect">
              <a:avLst/>
            </a:prstGeom>
            <a:noFill/>
          </p:spPr>
          <p:txBody>
            <a:bodyPr wrap="square">
              <a:spAutoFit/>
            </a:bodyPr>
            <a:lstStyle/>
            <a:p>
              <a:pPr algn="ctr"/>
              <a:r>
                <a:rPr lang="en-GB" sz="2400" b="1" dirty="0"/>
                <a:t>Classical bit</a:t>
              </a:r>
            </a:p>
          </p:txBody>
        </p:sp>
        <p:sp>
          <p:nvSpPr>
            <p:cNvPr id="55" name="TextBox 54">
              <a:extLst>
                <a:ext uri="{FF2B5EF4-FFF2-40B4-BE49-F238E27FC236}">
                  <a16:creationId xmlns:a16="http://schemas.microsoft.com/office/drawing/2014/main" id="{E500EE85-CEB5-AAA1-6209-58BD7EEAD5B8}"/>
                </a:ext>
              </a:extLst>
            </p:cNvPr>
            <p:cNvSpPr txBox="1"/>
            <p:nvPr/>
          </p:nvSpPr>
          <p:spPr>
            <a:xfrm>
              <a:off x="9167794" y="1516406"/>
              <a:ext cx="2875225" cy="461665"/>
            </a:xfrm>
            <a:prstGeom prst="rect">
              <a:avLst/>
            </a:prstGeom>
            <a:noFill/>
          </p:spPr>
          <p:txBody>
            <a:bodyPr wrap="square">
              <a:spAutoFit/>
            </a:bodyPr>
            <a:lstStyle/>
            <a:p>
              <a:pPr algn="ctr"/>
              <a:r>
                <a:rPr lang="en-GB" sz="2400" b="1" dirty="0"/>
                <a:t>Quantum bit</a:t>
              </a:r>
            </a:p>
          </p:txBody>
        </p:sp>
      </p:grpSp>
    </p:spTree>
    <p:extLst>
      <p:ext uri="{BB962C8B-B14F-4D97-AF65-F5344CB8AC3E}">
        <p14:creationId xmlns:p14="http://schemas.microsoft.com/office/powerpoint/2010/main" val="161352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5" name="Group 44">
            <a:extLst>
              <a:ext uri="{FF2B5EF4-FFF2-40B4-BE49-F238E27FC236}">
                <a16:creationId xmlns:a16="http://schemas.microsoft.com/office/drawing/2014/main" id="{BD3D88C7-B003-932B-A3CE-39B3107ADAA5}"/>
              </a:ext>
            </a:extLst>
          </p:cNvPr>
          <p:cNvGrpSpPr/>
          <p:nvPr/>
        </p:nvGrpSpPr>
        <p:grpSpPr>
          <a:xfrm>
            <a:off x="6211289" y="1690688"/>
            <a:ext cx="5750453" cy="3908213"/>
            <a:chOff x="6292569" y="1503680"/>
            <a:chExt cx="5750453" cy="3908213"/>
          </a:xfrm>
        </p:grpSpPr>
        <p:sp>
          <p:nvSpPr>
            <p:cNvPr id="46" name="Oval 45">
              <a:extLst>
                <a:ext uri="{FF2B5EF4-FFF2-40B4-BE49-F238E27FC236}">
                  <a16:creationId xmlns:a16="http://schemas.microsoft.com/office/drawing/2014/main" id="{F18D8FC3-654C-765E-F160-F1267EB26E60}"/>
                </a:ext>
              </a:extLst>
            </p:cNvPr>
            <p:cNvSpPr/>
            <p:nvPr/>
          </p:nvSpPr>
          <p:spPr>
            <a:xfrm>
              <a:off x="9806153" y="3110504"/>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8F1F397-4613-5A88-A9C5-3CA9747158CB}"/>
                </a:ext>
              </a:extLst>
            </p:cNvPr>
            <p:cNvSpPr/>
            <p:nvPr/>
          </p:nvSpPr>
          <p:spPr>
            <a:xfrm>
              <a:off x="7469877" y="2728243"/>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C80ECBD-0F74-CB9D-6F79-0A7690F0EDB6}"/>
                </a:ext>
              </a:extLst>
            </p:cNvPr>
            <p:cNvSpPr/>
            <p:nvPr/>
          </p:nvSpPr>
          <p:spPr>
            <a:xfrm>
              <a:off x="7504054" y="4102804"/>
              <a:ext cx="688602" cy="67401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430A4B33-26BA-FAD1-C7DD-F66CA9C6421B}"/>
                </a:ext>
              </a:extLst>
            </p:cNvPr>
            <p:cNvGrpSpPr/>
            <p:nvPr/>
          </p:nvGrpSpPr>
          <p:grpSpPr>
            <a:xfrm>
              <a:off x="6292569" y="1503680"/>
              <a:ext cx="5750453" cy="3908213"/>
              <a:chOff x="352368" y="1554137"/>
              <a:chExt cx="10084742" cy="5021821"/>
            </a:xfrm>
            <a:noFill/>
          </p:grpSpPr>
          <p:sp>
            <p:nvSpPr>
              <p:cNvPr id="56" name="Rectangle: Rounded Corners 55">
                <a:extLst>
                  <a:ext uri="{FF2B5EF4-FFF2-40B4-BE49-F238E27FC236}">
                    <a16:creationId xmlns:a16="http://schemas.microsoft.com/office/drawing/2014/main" id="{4C542704-BE08-989C-E36B-9213DD2CA695}"/>
                  </a:ext>
                </a:extLst>
              </p:cNvPr>
              <p:cNvSpPr/>
              <p:nvPr/>
            </p:nvSpPr>
            <p:spPr>
              <a:xfrm>
                <a:off x="352368" y="1554137"/>
                <a:ext cx="10084742" cy="5021821"/>
              </a:xfrm>
              <a:prstGeom prst="roundRect">
                <a:avLst/>
              </a:prstGeom>
              <a:grp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cxnSp>
            <p:nvCxnSpPr>
              <p:cNvPr id="57" name="Straight Connector 56">
                <a:extLst>
                  <a:ext uri="{FF2B5EF4-FFF2-40B4-BE49-F238E27FC236}">
                    <a16:creationId xmlns:a16="http://schemas.microsoft.com/office/drawing/2014/main" id="{71334C5F-D714-666B-7F29-77BF8FE434D5}"/>
                  </a:ext>
                </a:extLst>
              </p:cNvPr>
              <p:cNvCxnSpPr>
                <a:cxnSpLocks/>
                <a:stCxn id="56" idx="0"/>
              </p:cNvCxnSpPr>
              <p:nvPr/>
            </p:nvCxnSpPr>
            <p:spPr>
              <a:xfrm>
                <a:off x="5394739" y="1554137"/>
                <a:ext cx="9423" cy="5021821"/>
              </a:xfrm>
              <a:prstGeom prst="line">
                <a:avLst/>
              </a:prstGeom>
              <a:grpFill/>
              <a:ln w="19050">
                <a:solidFill>
                  <a:srgbClr val="358374"/>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BD9D39D1-B142-2400-1376-8BB8F7B7AD11}"/>
                </a:ext>
              </a:extLst>
            </p:cNvPr>
            <p:cNvSpPr txBox="1"/>
            <p:nvPr/>
          </p:nvSpPr>
          <p:spPr>
            <a:xfrm>
              <a:off x="9167794" y="2511251"/>
              <a:ext cx="2875225" cy="553998"/>
            </a:xfrm>
            <a:prstGeom prst="rect">
              <a:avLst/>
            </a:prstGeom>
            <a:noFill/>
          </p:spPr>
          <p:txBody>
            <a:bodyPr wrap="square">
              <a:spAutoFit/>
            </a:bodyPr>
            <a:lstStyle/>
            <a:p>
              <a:pPr algn="ctr"/>
              <a:r>
                <a:rPr lang="en-GB" sz="3000" dirty="0">
                  <a:solidFill>
                    <a:srgbClr val="358374"/>
                  </a:solidFill>
                </a:rPr>
                <a:t>0</a:t>
              </a:r>
              <a:endParaRPr lang="en-GB" sz="3000" dirty="0">
                <a:solidFill>
                  <a:srgbClr val="FF6600"/>
                </a:solidFill>
              </a:endParaRPr>
            </a:p>
          </p:txBody>
        </p:sp>
        <p:sp>
          <p:nvSpPr>
            <p:cNvPr id="51" name="TextBox 50">
              <a:extLst>
                <a:ext uri="{FF2B5EF4-FFF2-40B4-BE49-F238E27FC236}">
                  <a16:creationId xmlns:a16="http://schemas.microsoft.com/office/drawing/2014/main" id="{3D980715-673B-B45D-FD95-8990ECC295AA}"/>
                </a:ext>
              </a:extLst>
            </p:cNvPr>
            <p:cNvSpPr txBox="1"/>
            <p:nvPr/>
          </p:nvSpPr>
          <p:spPr>
            <a:xfrm>
              <a:off x="9167794" y="4766754"/>
              <a:ext cx="2869851" cy="553998"/>
            </a:xfrm>
            <a:prstGeom prst="rect">
              <a:avLst/>
            </a:prstGeom>
            <a:noFill/>
          </p:spPr>
          <p:txBody>
            <a:bodyPr wrap="square">
              <a:spAutoFit/>
            </a:bodyPr>
            <a:lstStyle/>
            <a:p>
              <a:pPr algn="ctr"/>
              <a:r>
                <a:rPr lang="en-GB" sz="3000" dirty="0">
                  <a:solidFill>
                    <a:srgbClr val="FF6600"/>
                  </a:solidFill>
                </a:rPr>
                <a:t>1</a:t>
              </a:r>
              <a:endParaRPr lang="en-GB" sz="3000" dirty="0"/>
            </a:p>
          </p:txBody>
        </p:sp>
        <p:sp>
          <p:nvSpPr>
            <p:cNvPr id="52" name="TextBox 51">
              <a:extLst>
                <a:ext uri="{FF2B5EF4-FFF2-40B4-BE49-F238E27FC236}">
                  <a16:creationId xmlns:a16="http://schemas.microsoft.com/office/drawing/2014/main" id="{FC71698F-140E-A245-46C4-906266E0A143}"/>
                </a:ext>
              </a:extLst>
            </p:cNvPr>
            <p:cNvSpPr txBox="1"/>
            <p:nvPr/>
          </p:nvSpPr>
          <p:spPr>
            <a:xfrm>
              <a:off x="7101958" y="2385764"/>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53" name="TextBox 52">
              <a:extLst>
                <a:ext uri="{FF2B5EF4-FFF2-40B4-BE49-F238E27FC236}">
                  <a16:creationId xmlns:a16="http://schemas.microsoft.com/office/drawing/2014/main" id="{46B1080C-1768-7E97-DB42-81F42C9AB3AE}"/>
                </a:ext>
              </a:extLst>
            </p:cNvPr>
            <p:cNvSpPr txBox="1"/>
            <p:nvPr/>
          </p:nvSpPr>
          <p:spPr>
            <a:xfrm>
              <a:off x="8152001" y="4687326"/>
              <a:ext cx="298027" cy="553998"/>
            </a:xfrm>
            <a:prstGeom prst="rect">
              <a:avLst/>
            </a:prstGeom>
            <a:noFill/>
          </p:spPr>
          <p:txBody>
            <a:bodyPr wrap="square">
              <a:spAutoFit/>
            </a:bodyPr>
            <a:lstStyle/>
            <a:p>
              <a:r>
                <a:rPr lang="en-GB" sz="3000" dirty="0">
                  <a:solidFill>
                    <a:srgbClr val="FF6600"/>
                  </a:solidFill>
                </a:rPr>
                <a:t>1</a:t>
              </a:r>
              <a:endParaRPr lang="en-GB" sz="3000" dirty="0"/>
            </a:p>
          </p:txBody>
        </p:sp>
        <p:sp>
          <p:nvSpPr>
            <p:cNvPr id="54" name="TextBox 53">
              <a:extLst>
                <a:ext uri="{FF2B5EF4-FFF2-40B4-BE49-F238E27FC236}">
                  <a16:creationId xmlns:a16="http://schemas.microsoft.com/office/drawing/2014/main" id="{088868C1-AE2B-794D-7C92-5B87F215FB9C}"/>
                </a:ext>
              </a:extLst>
            </p:cNvPr>
            <p:cNvSpPr txBox="1"/>
            <p:nvPr/>
          </p:nvSpPr>
          <p:spPr>
            <a:xfrm>
              <a:off x="6292570" y="1516406"/>
              <a:ext cx="2875226" cy="461665"/>
            </a:xfrm>
            <a:prstGeom prst="rect">
              <a:avLst/>
            </a:prstGeom>
            <a:noFill/>
          </p:spPr>
          <p:txBody>
            <a:bodyPr wrap="square">
              <a:spAutoFit/>
            </a:bodyPr>
            <a:lstStyle/>
            <a:p>
              <a:pPr algn="ctr"/>
              <a:r>
                <a:rPr lang="en-GB" sz="2400" b="1" dirty="0"/>
                <a:t>Classical bit</a:t>
              </a:r>
            </a:p>
          </p:txBody>
        </p:sp>
        <p:sp>
          <p:nvSpPr>
            <p:cNvPr id="55" name="TextBox 54">
              <a:extLst>
                <a:ext uri="{FF2B5EF4-FFF2-40B4-BE49-F238E27FC236}">
                  <a16:creationId xmlns:a16="http://schemas.microsoft.com/office/drawing/2014/main" id="{E500EE85-CEB5-AAA1-6209-58BD7EEAD5B8}"/>
                </a:ext>
              </a:extLst>
            </p:cNvPr>
            <p:cNvSpPr txBox="1"/>
            <p:nvPr/>
          </p:nvSpPr>
          <p:spPr>
            <a:xfrm>
              <a:off x="9167794" y="1516406"/>
              <a:ext cx="2875225" cy="461665"/>
            </a:xfrm>
            <a:prstGeom prst="rect">
              <a:avLst/>
            </a:prstGeom>
            <a:noFill/>
          </p:spPr>
          <p:txBody>
            <a:bodyPr wrap="square">
              <a:spAutoFit/>
            </a:bodyPr>
            <a:lstStyle/>
            <a:p>
              <a:pPr algn="ctr"/>
              <a:r>
                <a:rPr lang="en-GB" sz="2400" b="1" dirty="0"/>
                <a:t>Quantum bit</a:t>
              </a:r>
            </a:p>
          </p:txBody>
        </p:sp>
      </p:grpSp>
      <p:cxnSp>
        <p:nvCxnSpPr>
          <p:cNvPr id="59" name="Straight Arrow Connector 58">
            <a:extLst>
              <a:ext uri="{FF2B5EF4-FFF2-40B4-BE49-F238E27FC236}">
                <a16:creationId xmlns:a16="http://schemas.microsoft.com/office/drawing/2014/main" id="{C504A7A2-5DA5-1FE1-45A6-7854A363291D}"/>
              </a:ext>
            </a:extLst>
          </p:cNvPr>
          <p:cNvCxnSpPr>
            <a:cxnSpLocks/>
          </p:cNvCxnSpPr>
          <p:nvPr/>
        </p:nvCxnSpPr>
        <p:spPr>
          <a:xfrm flipV="1">
            <a:off x="10521439" y="3297512"/>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8CD5DE3-BC57-7D1B-DB94-317CC37D2C11}"/>
                  </a:ext>
                </a:extLst>
              </p:cNvPr>
              <p:cNvSpPr txBox="1"/>
              <p:nvPr/>
            </p:nvSpPr>
            <p:spPr>
              <a:xfrm>
                <a:off x="838200" y="1943388"/>
                <a:ext cx="5367712" cy="738664"/>
              </a:xfrm>
              <a:prstGeom prst="rect">
                <a:avLst/>
              </a:prstGeom>
              <a:noFill/>
            </p:spPr>
            <p:txBody>
              <a:bodyPr wrap="square">
                <a:spAutoFit/>
              </a:bodyPr>
              <a:lstStyle/>
              <a:p>
                <a:r>
                  <a:rPr lang="de-DE" sz="2100" b="1" dirty="0"/>
                  <a:t>Notation</a:t>
                </a:r>
                <a:r>
                  <a:rPr lang="de-DE" sz="2100" dirty="0"/>
                  <a:t>:</a:t>
                </a:r>
              </a:p>
              <a:p>
                <a:pPr marL="285750" indent="-285750">
                  <a:buClr>
                    <a:schemeClr val="tx1"/>
                  </a:buClr>
                  <a:buFont typeface="Arial" panose="020B0604020202020204" pitchFamily="34" charset="0"/>
                  <a:buChar char="•"/>
                </a:pPr>
                <a14:m>
                  <m:oMath xmlns:m="http://schemas.openxmlformats.org/officeDocument/2006/math">
                    <m:d>
                      <m:dPr>
                        <m:begChr m:val="|"/>
                        <m:endChr m:val="⟩"/>
                        <m:ctrlPr>
                          <a:rPr lang="de-DE" sz="2100" i="1" dirty="0" smtClean="0">
                            <a:solidFill>
                              <a:srgbClr val="358374"/>
                            </a:solidFill>
                            <a:latin typeface="Cambria Math" panose="02040503050406030204" pitchFamily="18" charset="0"/>
                          </a:rPr>
                        </m:ctrlPr>
                      </m:dPr>
                      <m:e>
                        <m:r>
                          <a:rPr lang="de-DE" sz="2100" b="0" i="1" dirty="0" smtClean="0">
                            <a:solidFill>
                              <a:srgbClr val="358374"/>
                            </a:solidFill>
                            <a:latin typeface="Cambria Math" panose="02040503050406030204" pitchFamily="18" charset="0"/>
                          </a:rPr>
                          <m:t>0</m:t>
                        </m:r>
                      </m:e>
                    </m:d>
                  </m:oMath>
                </a14:m>
                <a:r>
                  <a:rPr lang="de-DE" sz="2100" dirty="0"/>
                  <a:t> </a:t>
                </a:r>
                <a:r>
                  <a:rPr lang="de-DE" sz="2100" dirty="0" err="1"/>
                  <a:t>for</a:t>
                </a:r>
                <a:r>
                  <a:rPr lang="de-DE" sz="2100" dirty="0"/>
                  <a:t> ‚</a:t>
                </a:r>
                <a:r>
                  <a:rPr lang="de-DE" sz="2100" dirty="0" err="1"/>
                  <a:t>truly</a:t>
                </a:r>
                <a:r>
                  <a:rPr lang="de-DE" sz="2100" dirty="0"/>
                  <a:t> 0‘</a:t>
                </a:r>
                <a:r>
                  <a:rPr lang="en-GB" sz="2100" dirty="0"/>
                  <a:t> </a:t>
                </a:r>
                <a:endParaRPr lang="en-GB" sz="2100" i="1" dirty="0">
                  <a:solidFill>
                    <a:srgbClr val="358374"/>
                  </a:solidFill>
                  <a:latin typeface="Cambria Math" panose="02040503050406030204" pitchFamily="18" charset="0"/>
                </a:endParaRPr>
              </a:p>
            </p:txBody>
          </p:sp>
        </mc:Choice>
        <mc:Fallback xmlns="">
          <p:sp>
            <p:nvSpPr>
              <p:cNvPr id="64" name="TextBox 63">
                <a:extLst>
                  <a:ext uri="{FF2B5EF4-FFF2-40B4-BE49-F238E27FC236}">
                    <a16:creationId xmlns:a16="http://schemas.microsoft.com/office/drawing/2014/main" id="{68CD5DE3-BC57-7D1B-DB94-317CC37D2C11}"/>
                  </a:ext>
                </a:extLst>
              </p:cNvPr>
              <p:cNvSpPr txBox="1">
                <a:spLocks noRot="1" noChangeAspect="1" noMove="1" noResize="1" noEditPoints="1" noAdjustHandles="1" noChangeArrowheads="1" noChangeShapeType="1" noTextEdit="1"/>
              </p:cNvSpPr>
              <p:nvPr/>
            </p:nvSpPr>
            <p:spPr>
              <a:xfrm>
                <a:off x="838200" y="1943388"/>
                <a:ext cx="5367712" cy="738664"/>
              </a:xfrm>
              <a:prstGeom prst="rect">
                <a:avLst/>
              </a:prstGeom>
              <a:blipFill>
                <a:blip r:embed="rId3"/>
                <a:stretch>
                  <a:fillRect l="-1364" t="-4959" b="-15702"/>
                </a:stretch>
              </a:blipFill>
            </p:spPr>
            <p:txBody>
              <a:bodyPr/>
              <a:lstStyle/>
              <a:p>
                <a:r>
                  <a:rPr lang="en-GB">
                    <a:noFill/>
                  </a:rPr>
                  <a:t> </a:t>
                </a:r>
              </a:p>
            </p:txBody>
          </p:sp>
        </mc:Fallback>
      </mc:AlternateContent>
    </p:spTree>
    <p:extLst>
      <p:ext uri="{BB962C8B-B14F-4D97-AF65-F5344CB8AC3E}">
        <p14:creationId xmlns:p14="http://schemas.microsoft.com/office/powerpoint/2010/main" val="1790414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5" name="Group 44">
            <a:extLst>
              <a:ext uri="{FF2B5EF4-FFF2-40B4-BE49-F238E27FC236}">
                <a16:creationId xmlns:a16="http://schemas.microsoft.com/office/drawing/2014/main" id="{BD3D88C7-B003-932B-A3CE-39B3107ADAA5}"/>
              </a:ext>
            </a:extLst>
          </p:cNvPr>
          <p:cNvGrpSpPr/>
          <p:nvPr/>
        </p:nvGrpSpPr>
        <p:grpSpPr>
          <a:xfrm>
            <a:off x="6211289" y="1690688"/>
            <a:ext cx="5750453" cy="3908213"/>
            <a:chOff x="6292569" y="1503680"/>
            <a:chExt cx="5750453" cy="3908213"/>
          </a:xfrm>
        </p:grpSpPr>
        <p:sp>
          <p:nvSpPr>
            <p:cNvPr id="46" name="Oval 45">
              <a:extLst>
                <a:ext uri="{FF2B5EF4-FFF2-40B4-BE49-F238E27FC236}">
                  <a16:creationId xmlns:a16="http://schemas.microsoft.com/office/drawing/2014/main" id="{F18D8FC3-654C-765E-F160-F1267EB26E60}"/>
                </a:ext>
              </a:extLst>
            </p:cNvPr>
            <p:cNvSpPr/>
            <p:nvPr/>
          </p:nvSpPr>
          <p:spPr>
            <a:xfrm>
              <a:off x="9806153" y="3110504"/>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8F1F397-4613-5A88-A9C5-3CA9747158CB}"/>
                </a:ext>
              </a:extLst>
            </p:cNvPr>
            <p:cNvSpPr/>
            <p:nvPr/>
          </p:nvSpPr>
          <p:spPr>
            <a:xfrm>
              <a:off x="7469877" y="2728243"/>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C80ECBD-0F74-CB9D-6F79-0A7690F0EDB6}"/>
                </a:ext>
              </a:extLst>
            </p:cNvPr>
            <p:cNvSpPr/>
            <p:nvPr/>
          </p:nvSpPr>
          <p:spPr>
            <a:xfrm>
              <a:off x="7504054" y="4102804"/>
              <a:ext cx="688602" cy="67401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430A4B33-26BA-FAD1-C7DD-F66CA9C6421B}"/>
                </a:ext>
              </a:extLst>
            </p:cNvPr>
            <p:cNvGrpSpPr/>
            <p:nvPr/>
          </p:nvGrpSpPr>
          <p:grpSpPr>
            <a:xfrm>
              <a:off x="6292569" y="1503680"/>
              <a:ext cx="5750453" cy="3908213"/>
              <a:chOff x="352368" y="1554137"/>
              <a:chExt cx="10084742" cy="5021821"/>
            </a:xfrm>
            <a:noFill/>
          </p:grpSpPr>
          <p:sp>
            <p:nvSpPr>
              <p:cNvPr id="56" name="Rectangle: Rounded Corners 55">
                <a:extLst>
                  <a:ext uri="{FF2B5EF4-FFF2-40B4-BE49-F238E27FC236}">
                    <a16:creationId xmlns:a16="http://schemas.microsoft.com/office/drawing/2014/main" id="{4C542704-BE08-989C-E36B-9213DD2CA695}"/>
                  </a:ext>
                </a:extLst>
              </p:cNvPr>
              <p:cNvSpPr/>
              <p:nvPr/>
            </p:nvSpPr>
            <p:spPr>
              <a:xfrm>
                <a:off x="352368" y="1554137"/>
                <a:ext cx="10084742" cy="5021821"/>
              </a:xfrm>
              <a:prstGeom prst="roundRect">
                <a:avLst/>
              </a:prstGeom>
              <a:grp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cxnSp>
            <p:nvCxnSpPr>
              <p:cNvPr id="57" name="Straight Connector 56">
                <a:extLst>
                  <a:ext uri="{FF2B5EF4-FFF2-40B4-BE49-F238E27FC236}">
                    <a16:creationId xmlns:a16="http://schemas.microsoft.com/office/drawing/2014/main" id="{71334C5F-D714-666B-7F29-77BF8FE434D5}"/>
                  </a:ext>
                </a:extLst>
              </p:cNvPr>
              <p:cNvCxnSpPr>
                <a:cxnSpLocks/>
                <a:stCxn id="56" idx="0"/>
              </p:cNvCxnSpPr>
              <p:nvPr/>
            </p:nvCxnSpPr>
            <p:spPr>
              <a:xfrm>
                <a:off x="5394739" y="1554137"/>
                <a:ext cx="9423" cy="5021821"/>
              </a:xfrm>
              <a:prstGeom prst="line">
                <a:avLst/>
              </a:prstGeom>
              <a:grpFill/>
              <a:ln w="19050">
                <a:solidFill>
                  <a:srgbClr val="358374"/>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BD9D39D1-B142-2400-1376-8BB8F7B7AD11}"/>
                </a:ext>
              </a:extLst>
            </p:cNvPr>
            <p:cNvSpPr txBox="1"/>
            <p:nvPr/>
          </p:nvSpPr>
          <p:spPr>
            <a:xfrm>
              <a:off x="9167794" y="2511251"/>
              <a:ext cx="2875225" cy="553998"/>
            </a:xfrm>
            <a:prstGeom prst="rect">
              <a:avLst/>
            </a:prstGeom>
            <a:noFill/>
          </p:spPr>
          <p:txBody>
            <a:bodyPr wrap="square">
              <a:spAutoFit/>
            </a:bodyPr>
            <a:lstStyle/>
            <a:p>
              <a:pPr algn="ctr"/>
              <a:r>
                <a:rPr lang="en-GB" sz="3000" dirty="0">
                  <a:solidFill>
                    <a:srgbClr val="358374"/>
                  </a:solidFill>
                </a:rPr>
                <a:t>0</a:t>
              </a:r>
              <a:endParaRPr lang="en-GB" sz="3000" dirty="0">
                <a:solidFill>
                  <a:srgbClr val="FF6600"/>
                </a:solidFill>
              </a:endParaRPr>
            </a:p>
          </p:txBody>
        </p:sp>
        <p:sp>
          <p:nvSpPr>
            <p:cNvPr id="51" name="TextBox 50">
              <a:extLst>
                <a:ext uri="{FF2B5EF4-FFF2-40B4-BE49-F238E27FC236}">
                  <a16:creationId xmlns:a16="http://schemas.microsoft.com/office/drawing/2014/main" id="{3D980715-673B-B45D-FD95-8990ECC295AA}"/>
                </a:ext>
              </a:extLst>
            </p:cNvPr>
            <p:cNvSpPr txBox="1"/>
            <p:nvPr/>
          </p:nvSpPr>
          <p:spPr>
            <a:xfrm>
              <a:off x="9167794" y="4766754"/>
              <a:ext cx="2869851" cy="553998"/>
            </a:xfrm>
            <a:prstGeom prst="rect">
              <a:avLst/>
            </a:prstGeom>
            <a:noFill/>
          </p:spPr>
          <p:txBody>
            <a:bodyPr wrap="square">
              <a:spAutoFit/>
            </a:bodyPr>
            <a:lstStyle/>
            <a:p>
              <a:pPr algn="ctr"/>
              <a:r>
                <a:rPr lang="en-GB" sz="3000" dirty="0">
                  <a:solidFill>
                    <a:srgbClr val="FF6600"/>
                  </a:solidFill>
                </a:rPr>
                <a:t>1</a:t>
              </a:r>
              <a:endParaRPr lang="en-GB" sz="3000" dirty="0"/>
            </a:p>
          </p:txBody>
        </p:sp>
        <p:sp>
          <p:nvSpPr>
            <p:cNvPr id="52" name="TextBox 51">
              <a:extLst>
                <a:ext uri="{FF2B5EF4-FFF2-40B4-BE49-F238E27FC236}">
                  <a16:creationId xmlns:a16="http://schemas.microsoft.com/office/drawing/2014/main" id="{FC71698F-140E-A245-46C4-906266E0A143}"/>
                </a:ext>
              </a:extLst>
            </p:cNvPr>
            <p:cNvSpPr txBox="1"/>
            <p:nvPr/>
          </p:nvSpPr>
          <p:spPr>
            <a:xfrm>
              <a:off x="7101958" y="2385764"/>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53" name="TextBox 52">
              <a:extLst>
                <a:ext uri="{FF2B5EF4-FFF2-40B4-BE49-F238E27FC236}">
                  <a16:creationId xmlns:a16="http://schemas.microsoft.com/office/drawing/2014/main" id="{46B1080C-1768-7E97-DB42-81F42C9AB3AE}"/>
                </a:ext>
              </a:extLst>
            </p:cNvPr>
            <p:cNvSpPr txBox="1"/>
            <p:nvPr/>
          </p:nvSpPr>
          <p:spPr>
            <a:xfrm>
              <a:off x="8152001" y="4687326"/>
              <a:ext cx="298027" cy="553998"/>
            </a:xfrm>
            <a:prstGeom prst="rect">
              <a:avLst/>
            </a:prstGeom>
            <a:noFill/>
          </p:spPr>
          <p:txBody>
            <a:bodyPr wrap="square">
              <a:spAutoFit/>
            </a:bodyPr>
            <a:lstStyle/>
            <a:p>
              <a:r>
                <a:rPr lang="en-GB" sz="3000" dirty="0">
                  <a:solidFill>
                    <a:srgbClr val="FF6600"/>
                  </a:solidFill>
                </a:rPr>
                <a:t>1</a:t>
              </a:r>
              <a:endParaRPr lang="en-GB" sz="3000" dirty="0"/>
            </a:p>
          </p:txBody>
        </p:sp>
        <p:sp>
          <p:nvSpPr>
            <p:cNvPr id="54" name="TextBox 53">
              <a:extLst>
                <a:ext uri="{FF2B5EF4-FFF2-40B4-BE49-F238E27FC236}">
                  <a16:creationId xmlns:a16="http://schemas.microsoft.com/office/drawing/2014/main" id="{088868C1-AE2B-794D-7C92-5B87F215FB9C}"/>
                </a:ext>
              </a:extLst>
            </p:cNvPr>
            <p:cNvSpPr txBox="1"/>
            <p:nvPr/>
          </p:nvSpPr>
          <p:spPr>
            <a:xfrm>
              <a:off x="6292570" y="1516406"/>
              <a:ext cx="2875226" cy="461665"/>
            </a:xfrm>
            <a:prstGeom prst="rect">
              <a:avLst/>
            </a:prstGeom>
            <a:noFill/>
          </p:spPr>
          <p:txBody>
            <a:bodyPr wrap="square">
              <a:spAutoFit/>
            </a:bodyPr>
            <a:lstStyle/>
            <a:p>
              <a:pPr algn="ctr"/>
              <a:r>
                <a:rPr lang="en-GB" sz="2400" b="1" dirty="0"/>
                <a:t>Classical bit</a:t>
              </a:r>
            </a:p>
          </p:txBody>
        </p:sp>
        <p:sp>
          <p:nvSpPr>
            <p:cNvPr id="55" name="TextBox 54">
              <a:extLst>
                <a:ext uri="{FF2B5EF4-FFF2-40B4-BE49-F238E27FC236}">
                  <a16:creationId xmlns:a16="http://schemas.microsoft.com/office/drawing/2014/main" id="{E500EE85-CEB5-AAA1-6209-58BD7EEAD5B8}"/>
                </a:ext>
              </a:extLst>
            </p:cNvPr>
            <p:cNvSpPr txBox="1"/>
            <p:nvPr/>
          </p:nvSpPr>
          <p:spPr>
            <a:xfrm>
              <a:off x="9167794" y="1516406"/>
              <a:ext cx="2875225" cy="461665"/>
            </a:xfrm>
            <a:prstGeom prst="rect">
              <a:avLst/>
            </a:prstGeom>
            <a:noFill/>
          </p:spPr>
          <p:txBody>
            <a:bodyPr wrap="square">
              <a:spAutoFit/>
            </a:bodyPr>
            <a:lstStyle/>
            <a:p>
              <a:pPr algn="ctr"/>
              <a:r>
                <a:rPr lang="en-GB" sz="2400" b="1" dirty="0"/>
                <a:t>Quantum bit</a:t>
              </a:r>
            </a:p>
          </p:txBody>
        </p:sp>
      </p:grpSp>
      <p:cxnSp>
        <p:nvCxnSpPr>
          <p:cNvPr id="59" name="Straight Arrow Connector 58">
            <a:extLst>
              <a:ext uri="{FF2B5EF4-FFF2-40B4-BE49-F238E27FC236}">
                <a16:creationId xmlns:a16="http://schemas.microsoft.com/office/drawing/2014/main" id="{C504A7A2-5DA5-1FE1-45A6-7854A363291D}"/>
              </a:ext>
            </a:extLst>
          </p:cNvPr>
          <p:cNvCxnSpPr>
            <a:cxnSpLocks/>
          </p:cNvCxnSpPr>
          <p:nvPr/>
        </p:nvCxnSpPr>
        <p:spPr>
          <a:xfrm flipH="1">
            <a:off x="10521439" y="4103535"/>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23039-5A96-C9B4-8219-B146EF8800F2}"/>
                  </a:ext>
                </a:extLst>
              </p:cNvPr>
              <p:cNvSpPr txBox="1"/>
              <p:nvPr/>
            </p:nvSpPr>
            <p:spPr>
              <a:xfrm>
                <a:off x="838200" y="1943388"/>
                <a:ext cx="5367712" cy="1061829"/>
              </a:xfrm>
              <a:prstGeom prst="rect">
                <a:avLst/>
              </a:prstGeom>
              <a:noFill/>
            </p:spPr>
            <p:txBody>
              <a:bodyPr wrap="square">
                <a:spAutoFit/>
              </a:bodyPr>
              <a:lstStyle/>
              <a:p>
                <a:r>
                  <a:rPr lang="de-DE" sz="2100" b="1" dirty="0"/>
                  <a:t>Notation</a:t>
                </a:r>
                <a:r>
                  <a:rPr lang="de-DE" sz="2100" dirty="0"/>
                  <a:t>:</a:t>
                </a:r>
              </a:p>
              <a:p>
                <a:pPr marL="285750" indent="-285750">
                  <a:buClr>
                    <a:schemeClr val="tx1"/>
                  </a:buClr>
                  <a:buFont typeface="Arial" panose="020B0604020202020204" pitchFamily="34" charset="0"/>
                  <a:buChar char="•"/>
                </a:pPr>
                <a14:m>
                  <m:oMath xmlns:m="http://schemas.openxmlformats.org/officeDocument/2006/math">
                    <m:d>
                      <m:dPr>
                        <m:begChr m:val="|"/>
                        <m:endChr m:val="⟩"/>
                        <m:ctrlPr>
                          <a:rPr lang="de-DE" sz="2100" i="1" dirty="0" smtClean="0">
                            <a:solidFill>
                              <a:srgbClr val="358374"/>
                            </a:solidFill>
                            <a:latin typeface="Cambria Math" panose="02040503050406030204" pitchFamily="18" charset="0"/>
                          </a:rPr>
                        </m:ctrlPr>
                      </m:dPr>
                      <m:e>
                        <m:r>
                          <a:rPr lang="de-DE" sz="2100" b="0" i="1" dirty="0" smtClean="0">
                            <a:solidFill>
                              <a:srgbClr val="358374"/>
                            </a:solidFill>
                            <a:latin typeface="Cambria Math" panose="02040503050406030204" pitchFamily="18" charset="0"/>
                          </a:rPr>
                          <m:t>0</m:t>
                        </m:r>
                      </m:e>
                    </m:d>
                  </m:oMath>
                </a14:m>
                <a:r>
                  <a:rPr lang="de-DE" sz="2100" dirty="0"/>
                  <a:t> </a:t>
                </a:r>
                <a:r>
                  <a:rPr lang="de-DE" sz="2100" dirty="0" err="1"/>
                  <a:t>for</a:t>
                </a:r>
                <a:r>
                  <a:rPr lang="de-DE" sz="2100" dirty="0"/>
                  <a:t> ‚</a:t>
                </a:r>
                <a:r>
                  <a:rPr lang="de-DE" sz="2100" dirty="0" err="1"/>
                  <a:t>truly</a:t>
                </a:r>
                <a:r>
                  <a:rPr lang="de-DE" sz="2100" dirty="0"/>
                  <a:t> 0‘ </a:t>
                </a:r>
              </a:p>
              <a:p>
                <a:pPr marL="285750" indent="-285750">
                  <a:buClr>
                    <a:schemeClr val="tx1"/>
                  </a:buClr>
                  <a:buFont typeface="Arial" panose="020B0604020202020204" pitchFamily="34" charset="0"/>
                  <a:buChar char="•"/>
                </a:pPr>
                <a14:m>
                  <m:oMath xmlns:m="http://schemas.openxmlformats.org/officeDocument/2006/math">
                    <m:d>
                      <m:dPr>
                        <m:begChr m:val="|"/>
                        <m:endChr m:val="⟩"/>
                        <m:ctrlPr>
                          <a:rPr lang="de-DE" sz="2100" i="1" dirty="0" smtClean="0">
                            <a:solidFill>
                              <a:srgbClr val="FF6600"/>
                            </a:solidFill>
                            <a:latin typeface="Cambria Math" panose="02040503050406030204" pitchFamily="18" charset="0"/>
                          </a:rPr>
                        </m:ctrlPr>
                      </m:dPr>
                      <m:e>
                        <m:r>
                          <a:rPr lang="de-DE" sz="2100" b="0" i="1" dirty="0" smtClean="0">
                            <a:solidFill>
                              <a:srgbClr val="FF6600"/>
                            </a:solidFill>
                            <a:latin typeface="Cambria Math" panose="02040503050406030204" pitchFamily="18" charset="0"/>
                          </a:rPr>
                          <m:t>1</m:t>
                        </m:r>
                      </m:e>
                    </m:d>
                  </m:oMath>
                </a14:m>
                <a:r>
                  <a:rPr lang="de-DE" sz="2100" dirty="0"/>
                  <a:t> </a:t>
                </a:r>
                <a:r>
                  <a:rPr lang="en-GB" sz="2100" dirty="0"/>
                  <a:t>for ‚truly 1‘ </a:t>
                </a:r>
                <a:endParaRPr lang="en-GB" sz="2100" i="1" dirty="0">
                  <a:solidFill>
                    <a:srgbClr val="358374"/>
                  </a:solidFill>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DAF23039-5A96-C9B4-8219-B146EF8800F2}"/>
                  </a:ext>
                </a:extLst>
              </p:cNvPr>
              <p:cNvSpPr txBox="1">
                <a:spLocks noRot="1" noChangeAspect="1" noMove="1" noResize="1" noEditPoints="1" noAdjustHandles="1" noChangeArrowheads="1" noChangeShapeType="1" noTextEdit="1"/>
              </p:cNvSpPr>
              <p:nvPr/>
            </p:nvSpPr>
            <p:spPr>
              <a:xfrm>
                <a:off x="838200" y="1943388"/>
                <a:ext cx="5367712" cy="1061829"/>
              </a:xfrm>
              <a:prstGeom prst="rect">
                <a:avLst/>
              </a:prstGeom>
              <a:blipFill>
                <a:blip r:embed="rId3"/>
                <a:stretch>
                  <a:fillRect l="-1364" t="-3448" b="-103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E7D4E8D-2CD7-6DEF-660E-93F5B1D2629D}"/>
                  </a:ext>
                </a:extLst>
              </p:cNvPr>
              <p:cNvSpPr txBox="1"/>
              <p:nvPr/>
            </p:nvSpPr>
            <p:spPr>
              <a:xfrm>
                <a:off x="3049824" y="2287889"/>
                <a:ext cx="2520726" cy="611193"/>
              </a:xfrm>
              <a:prstGeom prst="rect">
                <a:avLst/>
              </a:prstGeom>
              <a:noFill/>
            </p:spPr>
            <p:txBody>
              <a:bodyPr wrap="square">
                <a:spAutoFit/>
              </a:bodyPr>
              <a:lstStyle/>
              <a:p>
                <a14:m>
                  <m:oMath xmlns:m="http://schemas.openxmlformats.org/officeDocument/2006/math">
                    <m:d>
                      <m:dPr>
                        <m:begChr m:val=""/>
                        <m:endChr m:val="}"/>
                        <m:ctrlPr>
                          <a:rPr lang="de-DE" sz="3000" i="1" dirty="0" smtClean="0">
                            <a:solidFill>
                              <a:schemeClr val="tx1"/>
                            </a:solidFill>
                            <a:latin typeface="Cambria Math" panose="02040503050406030204" pitchFamily="18" charset="0"/>
                          </a:rPr>
                        </m:ctrlPr>
                      </m:dPr>
                      <m:e>
                        <m:m>
                          <m:mPr>
                            <m:mcs>
                              <m:mc>
                                <m:mcPr>
                                  <m:count m:val="1"/>
                                  <m:mcJc m:val="center"/>
                                </m:mcPr>
                              </m:mc>
                            </m:mcs>
                            <m:ctrlPr>
                              <a:rPr lang="de-DE" sz="3000" i="1" dirty="0">
                                <a:solidFill>
                                  <a:schemeClr val="tx1"/>
                                </a:solidFill>
                                <a:latin typeface="Cambria Math" panose="02040503050406030204" pitchFamily="18" charset="0"/>
                              </a:rPr>
                            </m:ctrlPr>
                          </m:mPr>
                          <m:mr>
                            <m:e>
                              <m:r>
                                <a:rPr lang="de-DE" sz="3000" b="0" i="1" dirty="0" smtClean="0">
                                  <a:solidFill>
                                    <a:schemeClr val="tx1"/>
                                  </a:solidFill>
                                  <a:latin typeface="Cambria Math" panose="02040503050406030204" pitchFamily="18" charset="0"/>
                                </a:rPr>
                                <m:t> </m:t>
                              </m:r>
                            </m:e>
                          </m:mr>
                          <m:mr>
                            <m:e>
                              <m:r>
                                <a:rPr lang="de-DE" sz="3000" b="0" i="1" dirty="0" smtClean="0">
                                  <a:solidFill>
                                    <a:schemeClr val="tx1"/>
                                  </a:solidFill>
                                  <a:latin typeface="Cambria Math" panose="02040503050406030204" pitchFamily="18" charset="0"/>
                                </a:rPr>
                                <m:t> </m:t>
                              </m:r>
                            </m:e>
                          </m:mr>
                        </m:m>
                      </m:e>
                    </m:d>
                  </m:oMath>
                </a14:m>
                <a:r>
                  <a:rPr lang="en-GB" sz="2400" dirty="0">
                    <a:solidFill>
                      <a:schemeClr val="tx1"/>
                    </a:solidFill>
                  </a:rPr>
                  <a:t> </a:t>
                </a:r>
                <a:r>
                  <a:rPr lang="de-DE" sz="2400" b="1" dirty="0"/>
                  <a:t>‘</a:t>
                </a:r>
                <a:r>
                  <a:rPr lang="en-GB" sz="2400" b="1" dirty="0">
                    <a:solidFill>
                      <a:schemeClr val="tx1"/>
                    </a:solidFill>
                  </a:rPr>
                  <a:t>base states’</a:t>
                </a:r>
                <a:r>
                  <a:rPr lang="en-GB" sz="2400" dirty="0">
                    <a:solidFill>
                      <a:schemeClr val="tx1"/>
                    </a:solidFill>
                  </a:rPr>
                  <a:t> </a:t>
                </a:r>
              </a:p>
            </p:txBody>
          </p:sp>
        </mc:Choice>
        <mc:Fallback>
          <p:sp>
            <p:nvSpPr>
              <p:cNvPr id="4" name="TextBox 3">
                <a:extLst>
                  <a:ext uri="{FF2B5EF4-FFF2-40B4-BE49-F238E27FC236}">
                    <a16:creationId xmlns:a16="http://schemas.microsoft.com/office/drawing/2014/main" id="{6E7D4E8D-2CD7-6DEF-660E-93F5B1D2629D}"/>
                  </a:ext>
                </a:extLst>
              </p:cNvPr>
              <p:cNvSpPr txBox="1">
                <a:spLocks noRot="1" noChangeAspect="1" noMove="1" noResize="1" noEditPoints="1" noAdjustHandles="1" noChangeArrowheads="1" noChangeShapeType="1" noTextEdit="1"/>
              </p:cNvSpPr>
              <p:nvPr/>
            </p:nvSpPr>
            <p:spPr>
              <a:xfrm>
                <a:off x="3049824" y="2287889"/>
                <a:ext cx="2520726" cy="611193"/>
              </a:xfrm>
              <a:prstGeom prst="rect">
                <a:avLst/>
              </a:prstGeom>
              <a:blipFill>
                <a:blip r:embed="rId4"/>
                <a:stretch>
                  <a:fillRect b="-14851"/>
                </a:stretch>
              </a:blipFill>
            </p:spPr>
            <p:txBody>
              <a:bodyPr/>
              <a:lstStyle/>
              <a:p>
                <a:r>
                  <a:rPr lang="en-GB">
                    <a:noFill/>
                  </a:rPr>
                  <a:t> </a:t>
                </a:r>
              </a:p>
            </p:txBody>
          </p:sp>
        </mc:Fallback>
      </mc:AlternateContent>
    </p:spTree>
    <p:extLst>
      <p:ext uri="{BB962C8B-B14F-4D97-AF65-F5344CB8AC3E}">
        <p14:creationId xmlns:p14="http://schemas.microsoft.com/office/powerpoint/2010/main" val="546100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5" name="Group 44">
            <a:extLst>
              <a:ext uri="{FF2B5EF4-FFF2-40B4-BE49-F238E27FC236}">
                <a16:creationId xmlns:a16="http://schemas.microsoft.com/office/drawing/2014/main" id="{BD3D88C7-B003-932B-A3CE-39B3107ADAA5}"/>
              </a:ext>
            </a:extLst>
          </p:cNvPr>
          <p:cNvGrpSpPr/>
          <p:nvPr/>
        </p:nvGrpSpPr>
        <p:grpSpPr>
          <a:xfrm>
            <a:off x="6211289" y="1690688"/>
            <a:ext cx="5750453" cy="3908213"/>
            <a:chOff x="6292569" y="1503680"/>
            <a:chExt cx="5750453" cy="3908213"/>
          </a:xfrm>
        </p:grpSpPr>
        <p:sp>
          <p:nvSpPr>
            <p:cNvPr id="46" name="Oval 45">
              <a:extLst>
                <a:ext uri="{FF2B5EF4-FFF2-40B4-BE49-F238E27FC236}">
                  <a16:creationId xmlns:a16="http://schemas.microsoft.com/office/drawing/2014/main" id="{F18D8FC3-654C-765E-F160-F1267EB26E60}"/>
                </a:ext>
              </a:extLst>
            </p:cNvPr>
            <p:cNvSpPr/>
            <p:nvPr/>
          </p:nvSpPr>
          <p:spPr>
            <a:xfrm>
              <a:off x="9806153" y="3110504"/>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8F1F397-4613-5A88-A9C5-3CA9747158CB}"/>
                </a:ext>
              </a:extLst>
            </p:cNvPr>
            <p:cNvSpPr/>
            <p:nvPr/>
          </p:nvSpPr>
          <p:spPr>
            <a:xfrm>
              <a:off x="7469877" y="2728243"/>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C80ECBD-0F74-CB9D-6F79-0A7690F0EDB6}"/>
                </a:ext>
              </a:extLst>
            </p:cNvPr>
            <p:cNvSpPr/>
            <p:nvPr/>
          </p:nvSpPr>
          <p:spPr>
            <a:xfrm>
              <a:off x="7504054" y="4102804"/>
              <a:ext cx="688602" cy="67401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430A4B33-26BA-FAD1-C7DD-F66CA9C6421B}"/>
                </a:ext>
              </a:extLst>
            </p:cNvPr>
            <p:cNvGrpSpPr/>
            <p:nvPr/>
          </p:nvGrpSpPr>
          <p:grpSpPr>
            <a:xfrm>
              <a:off x="6292569" y="1503680"/>
              <a:ext cx="5750453" cy="3908213"/>
              <a:chOff x="352368" y="1554137"/>
              <a:chExt cx="10084742" cy="5021821"/>
            </a:xfrm>
            <a:noFill/>
          </p:grpSpPr>
          <p:sp>
            <p:nvSpPr>
              <p:cNvPr id="56" name="Rectangle: Rounded Corners 55">
                <a:extLst>
                  <a:ext uri="{FF2B5EF4-FFF2-40B4-BE49-F238E27FC236}">
                    <a16:creationId xmlns:a16="http://schemas.microsoft.com/office/drawing/2014/main" id="{4C542704-BE08-989C-E36B-9213DD2CA695}"/>
                  </a:ext>
                </a:extLst>
              </p:cNvPr>
              <p:cNvSpPr/>
              <p:nvPr/>
            </p:nvSpPr>
            <p:spPr>
              <a:xfrm>
                <a:off x="352368" y="1554137"/>
                <a:ext cx="10084742" cy="5021821"/>
              </a:xfrm>
              <a:prstGeom prst="roundRect">
                <a:avLst/>
              </a:prstGeom>
              <a:grp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cxnSp>
            <p:nvCxnSpPr>
              <p:cNvPr id="57" name="Straight Connector 56">
                <a:extLst>
                  <a:ext uri="{FF2B5EF4-FFF2-40B4-BE49-F238E27FC236}">
                    <a16:creationId xmlns:a16="http://schemas.microsoft.com/office/drawing/2014/main" id="{71334C5F-D714-666B-7F29-77BF8FE434D5}"/>
                  </a:ext>
                </a:extLst>
              </p:cNvPr>
              <p:cNvCxnSpPr>
                <a:cxnSpLocks/>
                <a:stCxn id="56" idx="0"/>
              </p:cNvCxnSpPr>
              <p:nvPr/>
            </p:nvCxnSpPr>
            <p:spPr>
              <a:xfrm>
                <a:off x="5394739" y="1554137"/>
                <a:ext cx="9423" cy="5021821"/>
              </a:xfrm>
              <a:prstGeom prst="line">
                <a:avLst/>
              </a:prstGeom>
              <a:grpFill/>
              <a:ln w="19050">
                <a:solidFill>
                  <a:srgbClr val="358374"/>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BD9D39D1-B142-2400-1376-8BB8F7B7AD11}"/>
                </a:ext>
              </a:extLst>
            </p:cNvPr>
            <p:cNvSpPr txBox="1"/>
            <p:nvPr/>
          </p:nvSpPr>
          <p:spPr>
            <a:xfrm>
              <a:off x="9167794" y="2511251"/>
              <a:ext cx="2875225" cy="553998"/>
            </a:xfrm>
            <a:prstGeom prst="rect">
              <a:avLst/>
            </a:prstGeom>
            <a:noFill/>
          </p:spPr>
          <p:txBody>
            <a:bodyPr wrap="square">
              <a:spAutoFit/>
            </a:bodyPr>
            <a:lstStyle/>
            <a:p>
              <a:pPr algn="ctr"/>
              <a:r>
                <a:rPr lang="en-GB" sz="3000" dirty="0">
                  <a:solidFill>
                    <a:srgbClr val="358374"/>
                  </a:solidFill>
                </a:rPr>
                <a:t>0</a:t>
              </a:r>
              <a:endParaRPr lang="en-GB" sz="3000" dirty="0">
                <a:solidFill>
                  <a:srgbClr val="FF6600"/>
                </a:solidFill>
              </a:endParaRPr>
            </a:p>
          </p:txBody>
        </p:sp>
        <p:sp>
          <p:nvSpPr>
            <p:cNvPr id="51" name="TextBox 50">
              <a:extLst>
                <a:ext uri="{FF2B5EF4-FFF2-40B4-BE49-F238E27FC236}">
                  <a16:creationId xmlns:a16="http://schemas.microsoft.com/office/drawing/2014/main" id="{3D980715-673B-B45D-FD95-8990ECC295AA}"/>
                </a:ext>
              </a:extLst>
            </p:cNvPr>
            <p:cNvSpPr txBox="1"/>
            <p:nvPr/>
          </p:nvSpPr>
          <p:spPr>
            <a:xfrm>
              <a:off x="9167794" y="4766754"/>
              <a:ext cx="2869851" cy="553998"/>
            </a:xfrm>
            <a:prstGeom prst="rect">
              <a:avLst/>
            </a:prstGeom>
            <a:noFill/>
          </p:spPr>
          <p:txBody>
            <a:bodyPr wrap="square">
              <a:spAutoFit/>
            </a:bodyPr>
            <a:lstStyle/>
            <a:p>
              <a:pPr algn="ctr"/>
              <a:r>
                <a:rPr lang="en-GB" sz="3000" dirty="0">
                  <a:solidFill>
                    <a:srgbClr val="FF6600"/>
                  </a:solidFill>
                </a:rPr>
                <a:t>1</a:t>
              </a:r>
              <a:endParaRPr lang="en-GB" sz="3000" dirty="0"/>
            </a:p>
          </p:txBody>
        </p:sp>
        <p:sp>
          <p:nvSpPr>
            <p:cNvPr id="52" name="TextBox 51">
              <a:extLst>
                <a:ext uri="{FF2B5EF4-FFF2-40B4-BE49-F238E27FC236}">
                  <a16:creationId xmlns:a16="http://schemas.microsoft.com/office/drawing/2014/main" id="{FC71698F-140E-A245-46C4-906266E0A143}"/>
                </a:ext>
              </a:extLst>
            </p:cNvPr>
            <p:cNvSpPr txBox="1"/>
            <p:nvPr/>
          </p:nvSpPr>
          <p:spPr>
            <a:xfrm>
              <a:off x="7101958" y="2385764"/>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53" name="TextBox 52">
              <a:extLst>
                <a:ext uri="{FF2B5EF4-FFF2-40B4-BE49-F238E27FC236}">
                  <a16:creationId xmlns:a16="http://schemas.microsoft.com/office/drawing/2014/main" id="{46B1080C-1768-7E97-DB42-81F42C9AB3AE}"/>
                </a:ext>
              </a:extLst>
            </p:cNvPr>
            <p:cNvSpPr txBox="1"/>
            <p:nvPr/>
          </p:nvSpPr>
          <p:spPr>
            <a:xfrm>
              <a:off x="8152001" y="4687326"/>
              <a:ext cx="298027" cy="553998"/>
            </a:xfrm>
            <a:prstGeom prst="rect">
              <a:avLst/>
            </a:prstGeom>
            <a:noFill/>
          </p:spPr>
          <p:txBody>
            <a:bodyPr wrap="square">
              <a:spAutoFit/>
            </a:bodyPr>
            <a:lstStyle/>
            <a:p>
              <a:r>
                <a:rPr lang="en-GB" sz="3000" dirty="0">
                  <a:solidFill>
                    <a:srgbClr val="FF6600"/>
                  </a:solidFill>
                </a:rPr>
                <a:t>1</a:t>
              </a:r>
              <a:endParaRPr lang="en-GB" sz="3000" dirty="0"/>
            </a:p>
          </p:txBody>
        </p:sp>
        <p:sp>
          <p:nvSpPr>
            <p:cNvPr id="54" name="TextBox 53">
              <a:extLst>
                <a:ext uri="{FF2B5EF4-FFF2-40B4-BE49-F238E27FC236}">
                  <a16:creationId xmlns:a16="http://schemas.microsoft.com/office/drawing/2014/main" id="{088868C1-AE2B-794D-7C92-5B87F215FB9C}"/>
                </a:ext>
              </a:extLst>
            </p:cNvPr>
            <p:cNvSpPr txBox="1"/>
            <p:nvPr/>
          </p:nvSpPr>
          <p:spPr>
            <a:xfrm>
              <a:off x="6292570" y="1516406"/>
              <a:ext cx="2875226" cy="461665"/>
            </a:xfrm>
            <a:prstGeom prst="rect">
              <a:avLst/>
            </a:prstGeom>
            <a:noFill/>
          </p:spPr>
          <p:txBody>
            <a:bodyPr wrap="square">
              <a:spAutoFit/>
            </a:bodyPr>
            <a:lstStyle/>
            <a:p>
              <a:pPr algn="ctr"/>
              <a:r>
                <a:rPr lang="en-GB" sz="2400" b="1" dirty="0"/>
                <a:t>Classical bit</a:t>
              </a:r>
            </a:p>
          </p:txBody>
        </p:sp>
        <p:sp>
          <p:nvSpPr>
            <p:cNvPr id="55" name="TextBox 54">
              <a:extLst>
                <a:ext uri="{FF2B5EF4-FFF2-40B4-BE49-F238E27FC236}">
                  <a16:creationId xmlns:a16="http://schemas.microsoft.com/office/drawing/2014/main" id="{E500EE85-CEB5-AAA1-6209-58BD7EEAD5B8}"/>
                </a:ext>
              </a:extLst>
            </p:cNvPr>
            <p:cNvSpPr txBox="1"/>
            <p:nvPr/>
          </p:nvSpPr>
          <p:spPr>
            <a:xfrm>
              <a:off x="9167794" y="1516406"/>
              <a:ext cx="2875225" cy="461665"/>
            </a:xfrm>
            <a:prstGeom prst="rect">
              <a:avLst/>
            </a:prstGeom>
            <a:noFill/>
          </p:spPr>
          <p:txBody>
            <a:bodyPr wrap="square">
              <a:spAutoFit/>
            </a:bodyPr>
            <a:lstStyle/>
            <a:p>
              <a:pPr algn="ctr"/>
              <a:r>
                <a:rPr lang="en-GB" sz="2400" b="1" dirty="0"/>
                <a:t>Quantum bit</a:t>
              </a:r>
            </a:p>
          </p:txBody>
        </p:sp>
      </p:grpSp>
      <p:cxnSp>
        <p:nvCxnSpPr>
          <p:cNvPr id="59" name="Straight Arrow Connector 58">
            <a:extLst>
              <a:ext uri="{FF2B5EF4-FFF2-40B4-BE49-F238E27FC236}">
                <a16:creationId xmlns:a16="http://schemas.microsoft.com/office/drawing/2014/main" id="{C504A7A2-5DA5-1FE1-45A6-7854A363291D}"/>
              </a:ext>
            </a:extLst>
          </p:cNvPr>
          <p:cNvCxnSpPr>
            <a:cxnSpLocks/>
          </p:cNvCxnSpPr>
          <p:nvPr/>
        </p:nvCxnSpPr>
        <p:spPr>
          <a:xfrm rot="16200000" flipH="1">
            <a:off x="10945889" y="3697136"/>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3BAC49A-D494-9376-C8EA-D5140D5C7846}"/>
              </a:ext>
            </a:extLst>
          </p:cNvPr>
          <p:cNvSpPr/>
          <p:nvPr/>
        </p:nvSpPr>
        <p:spPr>
          <a:xfrm>
            <a:off x="838200" y="3176693"/>
            <a:ext cx="6514753" cy="1777069"/>
          </a:xfrm>
          <a:prstGeom prst="rect">
            <a:avLst/>
          </a:prstGeom>
          <a:solidFill>
            <a:schemeClr val="bg1"/>
          </a:solidFill>
          <a:ln w="3810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A187D4-4BB9-41B8-FE50-D36C46AF3A16}"/>
                  </a:ext>
                </a:extLst>
              </p:cNvPr>
              <p:cNvSpPr txBox="1"/>
              <p:nvPr/>
            </p:nvSpPr>
            <p:spPr>
              <a:xfrm>
                <a:off x="3858277" y="4144486"/>
                <a:ext cx="3536427" cy="830997"/>
              </a:xfrm>
              <a:prstGeom prst="rect">
                <a:avLst/>
              </a:prstGeom>
              <a:noFill/>
            </p:spPr>
            <p:txBody>
              <a:bodyPr wrap="square">
                <a:spAutoFit/>
              </a:bodyPr>
              <a:lstStyle/>
              <a:p>
                <a:pPr algn="r"/>
                <a:r>
                  <a:rPr lang="en-GB" sz="2400" b="1" dirty="0"/>
                  <a:t>‘Superposition’</a:t>
                </a:r>
              </a:p>
              <a:p>
                <a:pPr algn="r"/>
                <a:r>
                  <a:rPr lang="en-GB" sz="2400" b="1" dirty="0"/>
                  <a:t>of </a:t>
                </a:r>
                <a14:m>
                  <m:oMath xmlns:m="http://schemas.openxmlformats.org/officeDocument/2006/math">
                    <m:d>
                      <m:dPr>
                        <m:begChr m:val="|"/>
                        <m:endChr m:val="⟩"/>
                        <m:ctrlPr>
                          <a:rPr lang="de-DE" sz="2400" i="1" dirty="0" smtClean="0">
                            <a:solidFill>
                              <a:srgbClr val="358374"/>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0</m:t>
                        </m:r>
                      </m:e>
                    </m:d>
                  </m:oMath>
                </a14:m>
                <a:r>
                  <a:rPr lang="en-GB" sz="2400" b="1" dirty="0"/>
                  <a:t> and </a:t>
                </a:r>
                <a14:m>
                  <m:oMath xmlns:m="http://schemas.openxmlformats.org/officeDocument/2006/math">
                    <m:d>
                      <m:dPr>
                        <m:begChr m:val="|"/>
                        <m:endChr m:val="⟩"/>
                        <m:ctrlPr>
                          <a:rPr lang="de-DE" sz="2400" i="1" dirty="0">
                            <a:solidFill>
                              <a:srgbClr val="FF6600"/>
                            </a:solidFill>
                            <a:latin typeface="Cambria Math" panose="02040503050406030204" pitchFamily="18" charset="0"/>
                          </a:rPr>
                        </m:ctrlPr>
                      </m:dPr>
                      <m:e>
                        <m:r>
                          <a:rPr lang="de-DE" sz="2400" i="1" dirty="0">
                            <a:solidFill>
                              <a:srgbClr val="FF6600"/>
                            </a:solidFill>
                            <a:latin typeface="Cambria Math" panose="02040503050406030204" pitchFamily="18" charset="0"/>
                          </a:rPr>
                          <m:t>1</m:t>
                        </m:r>
                      </m:e>
                    </m:d>
                  </m:oMath>
                </a14:m>
                <a:endParaRPr lang="en-GB" sz="2400" b="1" dirty="0"/>
              </a:p>
            </p:txBody>
          </p:sp>
        </mc:Choice>
        <mc:Fallback xmlns="">
          <p:sp>
            <p:nvSpPr>
              <p:cNvPr id="6" name="TextBox 5">
                <a:extLst>
                  <a:ext uri="{FF2B5EF4-FFF2-40B4-BE49-F238E27FC236}">
                    <a16:creationId xmlns:a16="http://schemas.microsoft.com/office/drawing/2014/main" id="{60A187D4-4BB9-41B8-FE50-D36C46AF3A16}"/>
                  </a:ext>
                </a:extLst>
              </p:cNvPr>
              <p:cNvSpPr txBox="1">
                <a:spLocks noRot="1" noChangeAspect="1" noMove="1" noResize="1" noEditPoints="1" noAdjustHandles="1" noChangeArrowheads="1" noChangeShapeType="1" noTextEdit="1"/>
              </p:cNvSpPr>
              <p:nvPr/>
            </p:nvSpPr>
            <p:spPr>
              <a:xfrm>
                <a:off x="3858277" y="4144486"/>
                <a:ext cx="3536427" cy="830997"/>
              </a:xfrm>
              <a:prstGeom prst="rect">
                <a:avLst/>
              </a:prstGeom>
              <a:blipFill>
                <a:blip r:embed="rId3"/>
                <a:stretch>
                  <a:fillRect t="-5882" r="-2586" b="-1617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115ABB0-131C-AF8D-94D1-F44E801A81E9}"/>
                  </a:ext>
                </a:extLst>
              </p:cNvPr>
              <p:cNvSpPr txBox="1"/>
              <p:nvPr/>
            </p:nvSpPr>
            <p:spPr>
              <a:xfrm>
                <a:off x="838200" y="1949173"/>
                <a:ext cx="5367712" cy="4250907"/>
              </a:xfrm>
              <a:prstGeom prst="rect">
                <a:avLst/>
              </a:prstGeom>
              <a:noFill/>
            </p:spPr>
            <p:txBody>
              <a:bodyPr wrap="square">
                <a:spAutoFit/>
              </a:bodyPr>
              <a:lstStyle/>
              <a:p>
                <a:r>
                  <a:rPr lang="de-DE" sz="2100" b="1" dirty="0"/>
                  <a:t>Notation</a:t>
                </a:r>
                <a:r>
                  <a:rPr lang="de-DE" sz="2100" dirty="0"/>
                  <a:t>:</a:t>
                </a:r>
              </a:p>
              <a:p>
                <a:pPr marL="285750" indent="-285750">
                  <a:buClr>
                    <a:schemeClr val="tx1"/>
                  </a:buClr>
                  <a:buFont typeface="Arial" panose="020B0604020202020204" pitchFamily="34" charset="0"/>
                  <a:buChar char="•"/>
                </a:pPr>
                <a14:m>
                  <m:oMath xmlns:m="http://schemas.openxmlformats.org/officeDocument/2006/math">
                    <m:d>
                      <m:dPr>
                        <m:begChr m:val="|"/>
                        <m:endChr m:val="⟩"/>
                        <m:ctrlPr>
                          <a:rPr lang="de-DE" sz="2100" i="1" dirty="0" smtClean="0">
                            <a:solidFill>
                              <a:srgbClr val="358374"/>
                            </a:solidFill>
                            <a:latin typeface="Cambria Math" panose="02040503050406030204" pitchFamily="18" charset="0"/>
                          </a:rPr>
                        </m:ctrlPr>
                      </m:dPr>
                      <m:e>
                        <m:r>
                          <a:rPr lang="de-DE" sz="2100" b="0" i="1" dirty="0" smtClean="0">
                            <a:solidFill>
                              <a:srgbClr val="358374"/>
                            </a:solidFill>
                            <a:latin typeface="Cambria Math" panose="02040503050406030204" pitchFamily="18" charset="0"/>
                          </a:rPr>
                          <m:t>0</m:t>
                        </m:r>
                      </m:e>
                    </m:d>
                  </m:oMath>
                </a14:m>
                <a:r>
                  <a:rPr lang="de-DE" sz="2100" dirty="0"/>
                  <a:t> </a:t>
                </a:r>
                <a:r>
                  <a:rPr lang="de-DE" sz="2100" dirty="0" err="1"/>
                  <a:t>for</a:t>
                </a:r>
                <a:r>
                  <a:rPr lang="de-DE" sz="2100" dirty="0"/>
                  <a:t> ‚</a:t>
                </a:r>
                <a:r>
                  <a:rPr lang="de-DE" sz="2100" dirty="0" err="1"/>
                  <a:t>truly</a:t>
                </a:r>
                <a:r>
                  <a:rPr lang="de-DE" sz="2100" dirty="0"/>
                  <a:t> 0‘ </a:t>
                </a:r>
              </a:p>
              <a:p>
                <a:pPr marL="285750" indent="-285750">
                  <a:buClr>
                    <a:schemeClr val="tx1"/>
                  </a:buClr>
                  <a:buFont typeface="Arial" panose="020B0604020202020204" pitchFamily="34" charset="0"/>
                  <a:buChar char="•"/>
                </a:pPr>
                <a14:m>
                  <m:oMath xmlns:m="http://schemas.openxmlformats.org/officeDocument/2006/math">
                    <m:d>
                      <m:dPr>
                        <m:begChr m:val="|"/>
                        <m:endChr m:val="⟩"/>
                        <m:ctrlPr>
                          <a:rPr lang="de-DE" sz="2100" i="1" dirty="0" smtClean="0">
                            <a:solidFill>
                              <a:srgbClr val="FF6600"/>
                            </a:solidFill>
                            <a:latin typeface="Cambria Math" panose="02040503050406030204" pitchFamily="18" charset="0"/>
                          </a:rPr>
                        </m:ctrlPr>
                      </m:dPr>
                      <m:e>
                        <m:r>
                          <a:rPr lang="de-DE" sz="2100" b="0" i="1" dirty="0" smtClean="0">
                            <a:solidFill>
                              <a:srgbClr val="FF6600"/>
                            </a:solidFill>
                            <a:latin typeface="Cambria Math" panose="02040503050406030204" pitchFamily="18" charset="0"/>
                          </a:rPr>
                          <m:t>1</m:t>
                        </m:r>
                      </m:e>
                    </m:d>
                  </m:oMath>
                </a14:m>
                <a:r>
                  <a:rPr lang="de-DE" sz="2100" dirty="0"/>
                  <a:t> </a:t>
                </a:r>
                <a:r>
                  <a:rPr lang="en-GB" sz="2100" dirty="0"/>
                  <a:t>for ‚truly 1‘ </a:t>
                </a:r>
                <a:endParaRPr lang="en-GB" sz="2100" i="1" dirty="0">
                  <a:solidFill>
                    <a:srgbClr val="358374"/>
                  </a:solidFill>
                  <a:latin typeface="Cambria Math" panose="02040503050406030204" pitchFamily="18" charset="0"/>
                </a:endParaRPr>
              </a:p>
              <a:p>
                <a:endParaRPr lang="en-GB" sz="2100" dirty="0"/>
              </a:p>
              <a:p>
                <a:r>
                  <a:rPr lang="en-GB" sz="2100" dirty="0"/>
                  <a:t>What about ‘non- base states’?</a:t>
                </a:r>
              </a:p>
              <a:p>
                <a:pPr marL="285750" indent="-285750">
                  <a:spcBef>
                    <a:spcPts val="600"/>
                  </a:spcBef>
                  <a:buClr>
                    <a:schemeClr val="tx1"/>
                  </a:buClr>
                  <a:buFont typeface="Arial" panose="020B0604020202020204" pitchFamily="34" charset="0"/>
                  <a:buChar char="•"/>
                </a:pPr>
                <a14:m>
                  <m:oMath xmlns:m="http://schemas.openxmlformats.org/officeDocument/2006/math">
                    <m:sSub>
                      <m:sSubPr>
                        <m:ctrlPr>
                          <a:rPr lang="de-DE" sz="2100" b="0" i="1" dirty="0" smtClean="0">
                            <a:solidFill>
                              <a:srgbClr val="358374"/>
                            </a:solidFill>
                            <a:latin typeface="Cambria Math" panose="02040503050406030204" pitchFamily="18" charset="0"/>
                          </a:rPr>
                        </m:ctrlPr>
                      </m:sSubPr>
                      <m:e>
                        <m:r>
                          <a:rPr lang="de-DE" sz="2100" b="0" i="1" dirty="0" smtClean="0">
                            <a:solidFill>
                              <a:srgbClr val="358374"/>
                            </a:solidFill>
                            <a:latin typeface="Cambria Math" panose="02040503050406030204" pitchFamily="18" charset="0"/>
                          </a:rPr>
                          <m:t>𝛼</m:t>
                        </m:r>
                      </m:e>
                      <m:sub>
                        <m:r>
                          <a:rPr lang="de-DE" sz="2100" b="0" i="1" dirty="0" smtClean="0">
                            <a:solidFill>
                              <a:srgbClr val="358374"/>
                            </a:solidFill>
                            <a:latin typeface="Cambria Math" panose="02040503050406030204" pitchFamily="18" charset="0"/>
                          </a:rPr>
                          <m:t>0</m:t>
                        </m:r>
                      </m:sub>
                    </m:sSub>
                    <m:d>
                      <m:dPr>
                        <m:begChr m:val="|"/>
                        <m:endChr m:val="⟩"/>
                        <m:ctrlPr>
                          <a:rPr lang="de-DE" sz="2100" i="1" dirty="0" smtClean="0">
                            <a:solidFill>
                              <a:srgbClr val="358374"/>
                            </a:solidFill>
                            <a:latin typeface="Cambria Math" panose="02040503050406030204" pitchFamily="18" charset="0"/>
                          </a:rPr>
                        </m:ctrlPr>
                      </m:dPr>
                      <m:e>
                        <m:r>
                          <a:rPr lang="de-DE" sz="2100" b="0" i="1" dirty="0" smtClean="0">
                            <a:solidFill>
                              <a:srgbClr val="358374"/>
                            </a:solidFill>
                            <a:latin typeface="Cambria Math" panose="02040503050406030204" pitchFamily="18" charset="0"/>
                          </a:rPr>
                          <m:t>0</m:t>
                        </m:r>
                      </m:e>
                    </m:d>
                    <m:r>
                      <a:rPr lang="de-DE" sz="2100" b="0" i="1" dirty="0" smtClean="0">
                        <a:solidFill>
                          <a:schemeClr val="tx1"/>
                        </a:solidFill>
                        <a:latin typeface="Cambria Math" panose="02040503050406030204" pitchFamily="18" charset="0"/>
                      </a:rPr>
                      <m:t>+</m:t>
                    </m:r>
                    <m:sSub>
                      <m:sSubPr>
                        <m:ctrlPr>
                          <a:rPr lang="de-DE" sz="2100" b="0" i="1" dirty="0" smtClean="0">
                            <a:solidFill>
                              <a:srgbClr val="FF6600"/>
                            </a:solidFill>
                            <a:latin typeface="Cambria Math" panose="02040503050406030204" pitchFamily="18" charset="0"/>
                          </a:rPr>
                        </m:ctrlPr>
                      </m:sSubPr>
                      <m:e>
                        <m:r>
                          <a:rPr lang="de-DE" sz="2100" b="0" i="1" dirty="0" smtClean="0">
                            <a:solidFill>
                              <a:srgbClr val="FF6600"/>
                            </a:solidFill>
                            <a:latin typeface="Cambria Math" panose="02040503050406030204" pitchFamily="18" charset="0"/>
                          </a:rPr>
                          <m:t>𝛼</m:t>
                        </m:r>
                      </m:e>
                      <m:sub>
                        <m:r>
                          <a:rPr lang="de-DE" sz="2100" b="0" i="1" dirty="0" smtClean="0">
                            <a:solidFill>
                              <a:srgbClr val="FF6600"/>
                            </a:solidFill>
                            <a:latin typeface="Cambria Math" panose="02040503050406030204" pitchFamily="18" charset="0"/>
                          </a:rPr>
                          <m:t>1</m:t>
                        </m:r>
                      </m:sub>
                    </m:sSub>
                    <m:d>
                      <m:dPr>
                        <m:begChr m:val="|"/>
                        <m:endChr m:val="⟩"/>
                        <m:ctrlPr>
                          <a:rPr lang="de-DE" sz="2100" i="1" dirty="0">
                            <a:solidFill>
                              <a:srgbClr val="FF6600"/>
                            </a:solidFill>
                            <a:latin typeface="Cambria Math" panose="02040503050406030204" pitchFamily="18" charset="0"/>
                          </a:rPr>
                        </m:ctrlPr>
                      </m:dPr>
                      <m:e>
                        <m:r>
                          <a:rPr lang="de-DE" sz="2100" i="1" dirty="0">
                            <a:solidFill>
                              <a:srgbClr val="FF6600"/>
                            </a:solidFill>
                            <a:latin typeface="Cambria Math" panose="02040503050406030204" pitchFamily="18" charset="0"/>
                          </a:rPr>
                          <m:t>1</m:t>
                        </m:r>
                      </m:e>
                    </m:d>
                  </m:oMath>
                </a14:m>
                <a:r>
                  <a:rPr lang="de-DE" sz="2100" dirty="0"/>
                  <a:t> </a:t>
                </a:r>
                <a:r>
                  <a:rPr lang="de-DE" sz="2100" dirty="0" err="1"/>
                  <a:t>for</a:t>
                </a:r>
                <a:r>
                  <a:rPr lang="de-DE" sz="2100" dirty="0"/>
                  <a:t> </a:t>
                </a:r>
                <a:r>
                  <a:rPr lang="de-DE" sz="2100" dirty="0" err="1"/>
                  <a:t>complex</a:t>
                </a:r>
                <a:r>
                  <a:rPr lang="de-DE" sz="2100" dirty="0"/>
                  <a:t> </a:t>
                </a:r>
                <a:r>
                  <a:rPr lang="de-DE" sz="2100" dirty="0" err="1"/>
                  <a:t>numbers</a:t>
                </a:r>
                <a:r>
                  <a:rPr lang="de-DE" sz="2100" dirty="0"/>
                  <a:t> </a:t>
                </a:r>
                <a14:m>
                  <m:oMath xmlns:m="http://schemas.openxmlformats.org/officeDocument/2006/math">
                    <m:sSub>
                      <m:sSubPr>
                        <m:ctrlPr>
                          <a:rPr lang="en-GB" sz="2100" i="1">
                            <a:solidFill>
                              <a:srgbClr val="358374"/>
                            </a:solidFill>
                            <a:latin typeface="Cambria Math" panose="02040503050406030204" pitchFamily="18" charset="0"/>
                          </a:rPr>
                        </m:ctrlPr>
                      </m:sSubPr>
                      <m:e>
                        <m:r>
                          <a:rPr lang="en-GB" sz="2100" i="1">
                            <a:solidFill>
                              <a:srgbClr val="358374"/>
                            </a:solidFill>
                            <a:latin typeface="Cambria Math" panose="02040503050406030204" pitchFamily="18" charset="0"/>
                          </a:rPr>
                          <m:t>𝛼</m:t>
                        </m:r>
                      </m:e>
                      <m:sub>
                        <m:r>
                          <a:rPr lang="en-GB" sz="2100" i="1">
                            <a:solidFill>
                              <a:srgbClr val="358374"/>
                            </a:solidFill>
                            <a:latin typeface="Cambria Math" panose="02040503050406030204" pitchFamily="18" charset="0"/>
                          </a:rPr>
                          <m:t>0</m:t>
                        </m:r>
                      </m:sub>
                    </m:sSub>
                    <m:r>
                      <a:rPr lang="de-DE" sz="2100" i="1" dirty="0">
                        <a:latin typeface="Cambria Math" panose="02040503050406030204" pitchFamily="18" charset="0"/>
                      </a:rPr>
                      <m:t>,</m:t>
                    </m:r>
                    <m:sSub>
                      <m:sSubPr>
                        <m:ctrlPr>
                          <a:rPr lang="de-DE" sz="2100" i="1" dirty="0">
                            <a:solidFill>
                              <a:srgbClr val="FF6600"/>
                            </a:solidFill>
                            <a:latin typeface="Cambria Math" panose="02040503050406030204" pitchFamily="18" charset="0"/>
                          </a:rPr>
                        </m:ctrlPr>
                      </m:sSubPr>
                      <m:e>
                        <m:r>
                          <a:rPr lang="de-DE" sz="2100" i="1" dirty="0">
                            <a:solidFill>
                              <a:srgbClr val="FF6600"/>
                            </a:solidFill>
                            <a:latin typeface="Cambria Math" panose="02040503050406030204" pitchFamily="18" charset="0"/>
                          </a:rPr>
                          <m:t>𝛼</m:t>
                        </m:r>
                      </m:e>
                      <m:sub>
                        <m:r>
                          <a:rPr lang="de-DE" sz="2100" i="1" dirty="0">
                            <a:solidFill>
                              <a:srgbClr val="FF6600"/>
                            </a:solidFill>
                            <a:latin typeface="Cambria Math" panose="02040503050406030204" pitchFamily="18" charset="0"/>
                          </a:rPr>
                          <m:t>1</m:t>
                        </m:r>
                      </m:sub>
                    </m:sSub>
                  </m:oMath>
                </a14:m>
                <a:endParaRPr lang="de-DE" sz="2100" dirty="0"/>
              </a:p>
              <a:p>
                <a:pPr marL="285750" indent="-285750">
                  <a:spcBef>
                    <a:spcPts val="600"/>
                  </a:spcBef>
                  <a:buFont typeface="Arial" panose="020B0604020202020204" pitchFamily="34" charset="0"/>
                  <a:buChar char="•"/>
                </a:pPr>
                <a:r>
                  <a:rPr lang="en-GB" sz="2100" dirty="0"/>
                  <a:t>Requirement on </a:t>
                </a:r>
                <a14:m>
                  <m:oMath xmlns:m="http://schemas.openxmlformats.org/officeDocument/2006/math">
                    <m:sSub>
                      <m:sSubPr>
                        <m:ctrlPr>
                          <a:rPr lang="en-GB" sz="2100" b="0" i="1" smtClean="0">
                            <a:solidFill>
                              <a:srgbClr val="358374"/>
                            </a:solidFill>
                            <a:latin typeface="Cambria Math" panose="02040503050406030204" pitchFamily="18" charset="0"/>
                          </a:rPr>
                        </m:ctrlPr>
                      </m:sSubPr>
                      <m:e>
                        <m:r>
                          <a:rPr lang="en-GB" sz="2100" i="1">
                            <a:latin typeface="Cambria Math" panose="02040503050406030204" pitchFamily="18" charset="0"/>
                          </a:rPr>
                          <m:t>(</m:t>
                        </m:r>
                        <m:r>
                          <a:rPr lang="en-GB" sz="2100" b="0" i="1" smtClean="0">
                            <a:solidFill>
                              <a:srgbClr val="358374"/>
                            </a:solidFill>
                            <a:latin typeface="Cambria Math" panose="02040503050406030204" pitchFamily="18" charset="0"/>
                          </a:rPr>
                          <m:t>𝛼</m:t>
                        </m:r>
                      </m:e>
                      <m:sub>
                        <m:r>
                          <a:rPr lang="en-GB" sz="2100" b="0" i="1" smtClean="0">
                            <a:solidFill>
                              <a:srgbClr val="358374"/>
                            </a:solidFill>
                            <a:latin typeface="Cambria Math" panose="02040503050406030204" pitchFamily="18" charset="0"/>
                          </a:rPr>
                          <m:t>0</m:t>
                        </m:r>
                      </m:sub>
                    </m:sSub>
                    <m:r>
                      <a:rPr lang="de-DE" sz="2100" b="0" i="1" dirty="0" smtClean="0">
                        <a:solidFill>
                          <a:schemeClr val="tx1"/>
                        </a:solidFill>
                        <a:latin typeface="Cambria Math" panose="02040503050406030204" pitchFamily="18" charset="0"/>
                      </a:rPr>
                      <m:t>,</m:t>
                    </m:r>
                    <m:sSub>
                      <m:sSubPr>
                        <m:ctrlPr>
                          <a:rPr lang="de-DE" sz="2100" b="0" i="1" dirty="0" smtClean="0">
                            <a:solidFill>
                              <a:srgbClr val="FF6600"/>
                            </a:solidFill>
                            <a:latin typeface="Cambria Math" panose="02040503050406030204" pitchFamily="18" charset="0"/>
                          </a:rPr>
                        </m:ctrlPr>
                      </m:sSubPr>
                      <m:e>
                        <m:r>
                          <a:rPr lang="de-DE" sz="2100" b="0" i="1" dirty="0" smtClean="0">
                            <a:solidFill>
                              <a:srgbClr val="FF6600"/>
                            </a:solidFill>
                            <a:latin typeface="Cambria Math" panose="02040503050406030204" pitchFamily="18" charset="0"/>
                          </a:rPr>
                          <m:t>𝛼</m:t>
                        </m:r>
                      </m:e>
                      <m:sub>
                        <m:r>
                          <a:rPr lang="de-DE" sz="2100" b="0" i="1" dirty="0" smtClean="0">
                            <a:solidFill>
                              <a:srgbClr val="FF6600"/>
                            </a:solidFill>
                            <a:latin typeface="Cambria Math" panose="02040503050406030204" pitchFamily="18" charset="0"/>
                          </a:rPr>
                          <m:t>1</m:t>
                        </m:r>
                      </m:sub>
                    </m:sSub>
                  </m:oMath>
                </a14:m>
                <a:r>
                  <a:rPr lang="de-DE" sz="2100" dirty="0"/>
                  <a:t>):</a:t>
                </a:r>
              </a:p>
              <a:p>
                <a:pPr lvl="1"/>
                <a14:m>
                  <m:oMathPara xmlns:m="http://schemas.openxmlformats.org/officeDocument/2006/math">
                    <m:oMathParaPr>
                      <m:jc m:val="left"/>
                    </m:oMathParaPr>
                    <m:oMath xmlns:m="http://schemas.openxmlformats.org/officeDocument/2006/math">
                      <m:sSup>
                        <m:sSupPr>
                          <m:ctrlPr>
                            <a:rPr lang="de-DE" sz="2100" b="0" i="1" dirty="0" smtClean="0">
                              <a:latin typeface="Cambria Math" panose="02040503050406030204" pitchFamily="18" charset="0"/>
                            </a:rPr>
                          </m:ctrlPr>
                        </m:sSupPr>
                        <m:e>
                          <m:d>
                            <m:dPr>
                              <m:begChr m:val="|"/>
                              <m:endChr m:val="|"/>
                              <m:ctrlPr>
                                <a:rPr lang="de-DE" sz="2100" b="0" i="1" dirty="0" smtClean="0">
                                  <a:latin typeface="Cambria Math" panose="02040503050406030204" pitchFamily="18" charset="0"/>
                                </a:rPr>
                              </m:ctrlPr>
                            </m:dPr>
                            <m:e>
                              <m:d>
                                <m:dPr>
                                  <m:begChr m:val="|"/>
                                  <m:endChr m:val="|"/>
                                  <m:ctrlPr>
                                    <a:rPr lang="de-DE" sz="2100" b="0" i="1" dirty="0" smtClean="0">
                                      <a:latin typeface="Cambria Math" panose="02040503050406030204" pitchFamily="18" charset="0"/>
                                    </a:rPr>
                                  </m:ctrlPr>
                                </m:dPr>
                                <m:e>
                                  <m:sSub>
                                    <m:sSubPr>
                                      <m:ctrlPr>
                                        <a:rPr lang="en-GB" sz="2100" i="1">
                                          <a:solidFill>
                                            <a:srgbClr val="358374"/>
                                          </a:solidFill>
                                          <a:latin typeface="Cambria Math" panose="02040503050406030204" pitchFamily="18" charset="0"/>
                                        </a:rPr>
                                      </m:ctrlPr>
                                    </m:sSubPr>
                                    <m:e>
                                      <m:r>
                                        <a:rPr lang="en-GB" sz="2100" i="1">
                                          <a:solidFill>
                                            <a:srgbClr val="358374"/>
                                          </a:solidFill>
                                          <a:latin typeface="Cambria Math" panose="02040503050406030204" pitchFamily="18" charset="0"/>
                                        </a:rPr>
                                        <m:t>𝛼</m:t>
                                      </m:r>
                                    </m:e>
                                    <m:sub>
                                      <m:r>
                                        <a:rPr lang="en-GB" sz="2100" i="1">
                                          <a:solidFill>
                                            <a:srgbClr val="358374"/>
                                          </a:solidFill>
                                          <a:latin typeface="Cambria Math" panose="02040503050406030204" pitchFamily="18" charset="0"/>
                                        </a:rPr>
                                        <m:t>0</m:t>
                                      </m:r>
                                    </m:sub>
                                  </m:sSub>
                                </m:e>
                              </m:d>
                            </m:e>
                          </m:d>
                        </m:e>
                        <m:sup>
                          <m:r>
                            <a:rPr lang="de-DE" sz="2100" b="0" i="1" dirty="0" smtClean="0">
                              <a:latin typeface="Cambria Math" panose="02040503050406030204" pitchFamily="18" charset="0"/>
                            </a:rPr>
                            <m:t>2</m:t>
                          </m:r>
                        </m:sup>
                      </m:sSup>
                      <m:r>
                        <a:rPr lang="de-DE" sz="2100" b="0" i="1" dirty="0" smtClean="0">
                          <a:latin typeface="Cambria Math" panose="02040503050406030204" pitchFamily="18" charset="0"/>
                        </a:rPr>
                        <m:t>+</m:t>
                      </m:r>
                      <m:sSup>
                        <m:sSupPr>
                          <m:ctrlPr>
                            <a:rPr lang="de-DE" sz="2100" i="1" dirty="0">
                              <a:latin typeface="Cambria Math" panose="02040503050406030204" pitchFamily="18" charset="0"/>
                            </a:rPr>
                          </m:ctrlPr>
                        </m:sSupPr>
                        <m:e>
                          <m:d>
                            <m:dPr>
                              <m:begChr m:val="|"/>
                              <m:endChr m:val="|"/>
                              <m:ctrlPr>
                                <a:rPr lang="de-DE" sz="2100" i="1" dirty="0">
                                  <a:latin typeface="Cambria Math" panose="02040503050406030204" pitchFamily="18" charset="0"/>
                                </a:rPr>
                              </m:ctrlPr>
                            </m:dPr>
                            <m:e>
                              <m:d>
                                <m:dPr>
                                  <m:begChr m:val="|"/>
                                  <m:endChr m:val="|"/>
                                  <m:ctrlPr>
                                    <a:rPr lang="de-DE" sz="2100" i="1" dirty="0">
                                      <a:latin typeface="Cambria Math" panose="02040503050406030204" pitchFamily="18" charset="0"/>
                                    </a:rPr>
                                  </m:ctrlPr>
                                </m:dPr>
                                <m:e>
                                  <m:sSub>
                                    <m:sSubPr>
                                      <m:ctrlPr>
                                        <a:rPr lang="de-DE" sz="2100" i="1" dirty="0">
                                          <a:solidFill>
                                            <a:srgbClr val="FF6600"/>
                                          </a:solidFill>
                                          <a:latin typeface="Cambria Math" panose="02040503050406030204" pitchFamily="18" charset="0"/>
                                        </a:rPr>
                                      </m:ctrlPr>
                                    </m:sSubPr>
                                    <m:e>
                                      <m:r>
                                        <a:rPr lang="de-DE" sz="2100" i="1" dirty="0">
                                          <a:solidFill>
                                            <a:srgbClr val="FF6600"/>
                                          </a:solidFill>
                                          <a:latin typeface="Cambria Math" panose="02040503050406030204" pitchFamily="18" charset="0"/>
                                        </a:rPr>
                                        <m:t>𝛼</m:t>
                                      </m:r>
                                    </m:e>
                                    <m:sub>
                                      <m:r>
                                        <a:rPr lang="de-DE" sz="2100" i="1" dirty="0">
                                          <a:solidFill>
                                            <a:srgbClr val="FF6600"/>
                                          </a:solidFill>
                                          <a:latin typeface="Cambria Math" panose="02040503050406030204" pitchFamily="18" charset="0"/>
                                        </a:rPr>
                                        <m:t>1</m:t>
                                      </m:r>
                                    </m:sub>
                                  </m:sSub>
                                </m:e>
                              </m:d>
                            </m:e>
                          </m:d>
                        </m:e>
                        <m:sup>
                          <m:r>
                            <a:rPr lang="de-DE" sz="2100" i="1" dirty="0">
                              <a:latin typeface="Cambria Math" panose="02040503050406030204" pitchFamily="18" charset="0"/>
                            </a:rPr>
                            <m:t>2</m:t>
                          </m:r>
                        </m:sup>
                      </m:sSup>
                      <m:r>
                        <a:rPr lang="de-DE" sz="2100" b="0" i="1" dirty="0" smtClean="0">
                          <a:latin typeface="Cambria Math" panose="02040503050406030204" pitchFamily="18" charset="0"/>
                        </a:rPr>
                        <m:t>=1</m:t>
                      </m:r>
                    </m:oMath>
                  </m:oMathPara>
                </a14:m>
                <a:endParaRPr lang="de-DE" sz="2100" dirty="0"/>
              </a:p>
              <a:p>
                <a:endParaRPr lang="de-DE" sz="2100" dirty="0"/>
              </a:p>
              <a:p>
                <a:r>
                  <a:rPr lang="de-DE" sz="2100" b="1" dirty="0" err="1">
                    <a:solidFill>
                      <a:srgbClr val="358374"/>
                    </a:solidFill>
                  </a:rPr>
                  <a:t>Example</a:t>
                </a:r>
                <a:r>
                  <a:rPr lang="de-DE" sz="2100" dirty="0"/>
                  <a:t>: uniform (‚half-half‘) </a:t>
                </a:r>
                <a:r>
                  <a:rPr lang="de-DE" sz="2100" dirty="0" err="1"/>
                  <a:t>state</a:t>
                </a:r>
                <a:endParaRPr lang="de-DE" sz="2100" dirty="0"/>
              </a:p>
              <a:p>
                <a:pPr lvl="1"/>
                <a14:m>
                  <m:oMathPara xmlns:m="http://schemas.openxmlformats.org/officeDocument/2006/math">
                    <m:oMathParaPr>
                      <m:jc m:val="left"/>
                    </m:oMathParaPr>
                    <m:oMath xmlns:m="http://schemas.openxmlformats.org/officeDocument/2006/math">
                      <m:f>
                        <m:fPr>
                          <m:ctrlPr>
                            <a:rPr lang="de-DE" sz="2100" b="0" i="1" dirty="0" smtClean="0">
                              <a:solidFill>
                                <a:srgbClr val="358374"/>
                              </a:solidFill>
                              <a:latin typeface="Cambria Math" panose="02040503050406030204" pitchFamily="18" charset="0"/>
                            </a:rPr>
                          </m:ctrlPr>
                        </m:fPr>
                        <m:num>
                          <m:r>
                            <a:rPr lang="de-DE" sz="2100" b="0" i="1" dirty="0" smtClean="0">
                              <a:solidFill>
                                <a:srgbClr val="358374"/>
                              </a:solidFill>
                              <a:latin typeface="Cambria Math" panose="02040503050406030204" pitchFamily="18" charset="0"/>
                            </a:rPr>
                            <m:t>1</m:t>
                          </m:r>
                        </m:num>
                        <m:den>
                          <m:r>
                            <a:rPr lang="de-DE" sz="2100" b="0" i="1" dirty="0" smtClean="0">
                              <a:solidFill>
                                <a:srgbClr val="358374"/>
                              </a:solidFill>
                              <a:latin typeface="Cambria Math" panose="02040503050406030204" pitchFamily="18" charset="0"/>
                            </a:rPr>
                            <m:t>√2</m:t>
                          </m:r>
                        </m:den>
                      </m:f>
                      <m:d>
                        <m:dPr>
                          <m:begChr m:val="|"/>
                          <m:endChr m:val="⟩"/>
                          <m:ctrlPr>
                            <a:rPr lang="de-DE" sz="2100" i="1" dirty="0" smtClean="0">
                              <a:solidFill>
                                <a:srgbClr val="358374"/>
                              </a:solidFill>
                              <a:latin typeface="Cambria Math" panose="02040503050406030204" pitchFamily="18" charset="0"/>
                            </a:rPr>
                          </m:ctrlPr>
                        </m:dPr>
                        <m:e>
                          <m:r>
                            <a:rPr lang="de-DE" sz="2100" b="0" i="1" dirty="0" smtClean="0">
                              <a:solidFill>
                                <a:srgbClr val="358374"/>
                              </a:solidFill>
                              <a:latin typeface="Cambria Math" panose="02040503050406030204" pitchFamily="18" charset="0"/>
                            </a:rPr>
                            <m:t>0</m:t>
                          </m:r>
                        </m:e>
                      </m:d>
                      <m:r>
                        <a:rPr lang="de-DE" sz="2100" b="0" i="1" dirty="0" smtClean="0">
                          <a:solidFill>
                            <a:schemeClr val="tx1"/>
                          </a:solidFill>
                          <a:latin typeface="Cambria Math" panose="02040503050406030204" pitchFamily="18" charset="0"/>
                        </a:rPr>
                        <m:t>+</m:t>
                      </m:r>
                      <m:f>
                        <m:fPr>
                          <m:ctrlPr>
                            <a:rPr lang="de-DE" sz="2100" b="0" i="1" dirty="0" smtClean="0">
                              <a:solidFill>
                                <a:srgbClr val="FF6600"/>
                              </a:solidFill>
                              <a:latin typeface="Cambria Math" panose="02040503050406030204" pitchFamily="18" charset="0"/>
                            </a:rPr>
                          </m:ctrlPr>
                        </m:fPr>
                        <m:num>
                          <m:r>
                            <a:rPr lang="de-DE" sz="2100" i="1" dirty="0">
                              <a:solidFill>
                                <a:srgbClr val="FF6600"/>
                              </a:solidFill>
                              <a:latin typeface="Cambria Math" panose="02040503050406030204" pitchFamily="18" charset="0"/>
                            </a:rPr>
                            <m:t>1</m:t>
                          </m:r>
                        </m:num>
                        <m:den>
                          <m:rad>
                            <m:radPr>
                              <m:degHide m:val="on"/>
                              <m:ctrlPr>
                                <a:rPr lang="de-DE" sz="2100" i="1" dirty="0">
                                  <a:solidFill>
                                    <a:srgbClr val="FF6600"/>
                                  </a:solidFill>
                                  <a:latin typeface="Cambria Math" panose="02040503050406030204" pitchFamily="18" charset="0"/>
                                </a:rPr>
                              </m:ctrlPr>
                            </m:radPr>
                            <m:deg/>
                            <m:e>
                              <m:r>
                                <a:rPr lang="de-DE" sz="2100" i="1" dirty="0">
                                  <a:solidFill>
                                    <a:srgbClr val="FF6600"/>
                                  </a:solidFill>
                                  <a:latin typeface="Cambria Math" panose="02040503050406030204" pitchFamily="18" charset="0"/>
                                </a:rPr>
                                <m:t>2</m:t>
                              </m:r>
                            </m:e>
                          </m:rad>
                        </m:den>
                      </m:f>
                      <m:d>
                        <m:dPr>
                          <m:begChr m:val="|"/>
                          <m:endChr m:val="⟩"/>
                          <m:ctrlPr>
                            <a:rPr lang="de-DE" sz="2100" i="1" dirty="0">
                              <a:solidFill>
                                <a:srgbClr val="FF6600"/>
                              </a:solidFill>
                              <a:latin typeface="Cambria Math" panose="02040503050406030204" pitchFamily="18" charset="0"/>
                            </a:rPr>
                          </m:ctrlPr>
                        </m:dPr>
                        <m:e>
                          <m:r>
                            <a:rPr lang="de-DE" sz="2100" i="1" dirty="0">
                              <a:solidFill>
                                <a:srgbClr val="FF6600"/>
                              </a:solidFill>
                              <a:latin typeface="Cambria Math" panose="02040503050406030204" pitchFamily="18" charset="0"/>
                            </a:rPr>
                            <m:t>1</m:t>
                          </m:r>
                        </m:e>
                      </m:d>
                    </m:oMath>
                  </m:oMathPara>
                </a14:m>
                <a:endParaRPr lang="en-GB" sz="2100" dirty="0"/>
              </a:p>
            </p:txBody>
          </p:sp>
        </mc:Choice>
        <mc:Fallback>
          <p:sp>
            <p:nvSpPr>
              <p:cNvPr id="4" name="TextBox 3">
                <a:extLst>
                  <a:ext uri="{FF2B5EF4-FFF2-40B4-BE49-F238E27FC236}">
                    <a16:creationId xmlns:a16="http://schemas.microsoft.com/office/drawing/2014/main" id="{5115ABB0-131C-AF8D-94D1-F44E801A81E9}"/>
                  </a:ext>
                </a:extLst>
              </p:cNvPr>
              <p:cNvSpPr txBox="1">
                <a:spLocks noRot="1" noChangeAspect="1" noMove="1" noResize="1" noEditPoints="1" noAdjustHandles="1" noChangeArrowheads="1" noChangeShapeType="1" noTextEdit="1"/>
              </p:cNvSpPr>
              <p:nvPr/>
            </p:nvSpPr>
            <p:spPr>
              <a:xfrm>
                <a:off x="838200" y="1949173"/>
                <a:ext cx="5367712" cy="4250907"/>
              </a:xfrm>
              <a:prstGeom prst="rect">
                <a:avLst/>
              </a:prstGeom>
              <a:blipFill>
                <a:blip r:embed="rId4"/>
                <a:stretch>
                  <a:fillRect l="-1364" t="-100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2147145-9EEB-6BBD-9048-9CC82E1AC60F}"/>
                  </a:ext>
                </a:extLst>
              </p:cNvPr>
              <p:cNvSpPr txBox="1"/>
              <p:nvPr/>
            </p:nvSpPr>
            <p:spPr>
              <a:xfrm>
                <a:off x="3049824" y="2287889"/>
                <a:ext cx="2520726" cy="611193"/>
              </a:xfrm>
              <a:prstGeom prst="rect">
                <a:avLst/>
              </a:prstGeom>
              <a:noFill/>
            </p:spPr>
            <p:txBody>
              <a:bodyPr wrap="square">
                <a:spAutoFit/>
              </a:bodyPr>
              <a:lstStyle/>
              <a:p>
                <a14:m>
                  <m:oMath xmlns:m="http://schemas.openxmlformats.org/officeDocument/2006/math">
                    <m:d>
                      <m:dPr>
                        <m:begChr m:val=""/>
                        <m:endChr m:val="}"/>
                        <m:ctrlPr>
                          <a:rPr lang="de-DE" sz="3000" i="1" dirty="0" smtClean="0">
                            <a:solidFill>
                              <a:schemeClr val="tx1"/>
                            </a:solidFill>
                            <a:latin typeface="Cambria Math" panose="02040503050406030204" pitchFamily="18" charset="0"/>
                          </a:rPr>
                        </m:ctrlPr>
                      </m:dPr>
                      <m:e>
                        <m:m>
                          <m:mPr>
                            <m:mcs>
                              <m:mc>
                                <m:mcPr>
                                  <m:count m:val="1"/>
                                  <m:mcJc m:val="center"/>
                                </m:mcPr>
                              </m:mc>
                            </m:mcs>
                            <m:ctrlPr>
                              <a:rPr lang="de-DE" sz="3000" i="1" dirty="0">
                                <a:solidFill>
                                  <a:schemeClr val="tx1"/>
                                </a:solidFill>
                                <a:latin typeface="Cambria Math" panose="02040503050406030204" pitchFamily="18" charset="0"/>
                              </a:rPr>
                            </m:ctrlPr>
                          </m:mPr>
                          <m:mr>
                            <m:e>
                              <m:r>
                                <a:rPr lang="de-DE" sz="3000" b="0" i="1" dirty="0" smtClean="0">
                                  <a:solidFill>
                                    <a:schemeClr val="tx1"/>
                                  </a:solidFill>
                                  <a:latin typeface="Cambria Math" panose="02040503050406030204" pitchFamily="18" charset="0"/>
                                </a:rPr>
                                <m:t> </m:t>
                              </m:r>
                            </m:e>
                          </m:mr>
                          <m:mr>
                            <m:e>
                              <m:r>
                                <a:rPr lang="de-DE" sz="3000" b="0" i="1" dirty="0" smtClean="0">
                                  <a:solidFill>
                                    <a:schemeClr val="tx1"/>
                                  </a:solidFill>
                                  <a:latin typeface="Cambria Math" panose="02040503050406030204" pitchFamily="18" charset="0"/>
                                </a:rPr>
                                <m:t> </m:t>
                              </m:r>
                            </m:e>
                          </m:mr>
                        </m:m>
                      </m:e>
                    </m:d>
                  </m:oMath>
                </a14:m>
                <a:r>
                  <a:rPr lang="en-GB" sz="2400" dirty="0">
                    <a:solidFill>
                      <a:schemeClr val="tx1"/>
                    </a:solidFill>
                  </a:rPr>
                  <a:t> </a:t>
                </a:r>
                <a:r>
                  <a:rPr lang="de-DE" sz="2400" b="1" dirty="0"/>
                  <a:t>‘</a:t>
                </a:r>
                <a:r>
                  <a:rPr lang="en-GB" sz="2400" b="1" dirty="0">
                    <a:solidFill>
                      <a:schemeClr val="tx1"/>
                    </a:solidFill>
                  </a:rPr>
                  <a:t>base states’</a:t>
                </a:r>
                <a:r>
                  <a:rPr lang="en-GB" sz="2400" dirty="0">
                    <a:solidFill>
                      <a:schemeClr val="tx1"/>
                    </a:solidFill>
                  </a:rPr>
                  <a:t> </a:t>
                </a:r>
              </a:p>
            </p:txBody>
          </p:sp>
        </mc:Choice>
        <mc:Fallback>
          <p:sp>
            <p:nvSpPr>
              <p:cNvPr id="5" name="TextBox 4">
                <a:extLst>
                  <a:ext uri="{FF2B5EF4-FFF2-40B4-BE49-F238E27FC236}">
                    <a16:creationId xmlns:a16="http://schemas.microsoft.com/office/drawing/2014/main" id="{72147145-9EEB-6BBD-9048-9CC82E1AC60F}"/>
                  </a:ext>
                </a:extLst>
              </p:cNvPr>
              <p:cNvSpPr txBox="1">
                <a:spLocks noRot="1" noChangeAspect="1" noMove="1" noResize="1" noEditPoints="1" noAdjustHandles="1" noChangeArrowheads="1" noChangeShapeType="1" noTextEdit="1"/>
              </p:cNvSpPr>
              <p:nvPr/>
            </p:nvSpPr>
            <p:spPr>
              <a:xfrm>
                <a:off x="3049824" y="2287889"/>
                <a:ext cx="2520726" cy="611193"/>
              </a:xfrm>
              <a:prstGeom prst="rect">
                <a:avLst/>
              </a:prstGeom>
              <a:blipFill>
                <a:blip r:embed="rId5"/>
                <a:stretch>
                  <a:fillRect b="-14851"/>
                </a:stretch>
              </a:blipFill>
            </p:spPr>
            <p:txBody>
              <a:bodyPr/>
              <a:lstStyle/>
              <a:p>
                <a:r>
                  <a:rPr lang="en-GB">
                    <a:noFill/>
                  </a:rPr>
                  <a:t> </a:t>
                </a:r>
              </a:p>
            </p:txBody>
          </p:sp>
        </mc:Fallback>
      </mc:AlternateContent>
    </p:spTree>
    <p:extLst>
      <p:ext uri="{BB962C8B-B14F-4D97-AF65-F5344CB8AC3E}">
        <p14:creationId xmlns:p14="http://schemas.microsoft.com/office/powerpoint/2010/main" val="387138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The </a:t>
            </a:r>
            <a:r>
              <a:rPr lang="en-GB" i="1" dirty="0">
                <a:solidFill>
                  <a:srgbClr val="358374"/>
                </a:solidFill>
              </a:rPr>
              <a:t>Provable Security</a:t>
            </a:r>
            <a:r>
              <a:rPr lang="en-GB" dirty="0">
                <a:solidFill>
                  <a:srgbClr val="358374"/>
                </a:solidFill>
              </a:rPr>
              <a:t> paradigm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4" y="1628384"/>
            <a:ext cx="6919586" cy="154914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a:t>Cryptographic design</a:t>
            </a:r>
          </a:p>
          <a:p>
            <a:pPr marL="285750" indent="-285750">
              <a:spcAft>
                <a:spcPts val="1000"/>
              </a:spcAft>
              <a:buFont typeface="Arial" panose="020B0604020202020204" pitchFamily="34" charset="0"/>
              <a:buChar char="•"/>
            </a:pPr>
            <a:r>
              <a:rPr lang="en-US" sz="2600" dirty="0"/>
              <a:t>Security model (‘game’)</a:t>
            </a:r>
          </a:p>
          <a:p>
            <a:pPr marL="285750" indent="-285750">
              <a:spcAft>
                <a:spcPts val="1000"/>
              </a:spcAft>
              <a:buFont typeface="Arial" panose="020B0604020202020204" pitchFamily="34" charset="0"/>
              <a:buChar char="•"/>
            </a:pPr>
            <a:r>
              <a:rPr lang="en-US" sz="2600" dirty="0"/>
              <a:t>Security ‘proof’</a:t>
            </a:r>
          </a:p>
        </p:txBody>
      </p:sp>
      <p:cxnSp>
        <p:nvCxnSpPr>
          <p:cNvPr id="6" name="Straight Connector 5">
            <a:extLst>
              <a:ext uri="{FF2B5EF4-FFF2-40B4-BE49-F238E27FC236}">
                <a16:creationId xmlns:a16="http://schemas.microsoft.com/office/drawing/2014/main" id="{5FA3AA9E-0AF0-40E2-EF86-9B53028D175C}"/>
              </a:ext>
            </a:extLst>
          </p:cNvPr>
          <p:cNvCxnSpPr/>
          <p:nvPr/>
        </p:nvCxnSpPr>
        <p:spPr>
          <a:xfrm>
            <a:off x="4538546" y="1874581"/>
            <a:ext cx="1126273" cy="0"/>
          </a:xfrm>
          <a:prstGeom prst="line">
            <a:avLst/>
          </a:prstGeom>
          <a:ln w="38100">
            <a:solidFill>
              <a:srgbClr val="358374"/>
            </a:solidFill>
          </a:ln>
        </p:spPr>
        <p:style>
          <a:lnRef idx="1">
            <a:schemeClr val="accent1"/>
          </a:lnRef>
          <a:fillRef idx="0">
            <a:schemeClr val="accent1"/>
          </a:fillRef>
          <a:effectRef idx="0">
            <a:schemeClr val="accent1"/>
          </a:effectRef>
          <a:fontRef idx="minor">
            <a:schemeClr val="tx1"/>
          </a:fontRef>
        </p:style>
      </p:cxnSp>
      <p:pic>
        <p:nvPicPr>
          <p:cNvPr id="8" name="Picture 2" descr="Kyber">
            <a:extLst>
              <a:ext uri="{FF2B5EF4-FFF2-40B4-BE49-F238E27FC236}">
                <a16:creationId xmlns:a16="http://schemas.microsoft.com/office/drawing/2014/main" id="{7564969D-F513-0FF8-83AA-40A42100BE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8319" y="1502873"/>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42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9C21B6-C810-132B-65AB-BAC0FBFCE7D8}"/>
              </a:ext>
            </a:extLst>
          </p:cNvPr>
          <p:cNvGrpSpPr/>
          <p:nvPr/>
        </p:nvGrpSpPr>
        <p:grpSpPr>
          <a:xfrm>
            <a:off x="838200" y="3021798"/>
            <a:ext cx="10544233" cy="1777923"/>
            <a:chOff x="838200" y="4088439"/>
            <a:chExt cx="10398760" cy="1777923"/>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EA33CCC-E0CB-4DB4-EA41-E131603703B2}"/>
                    </a:ext>
                  </a:extLst>
                </p:cNvPr>
                <p:cNvSpPr txBox="1"/>
                <p:nvPr/>
              </p:nvSpPr>
              <p:spPr>
                <a:xfrm>
                  <a:off x="838200" y="4088439"/>
                  <a:ext cx="10398760" cy="1777923"/>
                </a:xfrm>
                <a:prstGeom prst="rect">
                  <a:avLst/>
                </a:prstGeom>
                <a:noFill/>
              </p:spPr>
              <p:txBody>
                <a:bodyPr wrap="square">
                  <a:spAutoFit/>
                </a:bodyPr>
                <a:lstStyle/>
                <a:p>
                  <a:r>
                    <a:rPr lang="en-GB" sz="2400" b="1" dirty="0"/>
                    <a:t>What happens?</a:t>
                  </a:r>
                </a:p>
                <a:p>
                  <a:endParaRPr lang="en-GB" sz="800" dirty="0"/>
                </a:p>
                <a:p>
                  <a14:m>
                    <m:oMath xmlns:m="http://schemas.openxmlformats.org/officeDocument/2006/math">
                      <m:sSub>
                        <m:sSubPr>
                          <m:ctrlPr>
                            <a:rPr lang="de-DE" sz="2400" b="0" i="1" dirty="0" smtClean="0">
                              <a:solidFill>
                                <a:srgbClr val="358374"/>
                              </a:solidFill>
                              <a:latin typeface="Cambria Math" panose="02040503050406030204" pitchFamily="18" charset="0"/>
                            </a:rPr>
                          </m:ctrlPr>
                        </m:sSubPr>
                        <m:e>
                          <m:r>
                            <a:rPr lang="de-DE" sz="2400" b="0" i="1" dirty="0" smtClean="0">
                              <a:solidFill>
                                <a:srgbClr val="358374"/>
                              </a:solidFill>
                              <a:latin typeface="Cambria Math" panose="02040503050406030204" pitchFamily="18" charset="0"/>
                            </a:rPr>
                            <m:t>𝛼</m:t>
                          </m:r>
                        </m:e>
                        <m:sub>
                          <m:r>
                            <a:rPr lang="de-DE" sz="2400" b="0" i="1" dirty="0" smtClean="0">
                              <a:solidFill>
                                <a:srgbClr val="358374"/>
                              </a:solidFill>
                              <a:latin typeface="Cambria Math" panose="02040503050406030204" pitchFamily="18" charset="0"/>
                            </a:rPr>
                            <m:t>0</m:t>
                          </m:r>
                        </m:sub>
                      </m:sSub>
                      <m:d>
                        <m:dPr>
                          <m:begChr m:val="|"/>
                          <m:endChr m:val="⟩"/>
                          <m:ctrlPr>
                            <a:rPr lang="de-DE" sz="2400" i="1" dirty="0" smtClean="0">
                              <a:solidFill>
                                <a:srgbClr val="358374"/>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0</m:t>
                          </m:r>
                        </m:e>
                      </m:d>
                      <m:r>
                        <a:rPr lang="de-DE" sz="2400" b="0" i="1" dirty="0" smtClean="0">
                          <a:solidFill>
                            <a:schemeClr val="tx1"/>
                          </a:solidFill>
                          <a:latin typeface="Cambria Math" panose="02040503050406030204" pitchFamily="18" charset="0"/>
                        </a:rPr>
                        <m:t>+</m:t>
                      </m:r>
                      <m:sSub>
                        <m:sSubPr>
                          <m:ctrlPr>
                            <a:rPr lang="de-DE" sz="2400" b="0" i="1" dirty="0" smtClean="0">
                              <a:solidFill>
                                <a:srgbClr val="FF6600"/>
                              </a:solidFill>
                              <a:latin typeface="Cambria Math" panose="02040503050406030204" pitchFamily="18" charset="0"/>
                            </a:rPr>
                          </m:ctrlPr>
                        </m:sSubPr>
                        <m:e>
                          <m:r>
                            <a:rPr lang="de-DE" sz="2400" b="0" i="1" dirty="0" smtClean="0">
                              <a:solidFill>
                                <a:srgbClr val="FF6600"/>
                              </a:solidFill>
                              <a:latin typeface="Cambria Math" panose="02040503050406030204" pitchFamily="18" charset="0"/>
                            </a:rPr>
                            <m:t>𝛼</m:t>
                          </m:r>
                        </m:e>
                        <m:sub>
                          <m:r>
                            <a:rPr lang="de-DE" sz="2400" b="0" i="1" dirty="0" smtClean="0">
                              <a:solidFill>
                                <a:srgbClr val="FF6600"/>
                              </a:solidFill>
                              <a:latin typeface="Cambria Math" panose="02040503050406030204" pitchFamily="18" charset="0"/>
                            </a:rPr>
                            <m:t>1</m:t>
                          </m:r>
                        </m:sub>
                      </m:sSub>
                      <m:d>
                        <m:dPr>
                          <m:begChr m:val="|"/>
                          <m:endChr m:val="⟩"/>
                          <m:ctrlPr>
                            <a:rPr lang="de-DE" sz="2400" i="1" dirty="0">
                              <a:solidFill>
                                <a:srgbClr val="FF6600"/>
                              </a:solidFill>
                              <a:latin typeface="Cambria Math" panose="02040503050406030204" pitchFamily="18" charset="0"/>
                            </a:rPr>
                          </m:ctrlPr>
                        </m:dPr>
                        <m:e>
                          <m:r>
                            <a:rPr lang="de-DE" sz="2400" i="1" dirty="0">
                              <a:solidFill>
                                <a:srgbClr val="FF6600"/>
                              </a:solidFill>
                              <a:latin typeface="Cambria Math" panose="02040503050406030204" pitchFamily="18" charset="0"/>
                            </a:rPr>
                            <m:t>1</m:t>
                          </m:r>
                        </m:e>
                      </m:d>
                    </m:oMath>
                  </a14:m>
                  <a:r>
                    <a:rPr lang="en-GB" sz="2400" dirty="0"/>
                    <a:t> ‘collapses’ to </a:t>
                  </a:r>
                  <a14:m>
                    <m:oMath xmlns:m="http://schemas.openxmlformats.org/officeDocument/2006/math">
                      <m:d>
                        <m:dPr>
                          <m:begChr m:val="{"/>
                          <m:endChr m:val=""/>
                          <m:ctrlPr>
                            <a:rPr lang="de-DE" sz="2400" i="1" dirty="0" smtClean="0">
                              <a:latin typeface="Cambria Math" panose="02040503050406030204" pitchFamily="18" charset="0"/>
                            </a:rPr>
                          </m:ctrlPr>
                        </m:dPr>
                        <m:e>
                          <m:m>
                            <m:mPr>
                              <m:mcs>
                                <m:mc>
                                  <m:mcPr>
                                    <m:count m:val="1"/>
                                    <m:mcJc m:val="center"/>
                                  </m:mcPr>
                                </m:mc>
                              </m:mcs>
                              <m:ctrlPr>
                                <a:rPr lang="de-DE" sz="2400" i="1" dirty="0" smtClean="0">
                                  <a:latin typeface="Cambria Math" panose="02040503050406030204" pitchFamily="18" charset="0"/>
                                </a:rPr>
                              </m:ctrlPr>
                            </m:mPr>
                            <m:mr>
                              <m:e>
                                <m:r>
                                  <a:rPr lang="de-DE" sz="2400" i="1" dirty="0">
                                    <a:solidFill>
                                      <a:srgbClr val="358374"/>
                                    </a:solidFill>
                                    <a:latin typeface="Cambria Math" panose="02040503050406030204" pitchFamily="18" charset="0"/>
                                  </a:rPr>
                                  <m:t>0</m:t>
                                </m:r>
                              </m:e>
                            </m:mr>
                            <m:mr>
                              <m:e>
                                <m:r>
                                  <a:rPr lang="de-DE" sz="2400" i="1" dirty="0">
                                    <a:solidFill>
                                      <a:srgbClr val="FF6600"/>
                                    </a:solidFill>
                                    <a:latin typeface="Cambria Math" panose="02040503050406030204" pitchFamily="18" charset="0"/>
                                  </a:rPr>
                                  <m:t>1</m:t>
                                </m:r>
                              </m:e>
                            </m:mr>
                          </m:m>
                        </m:e>
                      </m:d>
                    </m:oMath>
                  </a14:m>
                  <a:endParaRPr lang="en-GB" sz="2400" dirty="0"/>
                </a:p>
                <a:p>
                  <a:endParaRPr lang="en-GB" sz="2400" dirty="0"/>
                </a:p>
              </p:txBody>
            </p:sp>
          </mc:Choice>
          <mc:Fallback>
            <p:sp>
              <p:nvSpPr>
                <p:cNvPr id="3" name="TextBox 2">
                  <a:extLst>
                    <a:ext uri="{FF2B5EF4-FFF2-40B4-BE49-F238E27FC236}">
                      <a16:creationId xmlns:a16="http://schemas.microsoft.com/office/drawing/2014/main" id="{DEA33CCC-E0CB-4DB4-EA41-E131603703B2}"/>
                    </a:ext>
                  </a:extLst>
                </p:cNvPr>
                <p:cNvSpPr txBox="1">
                  <a:spLocks noRot="1" noChangeAspect="1" noMove="1" noResize="1" noEditPoints="1" noAdjustHandles="1" noChangeArrowheads="1" noChangeShapeType="1" noTextEdit="1"/>
                </p:cNvSpPr>
                <p:nvPr/>
              </p:nvSpPr>
              <p:spPr>
                <a:xfrm>
                  <a:off x="838200" y="4088439"/>
                  <a:ext cx="10398760" cy="1777923"/>
                </a:xfrm>
                <a:prstGeom prst="rect">
                  <a:avLst/>
                </a:prstGeom>
                <a:blipFill>
                  <a:blip r:embed="rId3"/>
                  <a:stretch>
                    <a:fillRect l="-925" t="-274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AA7DCC0B-51EF-9C9C-69CF-CF806CD12882}"/>
                    </a:ext>
                  </a:extLst>
                </p:cNvPr>
                <p:cNvSpPr txBox="1"/>
                <p:nvPr/>
              </p:nvSpPr>
              <p:spPr>
                <a:xfrm>
                  <a:off x="4778448" y="4533850"/>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solidFill>
                                            <a:srgbClr val="358374"/>
                                          </a:solidFill>
                                          <a:latin typeface="Cambria Math" panose="02040503050406030204" pitchFamily="18" charset="0"/>
                                        </a:rPr>
                                      </m:ctrlPr>
                                    </m:sSubPr>
                                    <m:e>
                                      <m:r>
                                        <a:rPr lang="en-GB" sz="2400" i="1">
                                          <a:solidFill>
                                            <a:srgbClr val="358374"/>
                                          </a:solidFill>
                                          <a:latin typeface="Cambria Math" panose="02040503050406030204" pitchFamily="18" charset="0"/>
                                        </a:rPr>
                                        <m:t>𝛼</m:t>
                                      </m:r>
                                    </m:e>
                                    <m:sub>
                                      <m:r>
                                        <a:rPr lang="en-GB" sz="2400" i="1">
                                          <a:solidFill>
                                            <a:srgbClr val="358374"/>
                                          </a:solidFill>
                                          <a:latin typeface="Cambria Math" panose="02040503050406030204" pitchFamily="18" charset="0"/>
                                        </a:rPr>
                                        <m:t>0</m:t>
                                      </m:r>
                                    </m:sub>
                                  </m:sSub>
                                </m:e>
                              </m:d>
                            </m:e>
                          </m:d>
                        </m:e>
                        <m:sup>
                          <m:r>
                            <a:rPr lang="de-DE" sz="2400" i="1" dirty="0">
                              <a:latin typeface="Cambria Math" panose="02040503050406030204" pitchFamily="18" charset="0"/>
                            </a:rPr>
                            <m:t>2</m:t>
                          </m:r>
                        </m:sup>
                      </m:sSup>
                    </m:oMath>
                  </a14:m>
                  <a:endParaRPr lang="en-GB" sz="2400" dirty="0"/>
                </a:p>
              </p:txBody>
            </p:sp>
          </mc:Choice>
          <mc:Fallback>
            <p:sp>
              <p:nvSpPr>
                <p:cNvPr id="29" name="TextBox 28">
                  <a:extLst>
                    <a:ext uri="{FF2B5EF4-FFF2-40B4-BE49-F238E27FC236}">
                      <a16:creationId xmlns:a16="http://schemas.microsoft.com/office/drawing/2014/main" id="{AA7DCC0B-51EF-9C9C-69CF-CF806CD12882}"/>
                    </a:ext>
                  </a:extLst>
                </p:cNvPr>
                <p:cNvSpPr txBox="1">
                  <a:spLocks noRot="1" noChangeAspect="1" noMove="1" noResize="1" noEditPoints="1" noAdjustHandles="1" noChangeArrowheads="1" noChangeShapeType="1" noTextEdit="1"/>
                </p:cNvSpPr>
                <p:nvPr/>
              </p:nvSpPr>
              <p:spPr>
                <a:xfrm>
                  <a:off x="4778448" y="4533850"/>
                  <a:ext cx="6096000" cy="582147"/>
                </a:xfrm>
                <a:prstGeom prst="rect">
                  <a:avLst/>
                </a:prstGeom>
                <a:blipFill>
                  <a:blip r:embed="rId4"/>
                  <a:stretch>
                    <a:fillRect l="-1578" b="-2105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83C77F2-7D68-43C5-2322-54B2A4FFE288}"/>
                    </a:ext>
                  </a:extLst>
                </p:cNvPr>
                <p:cNvSpPr txBox="1"/>
                <p:nvPr/>
              </p:nvSpPr>
              <p:spPr>
                <a:xfrm>
                  <a:off x="4775063" y="4942764"/>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de-DE" sz="2400" i="1" dirty="0">
                                          <a:solidFill>
                                            <a:srgbClr val="FF6600"/>
                                          </a:solidFill>
                                          <a:latin typeface="Cambria Math" panose="02040503050406030204" pitchFamily="18" charset="0"/>
                                        </a:rPr>
                                      </m:ctrlPr>
                                    </m:sSubPr>
                                    <m:e>
                                      <m:r>
                                        <a:rPr lang="de-DE" sz="2400" i="1" dirty="0">
                                          <a:solidFill>
                                            <a:srgbClr val="FF6600"/>
                                          </a:solidFill>
                                          <a:latin typeface="Cambria Math" panose="02040503050406030204" pitchFamily="18" charset="0"/>
                                        </a:rPr>
                                        <m:t>𝛼</m:t>
                                      </m:r>
                                    </m:e>
                                    <m:sub>
                                      <m:r>
                                        <a:rPr lang="de-DE" sz="2400" i="1" dirty="0">
                                          <a:solidFill>
                                            <a:srgbClr val="FF6600"/>
                                          </a:solidFill>
                                          <a:latin typeface="Cambria Math" panose="02040503050406030204" pitchFamily="18" charset="0"/>
                                        </a:rPr>
                                        <m:t>1</m:t>
                                      </m:r>
                                    </m:sub>
                                  </m:sSub>
                                </m:e>
                              </m:d>
                            </m:e>
                          </m:d>
                        </m:e>
                        <m:sup>
                          <m:r>
                            <a:rPr lang="de-DE" sz="2400" i="1" dirty="0">
                              <a:latin typeface="Cambria Math" panose="02040503050406030204" pitchFamily="18" charset="0"/>
                            </a:rPr>
                            <m:t>2</m:t>
                          </m:r>
                        </m:sup>
                      </m:sSup>
                    </m:oMath>
                  </a14:m>
                  <a:endParaRPr lang="en-GB" sz="2400" dirty="0"/>
                </a:p>
              </p:txBody>
            </p:sp>
          </mc:Choice>
          <mc:Fallback>
            <p:sp>
              <p:nvSpPr>
                <p:cNvPr id="30" name="TextBox 29">
                  <a:extLst>
                    <a:ext uri="{FF2B5EF4-FFF2-40B4-BE49-F238E27FC236}">
                      <a16:creationId xmlns:a16="http://schemas.microsoft.com/office/drawing/2014/main" id="{883C77F2-7D68-43C5-2322-54B2A4FFE288}"/>
                    </a:ext>
                  </a:extLst>
                </p:cNvPr>
                <p:cNvSpPr txBox="1">
                  <a:spLocks noRot="1" noChangeAspect="1" noMove="1" noResize="1" noEditPoints="1" noAdjustHandles="1" noChangeArrowheads="1" noChangeShapeType="1" noTextEdit="1"/>
                </p:cNvSpPr>
                <p:nvPr/>
              </p:nvSpPr>
              <p:spPr>
                <a:xfrm>
                  <a:off x="4775063" y="4942764"/>
                  <a:ext cx="6096000" cy="582147"/>
                </a:xfrm>
                <a:prstGeom prst="rect">
                  <a:avLst/>
                </a:prstGeom>
                <a:blipFill>
                  <a:blip r:embed="rId5"/>
                  <a:stretch>
                    <a:fillRect l="-1479" b="-21053"/>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79C9AF22-7256-34D5-791A-0FD2E3C7D622}"/>
                </a:ext>
              </a:extLst>
            </p:cNvPr>
            <p:cNvSpPr txBox="1"/>
            <p:nvPr/>
          </p:nvSpPr>
          <p:spPr>
            <a:xfrm>
              <a:off x="838200" y="4089118"/>
              <a:ext cx="10398760" cy="461665"/>
            </a:xfrm>
            <a:prstGeom prst="rect">
              <a:avLst/>
            </a:prstGeom>
            <a:noFill/>
          </p:spPr>
          <p:txBody>
            <a:bodyPr wrap="square">
              <a:spAutoFit/>
            </a:bodyPr>
            <a:lstStyle/>
            <a:p>
              <a:r>
                <a:rPr lang="en-GB" sz="2400" b="1" dirty="0"/>
                <a:t>What happens?</a:t>
              </a:r>
            </a:p>
          </p:txBody>
        </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Measuring 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26" name="Group 25">
            <a:extLst>
              <a:ext uri="{FF2B5EF4-FFF2-40B4-BE49-F238E27FC236}">
                <a16:creationId xmlns:a16="http://schemas.microsoft.com/office/drawing/2014/main" id="{847E57AA-5E88-97ED-4401-ABB9E4BAAE2A}"/>
              </a:ext>
            </a:extLst>
          </p:cNvPr>
          <p:cNvGrpSpPr/>
          <p:nvPr/>
        </p:nvGrpSpPr>
        <p:grpSpPr>
          <a:xfrm>
            <a:off x="4572000" y="1469602"/>
            <a:ext cx="7060946" cy="2024144"/>
            <a:chOff x="1446194" y="1278297"/>
            <a:chExt cx="8913536" cy="2781598"/>
          </a:xfrm>
        </p:grpSpPr>
        <p:pic>
          <p:nvPicPr>
            <p:cNvPr id="5" name="Picture 4" descr="A picture containing text, diagram, screenshot, line&#10;&#10;Description automatically generated">
              <a:extLst>
                <a:ext uri="{FF2B5EF4-FFF2-40B4-BE49-F238E27FC236}">
                  <a16:creationId xmlns:a16="http://schemas.microsoft.com/office/drawing/2014/main" id="{7C13B621-B5C1-A902-558C-D76E163BC77A}"/>
                </a:ext>
              </a:extLst>
            </p:cNvPr>
            <p:cNvPicPr>
              <a:picLocks noChangeAspect="1"/>
            </p:cNvPicPr>
            <p:nvPr/>
          </p:nvPicPr>
          <p:blipFill rotWithShape="1">
            <a:blip r:embed="rId6">
              <a:extLst>
                <a:ext uri="{28A0092B-C50C-407E-A947-70E740481C1C}">
                  <a14:useLocalDpi xmlns:a14="http://schemas.microsoft.com/office/drawing/2010/main" val="0"/>
                </a:ext>
              </a:extLst>
            </a:blip>
            <a:srcRect l="19276" t="10832" r="23434" b="33253"/>
            <a:stretch/>
          </p:blipFill>
          <p:spPr>
            <a:xfrm>
              <a:off x="3604077" y="1789239"/>
              <a:ext cx="4491007" cy="1943948"/>
            </a:xfrm>
            <a:prstGeom prst="rect">
              <a:avLst/>
            </a:prstGeom>
          </p:spPr>
        </p:pic>
        <p:sp>
          <p:nvSpPr>
            <p:cNvPr id="9" name="Oval 8">
              <a:extLst>
                <a:ext uri="{FF2B5EF4-FFF2-40B4-BE49-F238E27FC236}">
                  <a16:creationId xmlns:a16="http://schemas.microsoft.com/office/drawing/2014/main" id="{82169470-020D-DF4B-6A7B-E3EA18008FFA}"/>
                </a:ext>
              </a:extLst>
            </p:cNvPr>
            <p:cNvSpPr/>
            <p:nvPr/>
          </p:nvSpPr>
          <p:spPr>
            <a:xfrm>
              <a:off x="8485877" y="1960211"/>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C8EFE93-D993-C9A4-361D-E2404BEED429}"/>
                </a:ext>
              </a:extLst>
            </p:cNvPr>
            <p:cNvSpPr/>
            <p:nvPr/>
          </p:nvSpPr>
          <p:spPr>
            <a:xfrm>
              <a:off x="8520054" y="2921372"/>
              <a:ext cx="688602" cy="67401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F2B823-DA20-7533-C3DA-089FC6124AA1}"/>
                </a:ext>
              </a:extLst>
            </p:cNvPr>
            <p:cNvSpPr txBox="1"/>
            <p:nvPr/>
          </p:nvSpPr>
          <p:spPr>
            <a:xfrm>
              <a:off x="8117958" y="1617732"/>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15" name="TextBox 14">
              <a:extLst>
                <a:ext uri="{FF2B5EF4-FFF2-40B4-BE49-F238E27FC236}">
                  <a16:creationId xmlns:a16="http://schemas.microsoft.com/office/drawing/2014/main" id="{B809C689-3F0B-1B18-A8C8-8B7DEADDD0C0}"/>
                </a:ext>
              </a:extLst>
            </p:cNvPr>
            <p:cNvSpPr txBox="1"/>
            <p:nvPr/>
          </p:nvSpPr>
          <p:spPr>
            <a:xfrm>
              <a:off x="9168001" y="3505895"/>
              <a:ext cx="298027" cy="554000"/>
            </a:xfrm>
            <a:prstGeom prst="rect">
              <a:avLst/>
            </a:prstGeom>
            <a:noFill/>
          </p:spPr>
          <p:txBody>
            <a:bodyPr wrap="square">
              <a:spAutoFit/>
            </a:bodyPr>
            <a:lstStyle/>
            <a:p>
              <a:r>
                <a:rPr lang="en-GB" sz="3000" dirty="0">
                  <a:solidFill>
                    <a:srgbClr val="FF6600"/>
                  </a:solidFill>
                </a:rPr>
                <a:t>1</a:t>
              </a:r>
              <a:endParaRPr lang="en-GB" sz="3000" dirty="0"/>
            </a:p>
          </p:txBody>
        </p:sp>
        <p:sp>
          <p:nvSpPr>
            <p:cNvPr id="16" name="TextBox 15">
              <a:extLst>
                <a:ext uri="{FF2B5EF4-FFF2-40B4-BE49-F238E27FC236}">
                  <a16:creationId xmlns:a16="http://schemas.microsoft.com/office/drawing/2014/main" id="{23CFBCD7-DE6D-2B15-0725-2EED13D7D559}"/>
                </a:ext>
              </a:extLst>
            </p:cNvPr>
            <p:cNvSpPr txBox="1"/>
            <p:nvPr/>
          </p:nvSpPr>
          <p:spPr>
            <a:xfrm>
              <a:off x="8095083" y="1278298"/>
              <a:ext cx="2264647" cy="461665"/>
            </a:xfrm>
            <a:prstGeom prst="rect">
              <a:avLst/>
            </a:prstGeom>
            <a:noFill/>
          </p:spPr>
          <p:txBody>
            <a:bodyPr wrap="square">
              <a:spAutoFit/>
            </a:bodyPr>
            <a:lstStyle/>
            <a:p>
              <a:pPr algn="ctr"/>
              <a:r>
                <a:rPr lang="en-GB" sz="2400" b="1" dirty="0"/>
                <a:t>Classical bit</a:t>
              </a:r>
            </a:p>
          </p:txBody>
        </p:sp>
        <p:sp>
          <p:nvSpPr>
            <p:cNvPr id="17" name="TextBox 16">
              <a:extLst>
                <a:ext uri="{FF2B5EF4-FFF2-40B4-BE49-F238E27FC236}">
                  <a16:creationId xmlns:a16="http://schemas.microsoft.com/office/drawing/2014/main" id="{E984A4A4-B045-020D-877A-95B9229320C5}"/>
                </a:ext>
              </a:extLst>
            </p:cNvPr>
            <p:cNvSpPr txBox="1"/>
            <p:nvPr/>
          </p:nvSpPr>
          <p:spPr>
            <a:xfrm>
              <a:off x="1446194" y="1278297"/>
              <a:ext cx="2875225" cy="461665"/>
            </a:xfrm>
            <a:prstGeom prst="rect">
              <a:avLst/>
            </a:prstGeom>
            <a:noFill/>
          </p:spPr>
          <p:txBody>
            <a:bodyPr wrap="square">
              <a:spAutoFit/>
            </a:bodyPr>
            <a:lstStyle/>
            <a:p>
              <a:pPr algn="ctr"/>
              <a:r>
                <a:rPr lang="en-GB" sz="2400" b="1" dirty="0"/>
                <a:t>Quantum bit</a:t>
              </a:r>
            </a:p>
          </p:txBody>
        </p:sp>
        <p:grpSp>
          <p:nvGrpSpPr>
            <p:cNvPr id="23" name="Group 22">
              <a:extLst>
                <a:ext uri="{FF2B5EF4-FFF2-40B4-BE49-F238E27FC236}">
                  <a16:creationId xmlns:a16="http://schemas.microsoft.com/office/drawing/2014/main" id="{2305FFF7-9357-48C0-8AAE-4B3818A12078}"/>
                </a:ext>
              </a:extLst>
            </p:cNvPr>
            <p:cNvGrpSpPr/>
            <p:nvPr/>
          </p:nvGrpSpPr>
          <p:grpSpPr>
            <a:xfrm>
              <a:off x="1893661" y="1978893"/>
              <a:ext cx="1598507" cy="1564640"/>
              <a:chOff x="9724873" y="3297512"/>
              <a:chExt cx="1598507" cy="1564640"/>
            </a:xfrm>
          </p:grpSpPr>
          <p:sp>
            <p:nvSpPr>
              <p:cNvPr id="24" name="Oval 23">
                <a:extLst>
                  <a:ext uri="{FF2B5EF4-FFF2-40B4-BE49-F238E27FC236}">
                    <a16:creationId xmlns:a16="http://schemas.microsoft.com/office/drawing/2014/main" id="{05FAE1EE-094B-3051-1324-8A083770B7C5}"/>
                  </a:ext>
                </a:extLst>
              </p:cNvPr>
              <p:cNvSpPr/>
              <p:nvPr/>
            </p:nvSpPr>
            <p:spPr>
              <a:xfrm>
                <a:off x="9724873" y="3297512"/>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37729790-4C44-9655-8CA6-BC050806E77F}"/>
                  </a:ext>
                </a:extLst>
              </p:cNvPr>
              <p:cNvCxnSpPr>
                <a:cxnSpLocks/>
              </p:cNvCxnSpPr>
              <p:nvPr/>
            </p:nvCxnSpPr>
            <p:spPr>
              <a:xfrm rot="16200000" flipH="1">
                <a:off x="10945889" y="3697136"/>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 name="Picture 2">
            <a:extLst>
              <a:ext uri="{FF2B5EF4-FFF2-40B4-BE49-F238E27FC236}">
                <a16:creationId xmlns:a16="http://schemas.microsoft.com/office/drawing/2014/main" id="{F17B85FA-13BE-022D-A3E7-7793C01A3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5792" y="1731782"/>
            <a:ext cx="1637514" cy="16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27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9C21B6-C810-132B-65AB-BAC0FBFCE7D8}"/>
              </a:ext>
            </a:extLst>
          </p:cNvPr>
          <p:cNvGrpSpPr/>
          <p:nvPr/>
        </p:nvGrpSpPr>
        <p:grpSpPr>
          <a:xfrm>
            <a:off x="838200" y="3021798"/>
            <a:ext cx="10544233" cy="1777923"/>
            <a:chOff x="838200" y="4088439"/>
            <a:chExt cx="10398760" cy="1777923"/>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A33CCC-E0CB-4DB4-EA41-E131603703B2}"/>
                    </a:ext>
                  </a:extLst>
                </p:cNvPr>
                <p:cNvSpPr txBox="1"/>
                <p:nvPr/>
              </p:nvSpPr>
              <p:spPr>
                <a:xfrm>
                  <a:off x="838200" y="4088439"/>
                  <a:ext cx="10398760" cy="1777923"/>
                </a:xfrm>
                <a:prstGeom prst="rect">
                  <a:avLst/>
                </a:prstGeom>
                <a:noFill/>
              </p:spPr>
              <p:txBody>
                <a:bodyPr wrap="square">
                  <a:spAutoFit/>
                </a:bodyPr>
                <a:lstStyle/>
                <a:p>
                  <a:r>
                    <a:rPr lang="en-GB" sz="2400" b="1" dirty="0"/>
                    <a:t>What happens?</a:t>
                  </a:r>
                </a:p>
                <a:p>
                  <a:endParaRPr lang="en-GB" sz="800" dirty="0"/>
                </a:p>
                <a:p>
                  <a14:m>
                    <m:oMath xmlns:m="http://schemas.openxmlformats.org/officeDocument/2006/math">
                      <m:sSub>
                        <m:sSubPr>
                          <m:ctrlPr>
                            <a:rPr lang="de-DE" sz="2400" b="0" i="1" dirty="0" smtClean="0">
                              <a:solidFill>
                                <a:srgbClr val="358374"/>
                              </a:solidFill>
                              <a:latin typeface="Cambria Math" panose="02040503050406030204" pitchFamily="18" charset="0"/>
                            </a:rPr>
                          </m:ctrlPr>
                        </m:sSubPr>
                        <m:e>
                          <m:r>
                            <a:rPr lang="de-DE" sz="2400" b="0" i="1" dirty="0" smtClean="0">
                              <a:solidFill>
                                <a:srgbClr val="358374"/>
                              </a:solidFill>
                              <a:latin typeface="Cambria Math" panose="02040503050406030204" pitchFamily="18" charset="0"/>
                            </a:rPr>
                            <m:t>𝛼</m:t>
                          </m:r>
                        </m:e>
                        <m:sub>
                          <m:r>
                            <a:rPr lang="de-DE" sz="2400" b="0" i="1" dirty="0" smtClean="0">
                              <a:solidFill>
                                <a:srgbClr val="358374"/>
                              </a:solidFill>
                              <a:latin typeface="Cambria Math" panose="02040503050406030204" pitchFamily="18" charset="0"/>
                            </a:rPr>
                            <m:t>0</m:t>
                          </m:r>
                        </m:sub>
                      </m:sSub>
                      <m:d>
                        <m:dPr>
                          <m:begChr m:val="|"/>
                          <m:endChr m:val="⟩"/>
                          <m:ctrlPr>
                            <a:rPr lang="de-DE" sz="2400" i="1" dirty="0" smtClean="0">
                              <a:solidFill>
                                <a:srgbClr val="358374"/>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0</m:t>
                          </m:r>
                        </m:e>
                      </m:d>
                      <m:r>
                        <a:rPr lang="de-DE" sz="2400" b="0" i="1" dirty="0" smtClean="0">
                          <a:solidFill>
                            <a:schemeClr val="tx1"/>
                          </a:solidFill>
                          <a:latin typeface="Cambria Math" panose="02040503050406030204" pitchFamily="18" charset="0"/>
                        </a:rPr>
                        <m:t>+</m:t>
                      </m:r>
                      <m:sSub>
                        <m:sSubPr>
                          <m:ctrlPr>
                            <a:rPr lang="de-DE" sz="2400" b="0" i="1" dirty="0" smtClean="0">
                              <a:solidFill>
                                <a:srgbClr val="FF6600"/>
                              </a:solidFill>
                              <a:latin typeface="Cambria Math" panose="02040503050406030204" pitchFamily="18" charset="0"/>
                            </a:rPr>
                          </m:ctrlPr>
                        </m:sSubPr>
                        <m:e>
                          <m:r>
                            <a:rPr lang="de-DE" sz="2400" b="0" i="1" dirty="0" smtClean="0">
                              <a:solidFill>
                                <a:srgbClr val="FF6600"/>
                              </a:solidFill>
                              <a:latin typeface="Cambria Math" panose="02040503050406030204" pitchFamily="18" charset="0"/>
                            </a:rPr>
                            <m:t>𝛼</m:t>
                          </m:r>
                        </m:e>
                        <m:sub>
                          <m:r>
                            <a:rPr lang="de-DE" sz="2400" b="0" i="1" dirty="0" smtClean="0">
                              <a:solidFill>
                                <a:srgbClr val="FF6600"/>
                              </a:solidFill>
                              <a:latin typeface="Cambria Math" panose="02040503050406030204" pitchFamily="18" charset="0"/>
                            </a:rPr>
                            <m:t>1</m:t>
                          </m:r>
                        </m:sub>
                      </m:sSub>
                      <m:d>
                        <m:dPr>
                          <m:begChr m:val="|"/>
                          <m:endChr m:val="⟩"/>
                          <m:ctrlPr>
                            <a:rPr lang="de-DE" sz="2400" i="1" dirty="0">
                              <a:solidFill>
                                <a:srgbClr val="FF6600"/>
                              </a:solidFill>
                              <a:latin typeface="Cambria Math" panose="02040503050406030204" pitchFamily="18" charset="0"/>
                            </a:rPr>
                          </m:ctrlPr>
                        </m:dPr>
                        <m:e>
                          <m:r>
                            <a:rPr lang="de-DE" sz="2400" i="1" dirty="0">
                              <a:solidFill>
                                <a:srgbClr val="FF6600"/>
                              </a:solidFill>
                              <a:latin typeface="Cambria Math" panose="02040503050406030204" pitchFamily="18" charset="0"/>
                            </a:rPr>
                            <m:t>1</m:t>
                          </m:r>
                        </m:e>
                      </m:d>
                    </m:oMath>
                  </a14:m>
                  <a:r>
                    <a:rPr lang="en-GB" sz="2400" dirty="0"/>
                    <a:t> ‘collapses’ to </a:t>
                  </a:r>
                  <a14:m>
                    <m:oMath xmlns:m="http://schemas.openxmlformats.org/officeDocument/2006/math">
                      <m:d>
                        <m:dPr>
                          <m:begChr m:val="{"/>
                          <m:endChr m:val=""/>
                          <m:ctrlPr>
                            <a:rPr lang="de-DE" sz="2400" i="1" dirty="0" smtClean="0">
                              <a:latin typeface="Cambria Math" panose="02040503050406030204" pitchFamily="18" charset="0"/>
                            </a:rPr>
                          </m:ctrlPr>
                        </m:dPr>
                        <m:e>
                          <m:m>
                            <m:mPr>
                              <m:mcs>
                                <m:mc>
                                  <m:mcPr>
                                    <m:count m:val="1"/>
                                    <m:mcJc m:val="center"/>
                                  </m:mcPr>
                                </m:mc>
                              </m:mcs>
                              <m:ctrlPr>
                                <a:rPr lang="de-DE" sz="2400" i="1" dirty="0" smtClean="0">
                                  <a:latin typeface="Cambria Math" panose="02040503050406030204" pitchFamily="18" charset="0"/>
                                </a:rPr>
                              </m:ctrlPr>
                            </m:mPr>
                            <m:mr>
                              <m:e>
                                <m:r>
                                  <a:rPr lang="de-DE" sz="2400" i="1" dirty="0">
                                    <a:solidFill>
                                      <a:srgbClr val="358374"/>
                                    </a:solidFill>
                                    <a:latin typeface="Cambria Math" panose="02040503050406030204" pitchFamily="18" charset="0"/>
                                  </a:rPr>
                                  <m:t>0</m:t>
                                </m:r>
                              </m:e>
                            </m:mr>
                            <m:mr>
                              <m:e>
                                <m:r>
                                  <a:rPr lang="de-DE" sz="2400" i="1" dirty="0">
                                    <a:solidFill>
                                      <a:srgbClr val="FF6600"/>
                                    </a:solidFill>
                                    <a:latin typeface="Cambria Math" panose="02040503050406030204" pitchFamily="18" charset="0"/>
                                  </a:rPr>
                                  <m:t>1</m:t>
                                </m:r>
                              </m:e>
                            </m:mr>
                          </m:m>
                        </m:e>
                      </m:d>
                    </m:oMath>
                  </a14:m>
                  <a:endParaRPr lang="en-GB" sz="2400" dirty="0"/>
                </a:p>
                <a:p>
                  <a:endParaRPr lang="en-GB" sz="2400" dirty="0"/>
                </a:p>
              </p:txBody>
            </p:sp>
          </mc:Choice>
          <mc:Fallback xmlns="">
            <p:sp>
              <p:nvSpPr>
                <p:cNvPr id="3" name="TextBox 2">
                  <a:extLst>
                    <a:ext uri="{FF2B5EF4-FFF2-40B4-BE49-F238E27FC236}">
                      <a16:creationId xmlns:a16="http://schemas.microsoft.com/office/drawing/2014/main" id="{DEA33CCC-E0CB-4DB4-EA41-E131603703B2}"/>
                    </a:ext>
                  </a:extLst>
                </p:cNvPr>
                <p:cNvSpPr txBox="1">
                  <a:spLocks noRot="1" noChangeAspect="1" noMove="1" noResize="1" noEditPoints="1" noAdjustHandles="1" noChangeArrowheads="1" noChangeShapeType="1" noTextEdit="1"/>
                </p:cNvSpPr>
                <p:nvPr/>
              </p:nvSpPr>
              <p:spPr>
                <a:xfrm>
                  <a:off x="838200" y="4088439"/>
                  <a:ext cx="10398760" cy="1777923"/>
                </a:xfrm>
                <a:prstGeom prst="rect">
                  <a:avLst/>
                </a:prstGeom>
                <a:blipFill>
                  <a:blip r:embed="rId3"/>
                  <a:stretch>
                    <a:fillRect l="-925" t="-27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7DCC0B-51EF-9C9C-69CF-CF806CD12882}"/>
                    </a:ext>
                  </a:extLst>
                </p:cNvPr>
                <p:cNvSpPr txBox="1"/>
                <p:nvPr/>
              </p:nvSpPr>
              <p:spPr>
                <a:xfrm>
                  <a:off x="4778448" y="4533850"/>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solidFill>
                                            <a:srgbClr val="358374"/>
                                          </a:solidFill>
                                          <a:latin typeface="Cambria Math" panose="02040503050406030204" pitchFamily="18" charset="0"/>
                                        </a:rPr>
                                      </m:ctrlPr>
                                    </m:sSubPr>
                                    <m:e>
                                      <m:r>
                                        <a:rPr lang="en-GB" sz="2400" i="1">
                                          <a:solidFill>
                                            <a:srgbClr val="358374"/>
                                          </a:solidFill>
                                          <a:latin typeface="Cambria Math" panose="02040503050406030204" pitchFamily="18" charset="0"/>
                                        </a:rPr>
                                        <m:t>𝛼</m:t>
                                      </m:r>
                                    </m:e>
                                    <m:sub>
                                      <m:r>
                                        <a:rPr lang="en-GB" sz="2400" i="1">
                                          <a:solidFill>
                                            <a:srgbClr val="358374"/>
                                          </a:solidFill>
                                          <a:latin typeface="Cambria Math" panose="02040503050406030204" pitchFamily="18" charset="0"/>
                                        </a:rPr>
                                        <m:t>0</m:t>
                                      </m:r>
                                    </m:sub>
                                  </m:sSub>
                                </m:e>
                              </m:d>
                            </m:e>
                          </m:d>
                        </m:e>
                        <m:sup>
                          <m:r>
                            <a:rPr lang="de-DE" sz="2400" i="1" dirty="0">
                              <a:latin typeface="Cambria Math" panose="02040503050406030204" pitchFamily="18" charset="0"/>
                            </a:rPr>
                            <m:t>2</m:t>
                          </m:r>
                        </m:sup>
                      </m:sSup>
                    </m:oMath>
                  </a14:m>
                  <a:endParaRPr lang="en-GB" sz="2400" dirty="0"/>
                </a:p>
              </p:txBody>
            </p:sp>
          </mc:Choice>
          <mc:Fallback xmlns="">
            <p:sp>
              <p:nvSpPr>
                <p:cNvPr id="29" name="TextBox 28">
                  <a:extLst>
                    <a:ext uri="{FF2B5EF4-FFF2-40B4-BE49-F238E27FC236}">
                      <a16:creationId xmlns:a16="http://schemas.microsoft.com/office/drawing/2014/main" id="{AA7DCC0B-51EF-9C9C-69CF-CF806CD12882}"/>
                    </a:ext>
                  </a:extLst>
                </p:cNvPr>
                <p:cNvSpPr txBox="1">
                  <a:spLocks noRot="1" noChangeAspect="1" noMove="1" noResize="1" noEditPoints="1" noAdjustHandles="1" noChangeArrowheads="1" noChangeShapeType="1" noTextEdit="1"/>
                </p:cNvSpPr>
                <p:nvPr/>
              </p:nvSpPr>
              <p:spPr>
                <a:xfrm>
                  <a:off x="4778448" y="4533850"/>
                  <a:ext cx="6096000" cy="582147"/>
                </a:xfrm>
                <a:prstGeom prst="rect">
                  <a:avLst/>
                </a:prstGeom>
                <a:blipFill>
                  <a:blip r:embed="rId4"/>
                  <a:stretch>
                    <a:fillRect l="-1578" b="-210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83C77F2-7D68-43C5-2322-54B2A4FFE288}"/>
                    </a:ext>
                  </a:extLst>
                </p:cNvPr>
                <p:cNvSpPr txBox="1"/>
                <p:nvPr/>
              </p:nvSpPr>
              <p:spPr>
                <a:xfrm>
                  <a:off x="4775063" y="4942764"/>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de-DE" sz="2400" i="1" dirty="0">
                                          <a:solidFill>
                                            <a:srgbClr val="FF6600"/>
                                          </a:solidFill>
                                          <a:latin typeface="Cambria Math" panose="02040503050406030204" pitchFamily="18" charset="0"/>
                                        </a:rPr>
                                      </m:ctrlPr>
                                    </m:sSubPr>
                                    <m:e>
                                      <m:r>
                                        <a:rPr lang="de-DE" sz="2400" i="1" dirty="0">
                                          <a:solidFill>
                                            <a:srgbClr val="FF6600"/>
                                          </a:solidFill>
                                          <a:latin typeface="Cambria Math" panose="02040503050406030204" pitchFamily="18" charset="0"/>
                                        </a:rPr>
                                        <m:t>𝛼</m:t>
                                      </m:r>
                                    </m:e>
                                    <m:sub>
                                      <m:r>
                                        <a:rPr lang="de-DE" sz="2400" i="1" dirty="0">
                                          <a:solidFill>
                                            <a:srgbClr val="FF6600"/>
                                          </a:solidFill>
                                          <a:latin typeface="Cambria Math" panose="02040503050406030204" pitchFamily="18" charset="0"/>
                                        </a:rPr>
                                        <m:t>1</m:t>
                                      </m:r>
                                    </m:sub>
                                  </m:sSub>
                                </m:e>
                              </m:d>
                            </m:e>
                          </m:d>
                        </m:e>
                        <m:sup>
                          <m:r>
                            <a:rPr lang="de-DE" sz="2400" i="1" dirty="0">
                              <a:latin typeface="Cambria Math" panose="02040503050406030204" pitchFamily="18" charset="0"/>
                            </a:rPr>
                            <m:t>2</m:t>
                          </m:r>
                        </m:sup>
                      </m:sSup>
                    </m:oMath>
                  </a14:m>
                  <a:endParaRPr lang="en-GB" sz="2400" dirty="0"/>
                </a:p>
              </p:txBody>
            </p:sp>
          </mc:Choice>
          <mc:Fallback xmlns="">
            <p:sp>
              <p:nvSpPr>
                <p:cNvPr id="30" name="TextBox 29">
                  <a:extLst>
                    <a:ext uri="{FF2B5EF4-FFF2-40B4-BE49-F238E27FC236}">
                      <a16:creationId xmlns:a16="http://schemas.microsoft.com/office/drawing/2014/main" id="{883C77F2-7D68-43C5-2322-54B2A4FFE288}"/>
                    </a:ext>
                  </a:extLst>
                </p:cNvPr>
                <p:cNvSpPr txBox="1">
                  <a:spLocks noRot="1" noChangeAspect="1" noMove="1" noResize="1" noEditPoints="1" noAdjustHandles="1" noChangeArrowheads="1" noChangeShapeType="1" noTextEdit="1"/>
                </p:cNvSpPr>
                <p:nvPr/>
              </p:nvSpPr>
              <p:spPr>
                <a:xfrm>
                  <a:off x="4775063" y="4942764"/>
                  <a:ext cx="6096000" cy="582147"/>
                </a:xfrm>
                <a:prstGeom prst="rect">
                  <a:avLst/>
                </a:prstGeom>
                <a:blipFill>
                  <a:blip r:embed="rId5"/>
                  <a:stretch>
                    <a:fillRect l="-1479" b="-21053"/>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79C9AF22-7256-34D5-791A-0FD2E3C7D622}"/>
                </a:ext>
              </a:extLst>
            </p:cNvPr>
            <p:cNvSpPr txBox="1"/>
            <p:nvPr/>
          </p:nvSpPr>
          <p:spPr>
            <a:xfrm>
              <a:off x="838200" y="4089118"/>
              <a:ext cx="10398760" cy="461665"/>
            </a:xfrm>
            <a:prstGeom prst="rect">
              <a:avLst/>
            </a:prstGeom>
            <a:noFill/>
          </p:spPr>
          <p:txBody>
            <a:bodyPr wrap="square">
              <a:spAutoFit/>
            </a:bodyPr>
            <a:lstStyle/>
            <a:p>
              <a:r>
                <a:rPr lang="en-GB" sz="2400" b="1" dirty="0"/>
                <a:t>What happens?</a:t>
              </a:r>
            </a:p>
          </p:txBody>
        </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Measuring 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26" name="Group 25">
            <a:extLst>
              <a:ext uri="{FF2B5EF4-FFF2-40B4-BE49-F238E27FC236}">
                <a16:creationId xmlns:a16="http://schemas.microsoft.com/office/drawing/2014/main" id="{847E57AA-5E88-97ED-4401-ABB9E4BAAE2A}"/>
              </a:ext>
            </a:extLst>
          </p:cNvPr>
          <p:cNvGrpSpPr/>
          <p:nvPr/>
        </p:nvGrpSpPr>
        <p:grpSpPr>
          <a:xfrm>
            <a:off x="4572000" y="1469602"/>
            <a:ext cx="7060946" cy="2024144"/>
            <a:chOff x="1446194" y="1278297"/>
            <a:chExt cx="8913536" cy="2781598"/>
          </a:xfrm>
        </p:grpSpPr>
        <p:pic>
          <p:nvPicPr>
            <p:cNvPr id="5" name="Picture 4" descr="A picture containing text, diagram, screenshot, line&#10;&#10;Description automatically generated">
              <a:extLst>
                <a:ext uri="{FF2B5EF4-FFF2-40B4-BE49-F238E27FC236}">
                  <a16:creationId xmlns:a16="http://schemas.microsoft.com/office/drawing/2014/main" id="{7C13B621-B5C1-A902-558C-D76E163BC77A}"/>
                </a:ext>
              </a:extLst>
            </p:cNvPr>
            <p:cNvPicPr>
              <a:picLocks noChangeAspect="1"/>
            </p:cNvPicPr>
            <p:nvPr/>
          </p:nvPicPr>
          <p:blipFill rotWithShape="1">
            <a:blip r:embed="rId6">
              <a:extLst>
                <a:ext uri="{28A0092B-C50C-407E-A947-70E740481C1C}">
                  <a14:useLocalDpi xmlns:a14="http://schemas.microsoft.com/office/drawing/2010/main" val="0"/>
                </a:ext>
              </a:extLst>
            </a:blip>
            <a:srcRect l="19276" t="10832" r="23434" b="33253"/>
            <a:stretch/>
          </p:blipFill>
          <p:spPr>
            <a:xfrm>
              <a:off x="3604077" y="1789239"/>
              <a:ext cx="4491007" cy="1943948"/>
            </a:xfrm>
            <a:prstGeom prst="rect">
              <a:avLst/>
            </a:prstGeom>
          </p:spPr>
        </p:pic>
        <p:sp>
          <p:nvSpPr>
            <p:cNvPr id="9" name="Oval 8">
              <a:extLst>
                <a:ext uri="{FF2B5EF4-FFF2-40B4-BE49-F238E27FC236}">
                  <a16:creationId xmlns:a16="http://schemas.microsoft.com/office/drawing/2014/main" id="{82169470-020D-DF4B-6A7B-E3EA18008FFA}"/>
                </a:ext>
              </a:extLst>
            </p:cNvPr>
            <p:cNvSpPr/>
            <p:nvPr/>
          </p:nvSpPr>
          <p:spPr>
            <a:xfrm>
              <a:off x="8485877" y="1960211"/>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C8EFE93-D993-C9A4-361D-E2404BEED429}"/>
                </a:ext>
              </a:extLst>
            </p:cNvPr>
            <p:cNvSpPr/>
            <p:nvPr/>
          </p:nvSpPr>
          <p:spPr>
            <a:xfrm>
              <a:off x="8520054" y="2921372"/>
              <a:ext cx="688602" cy="67401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F2B823-DA20-7533-C3DA-089FC6124AA1}"/>
                </a:ext>
              </a:extLst>
            </p:cNvPr>
            <p:cNvSpPr txBox="1"/>
            <p:nvPr/>
          </p:nvSpPr>
          <p:spPr>
            <a:xfrm>
              <a:off x="8117958" y="1617732"/>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15" name="TextBox 14">
              <a:extLst>
                <a:ext uri="{FF2B5EF4-FFF2-40B4-BE49-F238E27FC236}">
                  <a16:creationId xmlns:a16="http://schemas.microsoft.com/office/drawing/2014/main" id="{B809C689-3F0B-1B18-A8C8-8B7DEADDD0C0}"/>
                </a:ext>
              </a:extLst>
            </p:cNvPr>
            <p:cNvSpPr txBox="1"/>
            <p:nvPr/>
          </p:nvSpPr>
          <p:spPr>
            <a:xfrm>
              <a:off x="9168001" y="3505895"/>
              <a:ext cx="298027" cy="554000"/>
            </a:xfrm>
            <a:prstGeom prst="rect">
              <a:avLst/>
            </a:prstGeom>
            <a:noFill/>
          </p:spPr>
          <p:txBody>
            <a:bodyPr wrap="square">
              <a:spAutoFit/>
            </a:bodyPr>
            <a:lstStyle/>
            <a:p>
              <a:r>
                <a:rPr lang="en-GB" sz="3000" dirty="0">
                  <a:solidFill>
                    <a:srgbClr val="FF6600"/>
                  </a:solidFill>
                </a:rPr>
                <a:t>1</a:t>
              </a:r>
              <a:endParaRPr lang="en-GB" sz="3000" dirty="0"/>
            </a:p>
          </p:txBody>
        </p:sp>
        <p:sp>
          <p:nvSpPr>
            <p:cNvPr id="16" name="TextBox 15">
              <a:extLst>
                <a:ext uri="{FF2B5EF4-FFF2-40B4-BE49-F238E27FC236}">
                  <a16:creationId xmlns:a16="http://schemas.microsoft.com/office/drawing/2014/main" id="{23CFBCD7-DE6D-2B15-0725-2EED13D7D559}"/>
                </a:ext>
              </a:extLst>
            </p:cNvPr>
            <p:cNvSpPr txBox="1"/>
            <p:nvPr/>
          </p:nvSpPr>
          <p:spPr>
            <a:xfrm>
              <a:off x="8095083" y="1278298"/>
              <a:ext cx="2264647" cy="461665"/>
            </a:xfrm>
            <a:prstGeom prst="rect">
              <a:avLst/>
            </a:prstGeom>
            <a:noFill/>
          </p:spPr>
          <p:txBody>
            <a:bodyPr wrap="square">
              <a:spAutoFit/>
            </a:bodyPr>
            <a:lstStyle/>
            <a:p>
              <a:pPr algn="ctr"/>
              <a:r>
                <a:rPr lang="en-GB" sz="2400" b="1" dirty="0"/>
                <a:t>Classical bit</a:t>
              </a:r>
            </a:p>
          </p:txBody>
        </p:sp>
        <p:sp>
          <p:nvSpPr>
            <p:cNvPr id="17" name="TextBox 16">
              <a:extLst>
                <a:ext uri="{FF2B5EF4-FFF2-40B4-BE49-F238E27FC236}">
                  <a16:creationId xmlns:a16="http://schemas.microsoft.com/office/drawing/2014/main" id="{E984A4A4-B045-020D-877A-95B9229320C5}"/>
                </a:ext>
              </a:extLst>
            </p:cNvPr>
            <p:cNvSpPr txBox="1"/>
            <p:nvPr/>
          </p:nvSpPr>
          <p:spPr>
            <a:xfrm>
              <a:off x="1446194" y="1278297"/>
              <a:ext cx="2875225" cy="461665"/>
            </a:xfrm>
            <a:prstGeom prst="rect">
              <a:avLst/>
            </a:prstGeom>
            <a:noFill/>
          </p:spPr>
          <p:txBody>
            <a:bodyPr wrap="square">
              <a:spAutoFit/>
            </a:bodyPr>
            <a:lstStyle/>
            <a:p>
              <a:pPr algn="ctr"/>
              <a:r>
                <a:rPr lang="en-GB" sz="2400" b="1" dirty="0"/>
                <a:t>Quantum bit</a:t>
              </a:r>
            </a:p>
          </p:txBody>
        </p:sp>
        <p:grpSp>
          <p:nvGrpSpPr>
            <p:cNvPr id="23" name="Group 22">
              <a:extLst>
                <a:ext uri="{FF2B5EF4-FFF2-40B4-BE49-F238E27FC236}">
                  <a16:creationId xmlns:a16="http://schemas.microsoft.com/office/drawing/2014/main" id="{2305FFF7-9357-48C0-8AAE-4B3818A12078}"/>
                </a:ext>
              </a:extLst>
            </p:cNvPr>
            <p:cNvGrpSpPr/>
            <p:nvPr/>
          </p:nvGrpSpPr>
          <p:grpSpPr>
            <a:xfrm>
              <a:off x="1893661" y="1978893"/>
              <a:ext cx="1598507" cy="1564640"/>
              <a:chOff x="9724873" y="3297512"/>
              <a:chExt cx="1598507" cy="1564640"/>
            </a:xfrm>
          </p:grpSpPr>
          <p:sp>
            <p:nvSpPr>
              <p:cNvPr id="24" name="Oval 23">
                <a:extLst>
                  <a:ext uri="{FF2B5EF4-FFF2-40B4-BE49-F238E27FC236}">
                    <a16:creationId xmlns:a16="http://schemas.microsoft.com/office/drawing/2014/main" id="{05FAE1EE-094B-3051-1324-8A083770B7C5}"/>
                  </a:ext>
                </a:extLst>
              </p:cNvPr>
              <p:cNvSpPr/>
              <p:nvPr/>
            </p:nvSpPr>
            <p:spPr>
              <a:xfrm>
                <a:off x="9724873" y="3297512"/>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37729790-4C44-9655-8CA6-BC050806E77F}"/>
                  </a:ext>
                </a:extLst>
              </p:cNvPr>
              <p:cNvCxnSpPr>
                <a:cxnSpLocks/>
              </p:cNvCxnSpPr>
              <p:nvPr/>
            </p:nvCxnSpPr>
            <p:spPr>
              <a:xfrm rot="16200000" flipH="1">
                <a:off x="10945889" y="3697136"/>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55D7D98E-6ACB-77D0-53EF-61A4E08312CA}"/>
              </a:ext>
            </a:extLst>
          </p:cNvPr>
          <p:cNvGrpSpPr/>
          <p:nvPr/>
        </p:nvGrpSpPr>
        <p:grpSpPr>
          <a:xfrm>
            <a:off x="662003" y="4458270"/>
            <a:ext cx="11238770" cy="2236273"/>
            <a:chOff x="6486770" y="1776723"/>
            <a:chExt cx="4415693" cy="3018566"/>
          </a:xfrm>
          <a:solidFill>
            <a:schemeClr val="bg1"/>
          </a:solidFill>
        </p:grpSpPr>
        <p:sp>
          <p:nvSpPr>
            <p:cNvPr id="12" name="Rectangle 11">
              <a:extLst>
                <a:ext uri="{FF2B5EF4-FFF2-40B4-BE49-F238E27FC236}">
                  <a16:creationId xmlns:a16="http://schemas.microsoft.com/office/drawing/2014/main" id="{967E4FB8-1803-E60A-3E52-2AF5FA54B301}"/>
                </a:ext>
              </a:extLst>
            </p:cNvPr>
            <p:cNvSpPr/>
            <p:nvPr/>
          </p:nvSpPr>
          <p:spPr>
            <a:xfrm>
              <a:off x="6486770" y="1776723"/>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6715D89-6719-B9D3-E74E-C9A8195BE706}"/>
                    </a:ext>
                  </a:extLst>
                </p:cNvPr>
                <p:cNvSpPr txBox="1"/>
                <p:nvPr/>
              </p:nvSpPr>
              <p:spPr>
                <a:xfrm>
                  <a:off x="6486771" y="2061365"/>
                  <a:ext cx="4415692" cy="2352273"/>
                </a:xfrm>
                <a:prstGeom prst="rect">
                  <a:avLst/>
                </a:prstGeom>
                <a:noFill/>
                <a:ln>
                  <a:noFill/>
                </a:ln>
              </p:spPr>
              <p:txBody>
                <a:bodyPr wrap="square">
                  <a:spAutoFit/>
                </a:bodyPr>
                <a:lstStyle/>
                <a:p>
                  <a:pPr algn="ctr"/>
                  <a:r>
                    <a:rPr lang="de-DE" sz="3200" b="1" dirty="0"/>
                    <a:t>Quiz </a:t>
                  </a:r>
                  <a:r>
                    <a:rPr lang="de-DE" sz="3200" b="1" dirty="0" err="1"/>
                    <a:t>question</a:t>
                  </a:r>
                  <a:r>
                    <a:rPr lang="de-DE" sz="3200" dirty="0"/>
                    <a:t>:</a:t>
                  </a:r>
                </a:p>
                <a:p>
                  <a:pPr algn="ctr"/>
                  <a:endParaRPr lang="de-DE" sz="600" dirty="0"/>
                </a:p>
                <a:p>
                  <a:r>
                    <a:rPr lang="en-GB" sz="2800" dirty="0"/>
                    <a:t>What happens if we measure</a:t>
                  </a:r>
                  <a:r>
                    <a:rPr lang="de-DE" sz="2800" dirty="0"/>
                    <a:t> </a:t>
                  </a:r>
                  <a14:m>
                    <m:oMath xmlns:m="http://schemas.openxmlformats.org/officeDocument/2006/math">
                      <m:f>
                        <m:fPr>
                          <m:ctrlPr>
                            <a:rPr lang="de-DE" sz="2800" b="0" i="1" dirty="0" smtClean="0">
                              <a:solidFill>
                                <a:srgbClr val="358374"/>
                              </a:solidFill>
                              <a:latin typeface="Cambria Math" panose="02040503050406030204" pitchFamily="18" charset="0"/>
                            </a:rPr>
                          </m:ctrlPr>
                        </m:fPr>
                        <m:num>
                          <m:r>
                            <a:rPr lang="de-DE" sz="2800" b="0" i="1" dirty="0" smtClean="0">
                              <a:solidFill>
                                <a:srgbClr val="358374"/>
                              </a:solidFill>
                              <a:latin typeface="Cambria Math" panose="02040503050406030204" pitchFamily="18" charset="0"/>
                            </a:rPr>
                            <m:t>1</m:t>
                          </m:r>
                        </m:num>
                        <m:den>
                          <m:r>
                            <a:rPr lang="de-DE" sz="2800" b="0" i="1" dirty="0" smtClean="0">
                              <a:solidFill>
                                <a:srgbClr val="358374"/>
                              </a:solidFill>
                              <a:latin typeface="Cambria Math" panose="02040503050406030204" pitchFamily="18" charset="0"/>
                            </a:rPr>
                            <m:t>√2</m:t>
                          </m:r>
                        </m:den>
                      </m:f>
                      <m:d>
                        <m:dPr>
                          <m:begChr m:val="|"/>
                          <m:endChr m:val="⟩"/>
                          <m:ctrlPr>
                            <a:rPr lang="de-DE" sz="2800" i="1" dirty="0" smtClean="0">
                              <a:solidFill>
                                <a:srgbClr val="358374"/>
                              </a:solidFill>
                              <a:latin typeface="Cambria Math" panose="02040503050406030204" pitchFamily="18" charset="0"/>
                            </a:rPr>
                          </m:ctrlPr>
                        </m:dPr>
                        <m:e>
                          <m:r>
                            <a:rPr lang="de-DE" sz="2800" b="0" i="1" dirty="0" smtClean="0">
                              <a:solidFill>
                                <a:srgbClr val="358374"/>
                              </a:solidFill>
                              <a:latin typeface="Cambria Math" panose="02040503050406030204" pitchFamily="18" charset="0"/>
                            </a:rPr>
                            <m:t>0</m:t>
                          </m:r>
                        </m:e>
                      </m:d>
                      <m:r>
                        <a:rPr lang="de-DE" sz="2800" b="0" i="1" dirty="0" smtClean="0">
                          <a:solidFill>
                            <a:schemeClr val="tx1"/>
                          </a:solidFill>
                          <a:latin typeface="Cambria Math" panose="02040503050406030204" pitchFamily="18" charset="0"/>
                        </a:rPr>
                        <m:t>+</m:t>
                      </m:r>
                      <m:f>
                        <m:fPr>
                          <m:ctrlPr>
                            <a:rPr lang="de-DE" sz="2800" b="0" i="1" dirty="0" smtClean="0">
                              <a:solidFill>
                                <a:srgbClr val="FF6600"/>
                              </a:solidFill>
                              <a:latin typeface="Cambria Math" panose="02040503050406030204" pitchFamily="18" charset="0"/>
                            </a:rPr>
                          </m:ctrlPr>
                        </m:fPr>
                        <m:num>
                          <m:r>
                            <a:rPr lang="de-DE" sz="2800" i="1" dirty="0">
                              <a:solidFill>
                                <a:srgbClr val="FF6600"/>
                              </a:solidFill>
                              <a:latin typeface="Cambria Math" panose="02040503050406030204" pitchFamily="18" charset="0"/>
                            </a:rPr>
                            <m:t>1</m:t>
                          </m:r>
                        </m:num>
                        <m:den>
                          <m:rad>
                            <m:radPr>
                              <m:degHide m:val="on"/>
                              <m:ctrlPr>
                                <a:rPr lang="de-DE" sz="2800" i="1" dirty="0">
                                  <a:solidFill>
                                    <a:srgbClr val="FF6600"/>
                                  </a:solidFill>
                                  <a:latin typeface="Cambria Math" panose="02040503050406030204" pitchFamily="18" charset="0"/>
                                </a:rPr>
                              </m:ctrlPr>
                            </m:radPr>
                            <m:deg/>
                            <m:e>
                              <m:r>
                                <a:rPr lang="de-DE" sz="2800" i="1" dirty="0">
                                  <a:solidFill>
                                    <a:srgbClr val="FF6600"/>
                                  </a:solidFill>
                                  <a:latin typeface="Cambria Math" panose="02040503050406030204" pitchFamily="18" charset="0"/>
                                </a:rPr>
                                <m:t>2</m:t>
                              </m:r>
                            </m:e>
                          </m:rad>
                        </m:den>
                      </m:f>
                      <m:d>
                        <m:dPr>
                          <m:begChr m:val="|"/>
                          <m:endChr m:val="⟩"/>
                          <m:ctrlPr>
                            <a:rPr lang="de-DE" sz="2800" i="1" dirty="0">
                              <a:solidFill>
                                <a:srgbClr val="FF6600"/>
                              </a:solidFill>
                              <a:latin typeface="Cambria Math" panose="02040503050406030204" pitchFamily="18" charset="0"/>
                            </a:rPr>
                          </m:ctrlPr>
                        </m:dPr>
                        <m:e>
                          <m:r>
                            <a:rPr lang="de-DE" sz="2800" i="1" dirty="0">
                              <a:solidFill>
                                <a:srgbClr val="FF6600"/>
                              </a:solidFill>
                              <a:latin typeface="Cambria Math" panose="02040503050406030204" pitchFamily="18" charset="0"/>
                            </a:rPr>
                            <m:t>1</m:t>
                          </m:r>
                        </m:e>
                      </m:d>
                    </m:oMath>
                  </a14:m>
                  <a:r>
                    <a:rPr lang="en-GB" sz="2800" dirty="0"/>
                    <a:t>?</a:t>
                  </a:r>
                </a:p>
                <a:p>
                  <a:endParaRPr lang="en-GB" sz="2800" dirty="0"/>
                </a:p>
              </p:txBody>
            </p:sp>
          </mc:Choice>
          <mc:Fallback xmlns="">
            <p:sp>
              <p:nvSpPr>
                <p:cNvPr id="13" name="TextBox 12">
                  <a:extLst>
                    <a:ext uri="{FF2B5EF4-FFF2-40B4-BE49-F238E27FC236}">
                      <a16:creationId xmlns:a16="http://schemas.microsoft.com/office/drawing/2014/main" id="{16715D89-6719-B9D3-E74E-C9A8195BE706}"/>
                    </a:ext>
                  </a:extLst>
                </p:cNvPr>
                <p:cNvSpPr txBox="1">
                  <a:spLocks noRot="1" noChangeAspect="1" noMove="1" noResize="1" noEditPoints="1" noAdjustHandles="1" noChangeArrowheads="1" noChangeShapeType="1" noTextEdit="1"/>
                </p:cNvSpPr>
                <p:nvPr/>
              </p:nvSpPr>
              <p:spPr>
                <a:xfrm>
                  <a:off x="6486771" y="2061365"/>
                  <a:ext cx="4415692" cy="2352273"/>
                </a:xfrm>
                <a:prstGeom prst="rect">
                  <a:avLst/>
                </a:prstGeom>
                <a:blipFill>
                  <a:blip r:embed="rId7"/>
                  <a:stretch>
                    <a:fillRect l="-1139" t="-4545"/>
                  </a:stretch>
                </a:blipFill>
                <a:ln>
                  <a:noFill/>
                </a:ln>
              </p:spPr>
              <p:txBody>
                <a:bodyPr/>
                <a:lstStyle/>
                <a:p>
                  <a:r>
                    <a:rPr lang="en-GB">
                      <a:noFill/>
                    </a:rPr>
                    <a:t> </a:t>
                  </a:r>
                </a:p>
              </p:txBody>
            </p:sp>
          </mc:Fallback>
        </mc:AlternateContent>
      </p:grpSp>
      <p:pic>
        <p:nvPicPr>
          <p:cNvPr id="6" name="Picture 2">
            <a:extLst>
              <a:ext uri="{FF2B5EF4-FFF2-40B4-BE49-F238E27FC236}">
                <a16:creationId xmlns:a16="http://schemas.microsoft.com/office/drawing/2014/main" id="{20B7BED9-27A6-3D2C-AD6A-2531E52BB2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5792" y="1731782"/>
            <a:ext cx="1637514" cy="16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90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9C21B6-C810-132B-65AB-BAC0FBFCE7D8}"/>
              </a:ext>
            </a:extLst>
          </p:cNvPr>
          <p:cNvGrpSpPr/>
          <p:nvPr/>
        </p:nvGrpSpPr>
        <p:grpSpPr>
          <a:xfrm>
            <a:off x="838200" y="3021798"/>
            <a:ext cx="10544233" cy="1777923"/>
            <a:chOff x="838200" y="4088439"/>
            <a:chExt cx="10398760" cy="1777923"/>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A33CCC-E0CB-4DB4-EA41-E131603703B2}"/>
                    </a:ext>
                  </a:extLst>
                </p:cNvPr>
                <p:cNvSpPr txBox="1"/>
                <p:nvPr/>
              </p:nvSpPr>
              <p:spPr>
                <a:xfrm>
                  <a:off x="838200" y="4088439"/>
                  <a:ext cx="10398760" cy="1777923"/>
                </a:xfrm>
                <a:prstGeom prst="rect">
                  <a:avLst/>
                </a:prstGeom>
                <a:noFill/>
              </p:spPr>
              <p:txBody>
                <a:bodyPr wrap="square">
                  <a:spAutoFit/>
                </a:bodyPr>
                <a:lstStyle/>
                <a:p>
                  <a:r>
                    <a:rPr lang="en-GB" sz="2400" b="1" dirty="0"/>
                    <a:t>What happens?</a:t>
                  </a:r>
                </a:p>
                <a:p>
                  <a:endParaRPr lang="en-GB" sz="800" dirty="0"/>
                </a:p>
                <a:p>
                  <a14:m>
                    <m:oMath xmlns:m="http://schemas.openxmlformats.org/officeDocument/2006/math">
                      <m:sSub>
                        <m:sSubPr>
                          <m:ctrlPr>
                            <a:rPr lang="de-DE" sz="2400" b="0" i="1" dirty="0" smtClean="0">
                              <a:solidFill>
                                <a:srgbClr val="358374"/>
                              </a:solidFill>
                              <a:latin typeface="Cambria Math" panose="02040503050406030204" pitchFamily="18" charset="0"/>
                            </a:rPr>
                          </m:ctrlPr>
                        </m:sSubPr>
                        <m:e>
                          <m:r>
                            <a:rPr lang="de-DE" sz="2400" b="0" i="1" dirty="0" smtClean="0">
                              <a:solidFill>
                                <a:srgbClr val="358374"/>
                              </a:solidFill>
                              <a:latin typeface="Cambria Math" panose="02040503050406030204" pitchFamily="18" charset="0"/>
                            </a:rPr>
                            <m:t>𝛼</m:t>
                          </m:r>
                        </m:e>
                        <m:sub>
                          <m:r>
                            <a:rPr lang="de-DE" sz="2400" b="0" i="1" dirty="0" smtClean="0">
                              <a:solidFill>
                                <a:srgbClr val="358374"/>
                              </a:solidFill>
                              <a:latin typeface="Cambria Math" panose="02040503050406030204" pitchFamily="18" charset="0"/>
                            </a:rPr>
                            <m:t>0</m:t>
                          </m:r>
                        </m:sub>
                      </m:sSub>
                      <m:d>
                        <m:dPr>
                          <m:begChr m:val="|"/>
                          <m:endChr m:val="⟩"/>
                          <m:ctrlPr>
                            <a:rPr lang="de-DE" sz="2400" i="1" dirty="0" smtClean="0">
                              <a:solidFill>
                                <a:srgbClr val="358374"/>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0</m:t>
                          </m:r>
                        </m:e>
                      </m:d>
                      <m:r>
                        <a:rPr lang="de-DE" sz="2400" b="0" i="1" dirty="0" smtClean="0">
                          <a:solidFill>
                            <a:schemeClr val="tx1"/>
                          </a:solidFill>
                          <a:latin typeface="Cambria Math" panose="02040503050406030204" pitchFamily="18" charset="0"/>
                        </a:rPr>
                        <m:t>+</m:t>
                      </m:r>
                      <m:sSub>
                        <m:sSubPr>
                          <m:ctrlPr>
                            <a:rPr lang="de-DE" sz="2400" b="0" i="1" dirty="0" smtClean="0">
                              <a:solidFill>
                                <a:srgbClr val="FF6600"/>
                              </a:solidFill>
                              <a:latin typeface="Cambria Math" panose="02040503050406030204" pitchFamily="18" charset="0"/>
                            </a:rPr>
                          </m:ctrlPr>
                        </m:sSubPr>
                        <m:e>
                          <m:r>
                            <a:rPr lang="de-DE" sz="2400" b="0" i="1" dirty="0" smtClean="0">
                              <a:solidFill>
                                <a:srgbClr val="FF6600"/>
                              </a:solidFill>
                              <a:latin typeface="Cambria Math" panose="02040503050406030204" pitchFamily="18" charset="0"/>
                            </a:rPr>
                            <m:t>𝛼</m:t>
                          </m:r>
                        </m:e>
                        <m:sub>
                          <m:r>
                            <a:rPr lang="de-DE" sz="2400" b="0" i="1" dirty="0" smtClean="0">
                              <a:solidFill>
                                <a:srgbClr val="FF6600"/>
                              </a:solidFill>
                              <a:latin typeface="Cambria Math" panose="02040503050406030204" pitchFamily="18" charset="0"/>
                            </a:rPr>
                            <m:t>1</m:t>
                          </m:r>
                        </m:sub>
                      </m:sSub>
                      <m:d>
                        <m:dPr>
                          <m:begChr m:val="|"/>
                          <m:endChr m:val="⟩"/>
                          <m:ctrlPr>
                            <a:rPr lang="de-DE" sz="2400" i="1" dirty="0">
                              <a:solidFill>
                                <a:srgbClr val="FF6600"/>
                              </a:solidFill>
                              <a:latin typeface="Cambria Math" panose="02040503050406030204" pitchFamily="18" charset="0"/>
                            </a:rPr>
                          </m:ctrlPr>
                        </m:dPr>
                        <m:e>
                          <m:r>
                            <a:rPr lang="de-DE" sz="2400" i="1" dirty="0">
                              <a:solidFill>
                                <a:srgbClr val="FF6600"/>
                              </a:solidFill>
                              <a:latin typeface="Cambria Math" panose="02040503050406030204" pitchFamily="18" charset="0"/>
                            </a:rPr>
                            <m:t>1</m:t>
                          </m:r>
                        </m:e>
                      </m:d>
                    </m:oMath>
                  </a14:m>
                  <a:r>
                    <a:rPr lang="en-GB" sz="2400" dirty="0"/>
                    <a:t> ‘collapses’ to </a:t>
                  </a:r>
                  <a14:m>
                    <m:oMath xmlns:m="http://schemas.openxmlformats.org/officeDocument/2006/math">
                      <m:d>
                        <m:dPr>
                          <m:begChr m:val="{"/>
                          <m:endChr m:val=""/>
                          <m:ctrlPr>
                            <a:rPr lang="de-DE" sz="2400" i="1" dirty="0" smtClean="0">
                              <a:latin typeface="Cambria Math" panose="02040503050406030204" pitchFamily="18" charset="0"/>
                            </a:rPr>
                          </m:ctrlPr>
                        </m:dPr>
                        <m:e>
                          <m:m>
                            <m:mPr>
                              <m:mcs>
                                <m:mc>
                                  <m:mcPr>
                                    <m:count m:val="1"/>
                                    <m:mcJc m:val="center"/>
                                  </m:mcPr>
                                </m:mc>
                              </m:mcs>
                              <m:ctrlPr>
                                <a:rPr lang="de-DE" sz="2400" i="1" dirty="0" smtClean="0">
                                  <a:latin typeface="Cambria Math" panose="02040503050406030204" pitchFamily="18" charset="0"/>
                                </a:rPr>
                              </m:ctrlPr>
                            </m:mPr>
                            <m:mr>
                              <m:e>
                                <m:r>
                                  <a:rPr lang="de-DE" sz="2400" i="1" dirty="0">
                                    <a:solidFill>
                                      <a:srgbClr val="358374"/>
                                    </a:solidFill>
                                    <a:latin typeface="Cambria Math" panose="02040503050406030204" pitchFamily="18" charset="0"/>
                                  </a:rPr>
                                  <m:t>0</m:t>
                                </m:r>
                              </m:e>
                            </m:mr>
                            <m:mr>
                              <m:e>
                                <m:r>
                                  <a:rPr lang="de-DE" sz="2400" i="1" dirty="0">
                                    <a:solidFill>
                                      <a:srgbClr val="FF6600"/>
                                    </a:solidFill>
                                    <a:latin typeface="Cambria Math" panose="02040503050406030204" pitchFamily="18" charset="0"/>
                                  </a:rPr>
                                  <m:t>1</m:t>
                                </m:r>
                              </m:e>
                            </m:mr>
                          </m:m>
                        </m:e>
                      </m:d>
                    </m:oMath>
                  </a14:m>
                  <a:endParaRPr lang="en-GB" sz="2400" dirty="0"/>
                </a:p>
                <a:p>
                  <a:endParaRPr lang="en-GB" sz="2400" dirty="0"/>
                </a:p>
              </p:txBody>
            </p:sp>
          </mc:Choice>
          <mc:Fallback xmlns="">
            <p:sp>
              <p:nvSpPr>
                <p:cNvPr id="3" name="TextBox 2">
                  <a:extLst>
                    <a:ext uri="{FF2B5EF4-FFF2-40B4-BE49-F238E27FC236}">
                      <a16:creationId xmlns:a16="http://schemas.microsoft.com/office/drawing/2014/main" id="{DEA33CCC-E0CB-4DB4-EA41-E131603703B2}"/>
                    </a:ext>
                  </a:extLst>
                </p:cNvPr>
                <p:cNvSpPr txBox="1">
                  <a:spLocks noRot="1" noChangeAspect="1" noMove="1" noResize="1" noEditPoints="1" noAdjustHandles="1" noChangeArrowheads="1" noChangeShapeType="1" noTextEdit="1"/>
                </p:cNvSpPr>
                <p:nvPr/>
              </p:nvSpPr>
              <p:spPr>
                <a:xfrm>
                  <a:off x="838200" y="4088439"/>
                  <a:ext cx="10398760" cy="1777923"/>
                </a:xfrm>
                <a:prstGeom prst="rect">
                  <a:avLst/>
                </a:prstGeom>
                <a:blipFill>
                  <a:blip r:embed="rId3"/>
                  <a:stretch>
                    <a:fillRect l="-925" t="-27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7DCC0B-51EF-9C9C-69CF-CF806CD12882}"/>
                    </a:ext>
                  </a:extLst>
                </p:cNvPr>
                <p:cNvSpPr txBox="1"/>
                <p:nvPr/>
              </p:nvSpPr>
              <p:spPr>
                <a:xfrm>
                  <a:off x="4778448" y="4533850"/>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solidFill>
                                            <a:srgbClr val="358374"/>
                                          </a:solidFill>
                                          <a:latin typeface="Cambria Math" panose="02040503050406030204" pitchFamily="18" charset="0"/>
                                        </a:rPr>
                                      </m:ctrlPr>
                                    </m:sSubPr>
                                    <m:e>
                                      <m:r>
                                        <a:rPr lang="en-GB" sz="2400" i="1">
                                          <a:solidFill>
                                            <a:srgbClr val="358374"/>
                                          </a:solidFill>
                                          <a:latin typeface="Cambria Math" panose="02040503050406030204" pitchFamily="18" charset="0"/>
                                        </a:rPr>
                                        <m:t>𝛼</m:t>
                                      </m:r>
                                    </m:e>
                                    <m:sub>
                                      <m:r>
                                        <a:rPr lang="en-GB" sz="2400" i="1">
                                          <a:solidFill>
                                            <a:srgbClr val="358374"/>
                                          </a:solidFill>
                                          <a:latin typeface="Cambria Math" panose="02040503050406030204" pitchFamily="18" charset="0"/>
                                        </a:rPr>
                                        <m:t>0</m:t>
                                      </m:r>
                                    </m:sub>
                                  </m:sSub>
                                </m:e>
                              </m:d>
                            </m:e>
                          </m:d>
                        </m:e>
                        <m:sup>
                          <m:r>
                            <a:rPr lang="de-DE" sz="2400" i="1" dirty="0">
                              <a:latin typeface="Cambria Math" panose="02040503050406030204" pitchFamily="18" charset="0"/>
                            </a:rPr>
                            <m:t>2</m:t>
                          </m:r>
                        </m:sup>
                      </m:sSup>
                    </m:oMath>
                  </a14:m>
                  <a:endParaRPr lang="en-GB" sz="2400" dirty="0"/>
                </a:p>
              </p:txBody>
            </p:sp>
          </mc:Choice>
          <mc:Fallback xmlns="">
            <p:sp>
              <p:nvSpPr>
                <p:cNvPr id="29" name="TextBox 28">
                  <a:extLst>
                    <a:ext uri="{FF2B5EF4-FFF2-40B4-BE49-F238E27FC236}">
                      <a16:creationId xmlns:a16="http://schemas.microsoft.com/office/drawing/2014/main" id="{AA7DCC0B-51EF-9C9C-69CF-CF806CD12882}"/>
                    </a:ext>
                  </a:extLst>
                </p:cNvPr>
                <p:cNvSpPr txBox="1">
                  <a:spLocks noRot="1" noChangeAspect="1" noMove="1" noResize="1" noEditPoints="1" noAdjustHandles="1" noChangeArrowheads="1" noChangeShapeType="1" noTextEdit="1"/>
                </p:cNvSpPr>
                <p:nvPr/>
              </p:nvSpPr>
              <p:spPr>
                <a:xfrm>
                  <a:off x="4778448" y="4533850"/>
                  <a:ext cx="6096000" cy="582147"/>
                </a:xfrm>
                <a:prstGeom prst="rect">
                  <a:avLst/>
                </a:prstGeom>
                <a:blipFill>
                  <a:blip r:embed="rId4"/>
                  <a:stretch>
                    <a:fillRect l="-1578" b="-210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83C77F2-7D68-43C5-2322-54B2A4FFE288}"/>
                    </a:ext>
                  </a:extLst>
                </p:cNvPr>
                <p:cNvSpPr txBox="1"/>
                <p:nvPr/>
              </p:nvSpPr>
              <p:spPr>
                <a:xfrm>
                  <a:off x="4775063" y="4942764"/>
                  <a:ext cx="6096000" cy="582147"/>
                </a:xfrm>
                <a:prstGeom prst="rect">
                  <a:avLst/>
                </a:prstGeom>
                <a:noFill/>
              </p:spPr>
              <p:txBody>
                <a:bodyPr wrap="square">
                  <a:spAutoFit/>
                </a:bodyPr>
                <a:lstStyle/>
                <a:p>
                  <a:r>
                    <a:rPr lang="en-GB" sz="2400" dirty="0"/>
                    <a:t>with probability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de-DE" sz="2400" i="1" dirty="0">
                                          <a:solidFill>
                                            <a:srgbClr val="FF6600"/>
                                          </a:solidFill>
                                          <a:latin typeface="Cambria Math" panose="02040503050406030204" pitchFamily="18" charset="0"/>
                                        </a:rPr>
                                      </m:ctrlPr>
                                    </m:sSubPr>
                                    <m:e>
                                      <m:r>
                                        <a:rPr lang="de-DE" sz="2400" i="1" dirty="0">
                                          <a:solidFill>
                                            <a:srgbClr val="FF6600"/>
                                          </a:solidFill>
                                          <a:latin typeface="Cambria Math" panose="02040503050406030204" pitchFamily="18" charset="0"/>
                                        </a:rPr>
                                        <m:t>𝛼</m:t>
                                      </m:r>
                                    </m:e>
                                    <m:sub>
                                      <m:r>
                                        <a:rPr lang="de-DE" sz="2400" i="1" dirty="0">
                                          <a:solidFill>
                                            <a:srgbClr val="FF6600"/>
                                          </a:solidFill>
                                          <a:latin typeface="Cambria Math" panose="02040503050406030204" pitchFamily="18" charset="0"/>
                                        </a:rPr>
                                        <m:t>1</m:t>
                                      </m:r>
                                    </m:sub>
                                  </m:sSub>
                                </m:e>
                              </m:d>
                            </m:e>
                          </m:d>
                        </m:e>
                        <m:sup>
                          <m:r>
                            <a:rPr lang="de-DE" sz="2400" i="1" dirty="0">
                              <a:latin typeface="Cambria Math" panose="02040503050406030204" pitchFamily="18" charset="0"/>
                            </a:rPr>
                            <m:t>2</m:t>
                          </m:r>
                        </m:sup>
                      </m:sSup>
                    </m:oMath>
                  </a14:m>
                  <a:endParaRPr lang="en-GB" sz="2400" dirty="0"/>
                </a:p>
              </p:txBody>
            </p:sp>
          </mc:Choice>
          <mc:Fallback xmlns="">
            <p:sp>
              <p:nvSpPr>
                <p:cNvPr id="30" name="TextBox 29">
                  <a:extLst>
                    <a:ext uri="{FF2B5EF4-FFF2-40B4-BE49-F238E27FC236}">
                      <a16:creationId xmlns:a16="http://schemas.microsoft.com/office/drawing/2014/main" id="{883C77F2-7D68-43C5-2322-54B2A4FFE288}"/>
                    </a:ext>
                  </a:extLst>
                </p:cNvPr>
                <p:cNvSpPr txBox="1">
                  <a:spLocks noRot="1" noChangeAspect="1" noMove="1" noResize="1" noEditPoints="1" noAdjustHandles="1" noChangeArrowheads="1" noChangeShapeType="1" noTextEdit="1"/>
                </p:cNvSpPr>
                <p:nvPr/>
              </p:nvSpPr>
              <p:spPr>
                <a:xfrm>
                  <a:off x="4775063" y="4942764"/>
                  <a:ext cx="6096000" cy="582147"/>
                </a:xfrm>
                <a:prstGeom prst="rect">
                  <a:avLst/>
                </a:prstGeom>
                <a:blipFill>
                  <a:blip r:embed="rId5"/>
                  <a:stretch>
                    <a:fillRect l="-1479" b="-21053"/>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79C9AF22-7256-34D5-791A-0FD2E3C7D622}"/>
                </a:ext>
              </a:extLst>
            </p:cNvPr>
            <p:cNvSpPr txBox="1"/>
            <p:nvPr/>
          </p:nvSpPr>
          <p:spPr>
            <a:xfrm>
              <a:off x="838200" y="4089118"/>
              <a:ext cx="10398760" cy="461665"/>
            </a:xfrm>
            <a:prstGeom prst="rect">
              <a:avLst/>
            </a:prstGeom>
            <a:noFill/>
          </p:spPr>
          <p:txBody>
            <a:bodyPr wrap="square">
              <a:spAutoFit/>
            </a:bodyPr>
            <a:lstStyle/>
            <a:p>
              <a:r>
                <a:rPr lang="en-GB" sz="2400" b="1" dirty="0"/>
                <a:t>What happens?</a:t>
              </a:r>
            </a:p>
          </p:txBody>
        </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a:xfrm>
            <a:off x="838200" y="365125"/>
            <a:ext cx="8718973" cy="1325563"/>
          </a:xfrm>
        </p:spPr>
        <p:txBody>
          <a:bodyPr/>
          <a:lstStyle/>
          <a:p>
            <a:r>
              <a:rPr lang="en-GB" dirty="0">
                <a:solidFill>
                  <a:srgbClr val="358374"/>
                </a:solidFill>
              </a:rPr>
              <a:t>Measuring quantum bits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26" name="Group 25">
            <a:extLst>
              <a:ext uri="{FF2B5EF4-FFF2-40B4-BE49-F238E27FC236}">
                <a16:creationId xmlns:a16="http://schemas.microsoft.com/office/drawing/2014/main" id="{847E57AA-5E88-97ED-4401-ABB9E4BAAE2A}"/>
              </a:ext>
            </a:extLst>
          </p:cNvPr>
          <p:cNvGrpSpPr/>
          <p:nvPr/>
        </p:nvGrpSpPr>
        <p:grpSpPr>
          <a:xfrm>
            <a:off x="4572000" y="1469602"/>
            <a:ext cx="7060946" cy="2024144"/>
            <a:chOff x="1446194" y="1278297"/>
            <a:chExt cx="8913536" cy="2781598"/>
          </a:xfrm>
        </p:grpSpPr>
        <p:pic>
          <p:nvPicPr>
            <p:cNvPr id="5" name="Picture 4" descr="A picture containing text, diagram, screenshot, line&#10;&#10;Description automatically generated">
              <a:extLst>
                <a:ext uri="{FF2B5EF4-FFF2-40B4-BE49-F238E27FC236}">
                  <a16:creationId xmlns:a16="http://schemas.microsoft.com/office/drawing/2014/main" id="{7C13B621-B5C1-A902-558C-D76E163BC77A}"/>
                </a:ext>
              </a:extLst>
            </p:cNvPr>
            <p:cNvPicPr>
              <a:picLocks noChangeAspect="1"/>
            </p:cNvPicPr>
            <p:nvPr/>
          </p:nvPicPr>
          <p:blipFill rotWithShape="1">
            <a:blip r:embed="rId6">
              <a:extLst>
                <a:ext uri="{28A0092B-C50C-407E-A947-70E740481C1C}">
                  <a14:useLocalDpi xmlns:a14="http://schemas.microsoft.com/office/drawing/2010/main" val="0"/>
                </a:ext>
              </a:extLst>
            </a:blip>
            <a:srcRect l="19276" t="10832" r="23434" b="33253"/>
            <a:stretch/>
          </p:blipFill>
          <p:spPr>
            <a:xfrm>
              <a:off x="3604077" y="1789239"/>
              <a:ext cx="4491007" cy="1943948"/>
            </a:xfrm>
            <a:prstGeom prst="rect">
              <a:avLst/>
            </a:prstGeom>
          </p:spPr>
        </p:pic>
        <p:sp>
          <p:nvSpPr>
            <p:cNvPr id="9" name="Oval 8">
              <a:extLst>
                <a:ext uri="{FF2B5EF4-FFF2-40B4-BE49-F238E27FC236}">
                  <a16:creationId xmlns:a16="http://schemas.microsoft.com/office/drawing/2014/main" id="{82169470-020D-DF4B-6A7B-E3EA18008FFA}"/>
                </a:ext>
              </a:extLst>
            </p:cNvPr>
            <p:cNvSpPr/>
            <p:nvPr/>
          </p:nvSpPr>
          <p:spPr>
            <a:xfrm>
              <a:off x="8485877" y="1960211"/>
              <a:ext cx="688602" cy="674013"/>
            </a:xfrm>
            <a:prstGeom prst="ellipse">
              <a:avLst/>
            </a:prstGeom>
            <a:solidFill>
              <a:srgbClr val="358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C8EFE93-D993-C9A4-361D-E2404BEED429}"/>
                </a:ext>
              </a:extLst>
            </p:cNvPr>
            <p:cNvSpPr/>
            <p:nvPr/>
          </p:nvSpPr>
          <p:spPr>
            <a:xfrm>
              <a:off x="8520054" y="2921372"/>
              <a:ext cx="688602" cy="67401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F2B823-DA20-7533-C3DA-089FC6124AA1}"/>
                </a:ext>
              </a:extLst>
            </p:cNvPr>
            <p:cNvSpPr txBox="1"/>
            <p:nvPr/>
          </p:nvSpPr>
          <p:spPr>
            <a:xfrm>
              <a:off x="8117958" y="1617732"/>
              <a:ext cx="804160" cy="553998"/>
            </a:xfrm>
            <a:prstGeom prst="rect">
              <a:avLst/>
            </a:prstGeom>
            <a:noFill/>
          </p:spPr>
          <p:txBody>
            <a:bodyPr wrap="square">
              <a:spAutoFit/>
            </a:bodyPr>
            <a:lstStyle/>
            <a:p>
              <a:r>
                <a:rPr lang="en-GB" sz="3000" dirty="0">
                  <a:solidFill>
                    <a:srgbClr val="358374"/>
                  </a:solidFill>
                </a:rPr>
                <a:t>0</a:t>
              </a:r>
              <a:endParaRPr lang="en-GB" sz="3000" dirty="0">
                <a:solidFill>
                  <a:srgbClr val="FF6600"/>
                </a:solidFill>
              </a:endParaRPr>
            </a:p>
          </p:txBody>
        </p:sp>
        <p:sp>
          <p:nvSpPr>
            <p:cNvPr id="15" name="TextBox 14">
              <a:extLst>
                <a:ext uri="{FF2B5EF4-FFF2-40B4-BE49-F238E27FC236}">
                  <a16:creationId xmlns:a16="http://schemas.microsoft.com/office/drawing/2014/main" id="{B809C689-3F0B-1B18-A8C8-8B7DEADDD0C0}"/>
                </a:ext>
              </a:extLst>
            </p:cNvPr>
            <p:cNvSpPr txBox="1"/>
            <p:nvPr/>
          </p:nvSpPr>
          <p:spPr>
            <a:xfrm>
              <a:off x="9168001" y="3505895"/>
              <a:ext cx="298027" cy="554000"/>
            </a:xfrm>
            <a:prstGeom prst="rect">
              <a:avLst/>
            </a:prstGeom>
            <a:noFill/>
          </p:spPr>
          <p:txBody>
            <a:bodyPr wrap="square">
              <a:spAutoFit/>
            </a:bodyPr>
            <a:lstStyle/>
            <a:p>
              <a:r>
                <a:rPr lang="en-GB" sz="3000" dirty="0">
                  <a:solidFill>
                    <a:srgbClr val="FF6600"/>
                  </a:solidFill>
                </a:rPr>
                <a:t>1</a:t>
              </a:r>
              <a:endParaRPr lang="en-GB" sz="3000" dirty="0"/>
            </a:p>
          </p:txBody>
        </p:sp>
        <p:sp>
          <p:nvSpPr>
            <p:cNvPr id="16" name="TextBox 15">
              <a:extLst>
                <a:ext uri="{FF2B5EF4-FFF2-40B4-BE49-F238E27FC236}">
                  <a16:creationId xmlns:a16="http://schemas.microsoft.com/office/drawing/2014/main" id="{23CFBCD7-DE6D-2B15-0725-2EED13D7D559}"/>
                </a:ext>
              </a:extLst>
            </p:cNvPr>
            <p:cNvSpPr txBox="1"/>
            <p:nvPr/>
          </p:nvSpPr>
          <p:spPr>
            <a:xfrm>
              <a:off x="8095083" y="1278298"/>
              <a:ext cx="2264647" cy="461665"/>
            </a:xfrm>
            <a:prstGeom prst="rect">
              <a:avLst/>
            </a:prstGeom>
            <a:noFill/>
          </p:spPr>
          <p:txBody>
            <a:bodyPr wrap="square">
              <a:spAutoFit/>
            </a:bodyPr>
            <a:lstStyle/>
            <a:p>
              <a:pPr algn="ctr"/>
              <a:r>
                <a:rPr lang="en-GB" sz="2400" b="1" dirty="0"/>
                <a:t>Classical bit</a:t>
              </a:r>
            </a:p>
          </p:txBody>
        </p:sp>
        <p:sp>
          <p:nvSpPr>
            <p:cNvPr id="17" name="TextBox 16">
              <a:extLst>
                <a:ext uri="{FF2B5EF4-FFF2-40B4-BE49-F238E27FC236}">
                  <a16:creationId xmlns:a16="http://schemas.microsoft.com/office/drawing/2014/main" id="{E984A4A4-B045-020D-877A-95B9229320C5}"/>
                </a:ext>
              </a:extLst>
            </p:cNvPr>
            <p:cNvSpPr txBox="1"/>
            <p:nvPr/>
          </p:nvSpPr>
          <p:spPr>
            <a:xfrm>
              <a:off x="1446194" y="1278297"/>
              <a:ext cx="2875225" cy="461665"/>
            </a:xfrm>
            <a:prstGeom prst="rect">
              <a:avLst/>
            </a:prstGeom>
            <a:noFill/>
          </p:spPr>
          <p:txBody>
            <a:bodyPr wrap="square">
              <a:spAutoFit/>
            </a:bodyPr>
            <a:lstStyle/>
            <a:p>
              <a:pPr algn="ctr"/>
              <a:r>
                <a:rPr lang="en-GB" sz="2400" b="1" dirty="0"/>
                <a:t>Quantum bit</a:t>
              </a:r>
            </a:p>
          </p:txBody>
        </p:sp>
        <p:grpSp>
          <p:nvGrpSpPr>
            <p:cNvPr id="23" name="Group 22">
              <a:extLst>
                <a:ext uri="{FF2B5EF4-FFF2-40B4-BE49-F238E27FC236}">
                  <a16:creationId xmlns:a16="http://schemas.microsoft.com/office/drawing/2014/main" id="{2305FFF7-9357-48C0-8AAE-4B3818A12078}"/>
                </a:ext>
              </a:extLst>
            </p:cNvPr>
            <p:cNvGrpSpPr/>
            <p:nvPr/>
          </p:nvGrpSpPr>
          <p:grpSpPr>
            <a:xfrm>
              <a:off x="1893661" y="1978893"/>
              <a:ext cx="1598507" cy="1564640"/>
              <a:chOff x="9724873" y="3297512"/>
              <a:chExt cx="1598507" cy="1564640"/>
            </a:xfrm>
          </p:grpSpPr>
          <p:sp>
            <p:nvSpPr>
              <p:cNvPr id="24" name="Oval 23">
                <a:extLst>
                  <a:ext uri="{FF2B5EF4-FFF2-40B4-BE49-F238E27FC236}">
                    <a16:creationId xmlns:a16="http://schemas.microsoft.com/office/drawing/2014/main" id="{05FAE1EE-094B-3051-1324-8A083770B7C5}"/>
                  </a:ext>
                </a:extLst>
              </p:cNvPr>
              <p:cNvSpPr/>
              <p:nvPr/>
            </p:nvSpPr>
            <p:spPr>
              <a:xfrm>
                <a:off x="9724873" y="3297512"/>
                <a:ext cx="1598507" cy="1564640"/>
              </a:xfrm>
              <a:prstGeom prst="ellipse">
                <a:avLst/>
              </a:prstGeom>
              <a:gradFill>
                <a:gsLst>
                  <a:gs pos="37000">
                    <a:srgbClr val="358374"/>
                  </a:gs>
                  <a:gs pos="100000">
                    <a:srgbClr val="FF66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37729790-4C44-9655-8CA6-BC050806E77F}"/>
                  </a:ext>
                </a:extLst>
              </p:cNvPr>
              <p:cNvCxnSpPr>
                <a:cxnSpLocks/>
              </p:cNvCxnSpPr>
              <p:nvPr/>
            </p:nvCxnSpPr>
            <p:spPr>
              <a:xfrm rot="16200000" flipH="1">
                <a:off x="10945889" y="3697136"/>
                <a:ext cx="0" cy="754983"/>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a:extLst>
              <a:ext uri="{FF2B5EF4-FFF2-40B4-BE49-F238E27FC236}">
                <a16:creationId xmlns:a16="http://schemas.microsoft.com/office/drawing/2014/main" id="{2FFA0CBF-4997-F28C-30D2-FE32A4FBA184}"/>
              </a:ext>
            </a:extLst>
          </p:cNvPr>
          <p:cNvGrpSpPr/>
          <p:nvPr/>
        </p:nvGrpSpPr>
        <p:grpSpPr>
          <a:xfrm>
            <a:off x="662003" y="4458270"/>
            <a:ext cx="11238770" cy="2236273"/>
            <a:chOff x="6486770" y="1776723"/>
            <a:chExt cx="4415693" cy="3018566"/>
          </a:xfrm>
          <a:solidFill>
            <a:schemeClr val="bg1"/>
          </a:solidFill>
        </p:grpSpPr>
        <p:sp>
          <p:nvSpPr>
            <p:cNvPr id="6" name="Rectangle 5">
              <a:extLst>
                <a:ext uri="{FF2B5EF4-FFF2-40B4-BE49-F238E27FC236}">
                  <a16:creationId xmlns:a16="http://schemas.microsoft.com/office/drawing/2014/main" id="{3B0DD5F4-1258-6622-D936-203D515D70A0}"/>
                </a:ext>
              </a:extLst>
            </p:cNvPr>
            <p:cNvSpPr/>
            <p:nvPr/>
          </p:nvSpPr>
          <p:spPr>
            <a:xfrm>
              <a:off x="6486770" y="1776723"/>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56016B-1C7A-AED9-DCCC-F711ECE453B8}"/>
                    </a:ext>
                  </a:extLst>
                </p:cNvPr>
                <p:cNvSpPr txBox="1"/>
                <p:nvPr/>
              </p:nvSpPr>
              <p:spPr>
                <a:xfrm>
                  <a:off x="6486771" y="2061365"/>
                  <a:ext cx="4415692" cy="2716478"/>
                </a:xfrm>
                <a:prstGeom prst="rect">
                  <a:avLst/>
                </a:prstGeom>
                <a:noFill/>
                <a:ln>
                  <a:noFill/>
                </a:ln>
              </p:spPr>
              <p:txBody>
                <a:bodyPr wrap="square">
                  <a:spAutoFit/>
                </a:bodyPr>
                <a:lstStyle/>
                <a:p>
                  <a:pPr algn="ctr"/>
                  <a:r>
                    <a:rPr lang="de-DE" sz="3200" b="1" dirty="0"/>
                    <a:t>Quiz </a:t>
                  </a:r>
                  <a:r>
                    <a:rPr lang="de-DE" sz="3200" b="1" dirty="0" err="1"/>
                    <a:t>question</a:t>
                  </a:r>
                  <a:r>
                    <a:rPr lang="de-DE" sz="3200" dirty="0"/>
                    <a:t>:</a:t>
                  </a:r>
                </a:p>
                <a:p>
                  <a:pPr algn="ctr"/>
                  <a:endParaRPr lang="de-DE" sz="600" dirty="0"/>
                </a:p>
                <a:p>
                  <a:r>
                    <a:rPr lang="en-GB" sz="2800" dirty="0"/>
                    <a:t>What happens if we measure</a:t>
                  </a:r>
                  <a:r>
                    <a:rPr lang="de-DE" sz="2800" dirty="0"/>
                    <a:t> </a:t>
                  </a:r>
                  <a14:m>
                    <m:oMath xmlns:m="http://schemas.openxmlformats.org/officeDocument/2006/math">
                      <m:f>
                        <m:fPr>
                          <m:ctrlPr>
                            <a:rPr lang="de-DE" sz="2800" b="0" i="1" dirty="0" smtClean="0">
                              <a:solidFill>
                                <a:srgbClr val="358374"/>
                              </a:solidFill>
                              <a:latin typeface="Cambria Math" panose="02040503050406030204" pitchFamily="18" charset="0"/>
                            </a:rPr>
                          </m:ctrlPr>
                        </m:fPr>
                        <m:num>
                          <m:r>
                            <a:rPr lang="de-DE" sz="2800" b="0" i="1" dirty="0" smtClean="0">
                              <a:solidFill>
                                <a:srgbClr val="358374"/>
                              </a:solidFill>
                              <a:latin typeface="Cambria Math" panose="02040503050406030204" pitchFamily="18" charset="0"/>
                            </a:rPr>
                            <m:t>1</m:t>
                          </m:r>
                        </m:num>
                        <m:den>
                          <m:r>
                            <a:rPr lang="de-DE" sz="2800" b="0" i="1" dirty="0" smtClean="0">
                              <a:solidFill>
                                <a:srgbClr val="358374"/>
                              </a:solidFill>
                              <a:latin typeface="Cambria Math" panose="02040503050406030204" pitchFamily="18" charset="0"/>
                            </a:rPr>
                            <m:t>√2</m:t>
                          </m:r>
                        </m:den>
                      </m:f>
                      <m:d>
                        <m:dPr>
                          <m:begChr m:val="|"/>
                          <m:endChr m:val="⟩"/>
                          <m:ctrlPr>
                            <a:rPr lang="de-DE" sz="2800" i="1" dirty="0" smtClean="0">
                              <a:solidFill>
                                <a:srgbClr val="358374"/>
                              </a:solidFill>
                              <a:latin typeface="Cambria Math" panose="02040503050406030204" pitchFamily="18" charset="0"/>
                            </a:rPr>
                          </m:ctrlPr>
                        </m:dPr>
                        <m:e>
                          <m:r>
                            <a:rPr lang="de-DE" sz="2800" b="0" i="1" dirty="0" smtClean="0">
                              <a:solidFill>
                                <a:srgbClr val="358374"/>
                              </a:solidFill>
                              <a:latin typeface="Cambria Math" panose="02040503050406030204" pitchFamily="18" charset="0"/>
                            </a:rPr>
                            <m:t>0</m:t>
                          </m:r>
                        </m:e>
                      </m:d>
                      <m:r>
                        <a:rPr lang="de-DE" sz="2800" b="0" i="1" dirty="0" smtClean="0">
                          <a:solidFill>
                            <a:schemeClr val="tx1"/>
                          </a:solidFill>
                          <a:latin typeface="Cambria Math" panose="02040503050406030204" pitchFamily="18" charset="0"/>
                        </a:rPr>
                        <m:t>+</m:t>
                      </m:r>
                      <m:f>
                        <m:fPr>
                          <m:ctrlPr>
                            <a:rPr lang="de-DE" sz="2800" b="0" i="1" dirty="0" smtClean="0">
                              <a:solidFill>
                                <a:srgbClr val="FF6600"/>
                              </a:solidFill>
                              <a:latin typeface="Cambria Math" panose="02040503050406030204" pitchFamily="18" charset="0"/>
                            </a:rPr>
                          </m:ctrlPr>
                        </m:fPr>
                        <m:num>
                          <m:r>
                            <a:rPr lang="de-DE" sz="2800" i="1" dirty="0">
                              <a:solidFill>
                                <a:srgbClr val="FF6600"/>
                              </a:solidFill>
                              <a:latin typeface="Cambria Math" panose="02040503050406030204" pitchFamily="18" charset="0"/>
                            </a:rPr>
                            <m:t>1</m:t>
                          </m:r>
                        </m:num>
                        <m:den>
                          <m:rad>
                            <m:radPr>
                              <m:degHide m:val="on"/>
                              <m:ctrlPr>
                                <a:rPr lang="de-DE" sz="2800" i="1" dirty="0">
                                  <a:solidFill>
                                    <a:srgbClr val="FF6600"/>
                                  </a:solidFill>
                                  <a:latin typeface="Cambria Math" panose="02040503050406030204" pitchFamily="18" charset="0"/>
                                </a:rPr>
                              </m:ctrlPr>
                            </m:radPr>
                            <m:deg/>
                            <m:e>
                              <m:r>
                                <a:rPr lang="de-DE" sz="2800" i="1" dirty="0">
                                  <a:solidFill>
                                    <a:srgbClr val="FF6600"/>
                                  </a:solidFill>
                                  <a:latin typeface="Cambria Math" panose="02040503050406030204" pitchFamily="18" charset="0"/>
                                </a:rPr>
                                <m:t>2</m:t>
                              </m:r>
                            </m:e>
                          </m:rad>
                        </m:den>
                      </m:f>
                      <m:d>
                        <m:dPr>
                          <m:begChr m:val="|"/>
                          <m:endChr m:val="⟩"/>
                          <m:ctrlPr>
                            <a:rPr lang="de-DE" sz="2800" i="1" dirty="0">
                              <a:solidFill>
                                <a:srgbClr val="FF6600"/>
                              </a:solidFill>
                              <a:latin typeface="Cambria Math" panose="02040503050406030204" pitchFamily="18" charset="0"/>
                            </a:rPr>
                          </m:ctrlPr>
                        </m:dPr>
                        <m:e>
                          <m:r>
                            <a:rPr lang="de-DE" sz="2800" i="1" dirty="0">
                              <a:solidFill>
                                <a:srgbClr val="FF6600"/>
                              </a:solidFill>
                              <a:latin typeface="Cambria Math" panose="02040503050406030204" pitchFamily="18" charset="0"/>
                            </a:rPr>
                            <m:t>1</m:t>
                          </m:r>
                        </m:e>
                      </m:d>
                    </m:oMath>
                  </a14:m>
                  <a:r>
                    <a:rPr lang="en-GB" sz="2800" dirty="0"/>
                    <a:t>?</a:t>
                  </a:r>
                </a:p>
                <a:p>
                  <a:endParaRPr lang="en-GB" sz="600" dirty="0"/>
                </a:p>
                <a:p>
                  <a:r>
                    <a:rPr lang="en-GB" sz="2800" dirty="0">
                      <a:solidFill>
                        <a:srgbClr val="358374"/>
                      </a:solidFill>
                    </a:rPr>
                    <a:t>Coin flip</a:t>
                  </a:r>
                  <a:r>
                    <a:rPr lang="en-GB" sz="2800" dirty="0"/>
                    <a:t>: returns 0 or 1, both with probability </a:t>
                  </a:r>
                  <a14:m>
                    <m:oMath xmlns:m="http://schemas.openxmlformats.org/officeDocument/2006/math">
                      <m:f>
                        <m:fPr>
                          <m:ctrlPr>
                            <a:rPr lang="de-DE" sz="2800" i="1" dirty="0" smtClean="0">
                              <a:solidFill>
                                <a:schemeClr val="tx1"/>
                              </a:solidFill>
                              <a:latin typeface="Cambria Math" panose="02040503050406030204" pitchFamily="18" charset="0"/>
                            </a:rPr>
                          </m:ctrlPr>
                        </m:fPr>
                        <m:num>
                          <m:r>
                            <a:rPr lang="de-DE" sz="2800" i="1" dirty="0">
                              <a:solidFill>
                                <a:schemeClr val="tx1"/>
                              </a:solidFill>
                              <a:latin typeface="Cambria Math" panose="02040503050406030204" pitchFamily="18" charset="0"/>
                            </a:rPr>
                            <m:t>1</m:t>
                          </m:r>
                        </m:num>
                        <m:den>
                          <m:r>
                            <a:rPr lang="de-DE" sz="2800" i="1" dirty="0">
                              <a:solidFill>
                                <a:schemeClr val="tx1"/>
                              </a:solidFill>
                              <a:latin typeface="Cambria Math" panose="02040503050406030204" pitchFamily="18" charset="0"/>
                            </a:rPr>
                            <m:t>2</m:t>
                          </m:r>
                        </m:den>
                      </m:f>
                    </m:oMath>
                  </a14:m>
                  <a:endParaRPr lang="en-GB" sz="2800" dirty="0"/>
                </a:p>
              </p:txBody>
            </p:sp>
          </mc:Choice>
          <mc:Fallback xmlns="">
            <p:sp>
              <p:nvSpPr>
                <p:cNvPr id="8" name="TextBox 7">
                  <a:extLst>
                    <a:ext uri="{FF2B5EF4-FFF2-40B4-BE49-F238E27FC236}">
                      <a16:creationId xmlns:a16="http://schemas.microsoft.com/office/drawing/2014/main" id="{5356016B-1C7A-AED9-DCCC-F711ECE453B8}"/>
                    </a:ext>
                  </a:extLst>
                </p:cNvPr>
                <p:cNvSpPr txBox="1">
                  <a:spLocks noRot="1" noChangeAspect="1" noMove="1" noResize="1" noEditPoints="1" noAdjustHandles="1" noChangeArrowheads="1" noChangeShapeType="1" noTextEdit="1"/>
                </p:cNvSpPr>
                <p:nvPr/>
              </p:nvSpPr>
              <p:spPr>
                <a:xfrm>
                  <a:off x="6486771" y="2061365"/>
                  <a:ext cx="4415692" cy="2716478"/>
                </a:xfrm>
                <a:prstGeom prst="rect">
                  <a:avLst/>
                </a:prstGeom>
                <a:blipFill>
                  <a:blip r:embed="rId7"/>
                  <a:stretch>
                    <a:fillRect l="-1139" t="-3939" b="-3636"/>
                  </a:stretch>
                </a:blipFill>
                <a:ln>
                  <a:noFill/>
                </a:ln>
              </p:spPr>
              <p:txBody>
                <a:bodyPr/>
                <a:lstStyle/>
                <a:p>
                  <a:r>
                    <a:rPr lang="en-GB">
                      <a:noFill/>
                    </a:rPr>
                    <a:t> </a:t>
                  </a:r>
                </a:p>
              </p:txBody>
            </p:sp>
          </mc:Fallback>
        </mc:AlternateContent>
      </p:grpSp>
      <p:pic>
        <p:nvPicPr>
          <p:cNvPr id="11" name="Picture 2">
            <a:extLst>
              <a:ext uri="{FF2B5EF4-FFF2-40B4-BE49-F238E27FC236}">
                <a16:creationId xmlns:a16="http://schemas.microsoft.com/office/drawing/2014/main" id="{082DEBF7-8E23-200C-7C5D-D60D411F1D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5792" y="1731782"/>
            <a:ext cx="1637514" cy="16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18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 bitstrings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19E3C02-B4B3-9C33-E065-6505F0097BE1}"/>
                  </a:ext>
                </a:extLst>
              </p:cNvPr>
              <p:cNvSpPr txBox="1"/>
              <p:nvPr/>
            </p:nvSpPr>
            <p:spPr>
              <a:xfrm>
                <a:off x="838200" y="1943388"/>
                <a:ext cx="10993016" cy="3163495"/>
              </a:xfrm>
              <a:prstGeom prst="rect">
                <a:avLst/>
              </a:prstGeom>
              <a:noFill/>
            </p:spPr>
            <p:txBody>
              <a:bodyPr wrap="square">
                <a:spAutoFit/>
              </a:bodyPr>
              <a:lstStyle/>
              <a:p>
                <a:r>
                  <a:rPr lang="en-GB" sz="2400" b="1" dirty="0">
                    <a:solidFill>
                      <a:srgbClr val="358374"/>
                    </a:solidFill>
                  </a:rPr>
                  <a:t>Same principle</a:t>
                </a:r>
                <a:r>
                  <a:rPr lang="en-GB" sz="2400" dirty="0"/>
                  <a:t>: Take classical bitstrings, put them into linear combination</a:t>
                </a:r>
              </a:p>
              <a:p>
                <a:endParaRPr lang="en-GB" sz="2400" dirty="0"/>
              </a:p>
              <a:p>
                <a:pPr>
                  <a:spcBef>
                    <a:spcPts val="600"/>
                  </a:spcBef>
                </a:pPr>
                <a:r>
                  <a:rPr lang="en-GB" sz="2400" b="1" dirty="0">
                    <a:solidFill>
                      <a:srgbClr val="358374"/>
                    </a:solidFill>
                  </a:rPr>
                  <a:t>Example</a:t>
                </a:r>
                <a:r>
                  <a:rPr lang="en-GB" sz="2400" dirty="0"/>
                  <a:t>: </a:t>
                </a:r>
                <a:r>
                  <a:rPr lang="en-GB" sz="2400" dirty="0">
                    <a:solidFill>
                      <a:schemeClr val="tx1"/>
                    </a:solidFill>
                  </a:rPr>
                  <a:t>length 2</a:t>
                </a:r>
              </a:p>
              <a:p>
                <a:pPr>
                  <a:spcBef>
                    <a:spcPts val="600"/>
                  </a:spcBef>
                </a:pPr>
                <a:endParaRPr lang="en-GB" sz="800" dirty="0">
                  <a:solidFill>
                    <a:schemeClr val="tx1"/>
                  </a:solidFill>
                </a:endParaRPr>
              </a:p>
              <a:p>
                <a:pPr marL="285750" indent="-285750">
                  <a:spcBef>
                    <a:spcPts val="600"/>
                  </a:spcBef>
                  <a:spcAft>
                    <a:spcPts val="600"/>
                  </a:spcAft>
                  <a:buClr>
                    <a:schemeClr val="tx1"/>
                  </a:buClr>
                  <a:buFont typeface="Arial" panose="020B0604020202020204" pitchFamily="34" charset="0"/>
                  <a:buChar char="•"/>
                </a:pPr>
                <a:r>
                  <a:rPr lang="de-DE" sz="2400" b="0" dirty="0">
                    <a:solidFill>
                      <a:schemeClr val="tx1"/>
                    </a:solidFill>
                  </a:rPr>
                  <a:t>Every </a:t>
                </a:r>
                <a:r>
                  <a:rPr lang="de-DE" sz="2400" b="0" dirty="0" err="1">
                    <a:solidFill>
                      <a:schemeClr val="tx1"/>
                    </a:solidFill>
                  </a:rPr>
                  <a:t>qubit</a:t>
                </a:r>
                <a:r>
                  <a:rPr lang="de-DE" sz="2400" b="0" dirty="0">
                    <a:solidFill>
                      <a:schemeClr val="tx1"/>
                    </a:solidFill>
                  </a:rPr>
                  <a:t> </a:t>
                </a:r>
                <a:r>
                  <a:rPr lang="de-DE" sz="2400" b="0" dirty="0" err="1">
                    <a:solidFill>
                      <a:schemeClr val="tx1"/>
                    </a:solidFill>
                  </a:rPr>
                  <a:t>string</a:t>
                </a:r>
                <a:r>
                  <a:rPr lang="de-DE" sz="2400" b="0" dirty="0">
                    <a:solidFill>
                      <a:schemeClr val="tx1"/>
                    </a:solidFill>
                  </a:rPr>
                  <a:t> is of the form </a:t>
                </a:r>
                <a14:m>
                  <m:oMath xmlns:m="http://schemas.openxmlformats.org/officeDocument/2006/math">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00</m:t>
                        </m:r>
                      </m:sub>
                    </m:sSub>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00</m:t>
                        </m:r>
                      </m:e>
                    </m:d>
                    <m:r>
                      <a:rPr lang="de-DE" sz="2400" b="0" i="1" dirty="0" smtClean="0">
                        <a:solidFill>
                          <a:schemeClr val="tx1"/>
                        </a:solidFill>
                        <a:latin typeface="Cambria Math" panose="02040503050406030204" pitchFamily="18" charset="0"/>
                      </a:rPr>
                      <m:t>+</m:t>
                    </m:r>
                    <m:sSub>
                      <m:sSubPr>
                        <m:ctrlPr>
                          <a:rPr lang="de-DE" sz="2400" i="1" dirty="0" smtClean="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d>
                      <m:dPr>
                        <m:begChr m:val="|"/>
                        <m:endChr m:val="⟩"/>
                        <m:ctrlPr>
                          <a:rPr lang="de-DE" sz="2400" i="1" dirty="0">
                            <a:solidFill>
                              <a:schemeClr val="tx1"/>
                            </a:solidFill>
                            <a:latin typeface="Cambria Math" panose="02040503050406030204" pitchFamily="18" charset="0"/>
                          </a:rPr>
                        </m:ctrlPr>
                      </m:dPr>
                      <m:e>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e>
                    </m:d>
                    <m:r>
                      <a:rPr lang="de-DE" sz="2400" b="0" i="1" dirty="0" smtClean="0">
                        <a:solidFill>
                          <a:schemeClr val="tx1"/>
                        </a:solidFill>
                        <a:latin typeface="Cambria Math" panose="02040503050406030204" pitchFamily="18" charset="0"/>
                      </a:rPr>
                      <m:t>+ </m:t>
                    </m:r>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10</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10</m:t>
                        </m:r>
                      </m:e>
                    </m:d>
                    <m:r>
                      <a:rPr lang="de-DE" sz="2400" b="0" i="1" dirty="0" smtClean="0">
                        <a:solidFill>
                          <a:schemeClr val="tx1"/>
                        </a:solidFill>
                        <a:latin typeface="Cambria Math" panose="02040503050406030204" pitchFamily="18" charset="0"/>
                      </a:rPr>
                      <m:t>+</m:t>
                    </m:r>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11</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11</m:t>
                        </m:r>
                      </m:e>
                    </m:d>
                  </m:oMath>
                </a14:m>
                <a:endParaRPr lang="de-DE" sz="2400" dirty="0">
                  <a:solidFill>
                    <a:schemeClr val="tx1"/>
                  </a:solidFill>
                </a:endParaRPr>
              </a:p>
              <a:p>
                <a:pPr marL="285750" indent="-285750">
                  <a:spcBef>
                    <a:spcPts val="600"/>
                  </a:spcBef>
                  <a:spcAft>
                    <a:spcPts val="600"/>
                  </a:spcAft>
                  <a:buFont typeface="Arial" panose="020B0604020202020204" pitchFamily="34" charset="0"/>
                  <a:buChar char="•"/>
                </a:pPr>
                <a:r>
                  <a:rPr lang="en-GB" sz="2400" dirty="0">
                    <a:solidFill>
                      <a:srgbClr val="358374"/>
                    </a:solidFill>
                  </a:rPr>
                  <a:t>Requirement on ‘probability’ coefficients</a:t>
                </a:r>
                <a:r>
                  <a:rPr lang="en-GB" sz="2400" dirty="0">
                    <a:solidFill>
                      <a:schemeClr val="tx1"/>
                    </a:solidFill>
                  </a:rPr>
                  <a:t>: </a:t>
                </a:r>
                <a:endParaRPr lang="de-DE" sz="2400" dirty="0">
                  <a:solidFill>
                    <a:schemeClr val="tx1"/>
                  </a:solidFill>
                </a:endParaRPr>
              </a:p>
              <a:p>
                <a:pPr lvl="1">
                  <a:spcBef>
                    <a:spcPts val="600"/>
                  </a:spcBef>
                  <a:spcAft>
                    <a:spcPts val="600"/>
                  </a:spcAft>
                </a:pPr>
                <a14:m>
                  <m:oMath xmlns:m="http://schemas.openxmlformats.org/officeDocument/2006/math">
                    <m:sSup>
                      <m:sSupPr>
                        <m:ctrlPr>
                          <a:rPr lang="de-DE" sz="2400" b="0" i="1" dirty="0" smtClean="0">
                            <a:solidFill>
                              <a:schemeClr val="tx1"/>
                            </a:solidFill>
                            <a:latin typeface="Cambria Math" panose="02040503050406030204" pitchFamily="18" charset="0"/>
                          </a:rPr>
                        </m:ctrlPr>
                      </m:sSupPr>
                      <m:e>
                        <m:d>
                          <m:dPr>
                            <m:begChr m:val="|"/>
                            <m:endChr m:val="|"/>
                            <m:ctrlPr>
                              <a:rPr lang="de-DE" sz="2400" b="0" i="1" dirty="0" smtClean="0">
                                <a:solidFill>
                                  <a:schemeClr val="tx1"/>
                                </a:solidFill>
                                <a:latin typeface="Cambria Math" panose="02040503050406030204" pitchFamily="18" charset="0"/>
                              </a:rPr>
                            </m:ctrlPr>
                          </m:dPr>
                          <m:e>
                            <m:d>
                              <m:dPr>
                                <m:begChr m:val="|"/>
                                <m:endChr m:val="|"/>
                                <m:ctrlPr>
                                  <a:rPr lang="de-DE" sz="2400" b="0" i="1" dirty="0" smtClean="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00</m:t>
                                    </m:r>
                                  </m:sub>
                                </m:sSub>
                              </m:e>
                            </m:d>
                          </m:e>
                        </m:d>
                      </m:e>
                      <m:sup>
                        <m:r>
                          <a:rPr lang="de-DE" sz="2400" b="0" i="1" dirty="0" smtClean="0">
                            <a:solidFill>
                              <a:schemeClr val="tx1"/>
                            </a:solidFill>
                            <a:latin typeface="Cambria Math" panose="02040503050406030204" pitchFamily="18" charset="0"/>
                          </a:rPr>
                          <m:t>2</m:t>
                        </m:r>
                      </m:sup>
                    </m:sSup>
                    <m:r>
                      <a:rPr lang="de-DE" sz="2400" b="0" i="1" dirty="0" smtClean="0">
                        <a:solidFill>
                          <a:schemeClr val="tx1"/>
                        </a:solidFill>
                        <a:latin typeface="Cambria Math" panose="02040503050406030204" pitchFamily="18" charset="0"/>
                      </a:rPr>
                      <m:t>+</m:t>
                    </m:r>
                    <m:sSup>
                      <m:sSupPr>
                        <m:ctrlPr>
                          <a:rPr lang="de-DE" sz="2400" i="1" dirty="0">
                            <a:solidFill>
                              <a:schemeClr val="tx1"/>
                            </a:solidFill>
                            <a:latin typeface="Cambria Math" panose="02040503050406030204" pitchFamily="18" charset="0"/>
                          </a:rPr>
                        </m:ctrlPr>
                      </m:sSupPr>
                      <m:e>
                        <m:sSup>
                          <m:sSupPr>
                            <m:ctrlPr>
                              <a:rPr lang="de-DE" sz="2400" i="1" dirty="0">
                                <a:solidFill>
                                  <a:schemeClr val="tx1"/>
                                </a:solidFill>
                                <a:latin typeface="Cambria Math" panose="02040503050406030204" pitchFamily="18" charset="0"/>
                              </a:rPr>
                            </m:ctrlPr>
                          </m:sSupPr>
                          <m:e>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e>
                                </m:d>
                              </m:e>
                            </m:d>
                          </m:e>
                          <m:sup>
                            <m:r>
                              <a:rPr lang="de-DE" sz="2400" i="1" dirty="0">
                                <a:solidFill>
                                  <a:schemeClr val="tx1"/>
                                </a:solidFill>
                                <a:latin typeface="Cambria Math" panose="02040503050406030204" pitchFamily="18" charset="0"/>
                              </a:rPr>
                              <m:t>2</m:t>
                            </m:r>
                          </m:sup>
                        </m:sSup>
                        <m:r>
                          <a:rPr lang="de-DE" sz="2400" i="1" dirty="0">
                            <a:solidFill>
                              <a:schemeClr val="tx1"/>
                            </a:solidFill>
                            <a:latin typeface="Cambria Math" panose="02040503050406030204" pitchFamily="18" charset="0"/>
                          </a:rPr>
                          <m:t>+</m:t>
                        </m:r>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b="0" i="1" dirty="0" smtClean="0">
                                            <a:latin typeface="Cambria Math" panose="02040503050406030204" pitchFamily="18" charset="0"/>
                                          </a:rPr>
                                          <m:t>10</m:t>
                                        </m:r>
                                      </m:sub>
                                    </m:sSub>
                                  </m:e>
                                </m:d>
                              </m:e>
                            </m:d>
                          </m:e>
                          <m:sup>
                            <m:r>
                              <a:rPr lang="de-DE" sz="2400" i="1" dirty="0">
                                <a:latin typeface="Cambria Math" panose="02040503050406030204" pitchFamily="18" charset="0"/>
                              </a:rPr>
                              <m:t>2</m:t>
                            </m:r>
                          </m:sup>
                        </m:sSup>
                        <m:r>
                          <a:rPr lang="de-DE" sz="2400" i="1" dirty="0">
                            <a:solidFill>
                              <a:schemeClr val="tx1"/>
                            </a:solidFill>
                            <a:latin typeface="Cambria Math" panose="02040503050406030204" pitchFamily="18" charset="0"/>
                          </a:rPr>
                          <m:t>+</m:t>
                        </m:r>
                        <m:r>
                          <a:rPr lang="de-DE" sz="2400" b="0" i="1" dirty="0" smtClean="0">
                            <a:solidFill>
                              <a:schemeClr val="tx1"/>
                            </a:solidFill>
                            <a:latin typeface="Cambria Math" panose="02040503050406030204" pitchFamily="18" charset="0"/>
                          </a:rPr>
                          <m:t> </m:t>
                        </m:r>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11</m:t>
                                    </m:r>
                                  </m:sub>
                                </m:sSub>
                              </m:e>
                            </m:d>
                          </m:e>
                        </m:d>
                      </m:e>
                      <m:sup>
                        <m:r>
                          <a:rPr lang="de-DE" sz="2400" i="1" dirty="0">
                            <a:solidFill>
                              <a:schemeClr val="tx1"/>
                            </a:solidFill>
                            <a:latin typeface="Cambria Math" panose="02040503050406030204" pitchFamily="18" charset="0"/>
                          </a:rPr>
                          <m:t>2</m:t>
                        </m:r>
                      </m:sup>
                    </m:sSup>
                    <m:r>
                      <a:rPr lang="de-DE" sz="2400" b="0" i="1" dirty="0" smtClean="0">
                        <a:latin typeface="Cambria Math" panose="02040503050406030204" pitchFamily="18" charset="0"/>
                      </a:rPr>
                      <m:t>=1</m:t>
                    </m:r>
                  </m:oMath>
                </a14:m>
                <a:r>
                  <a:rPr lang="en-GB" sz="2400" dirty="0">
                    <a:solidFill>
                      <a:schemeClr val="bg1"/>
                    </a:solidFill>
                  </a:rPr>
                  <a:t>lapses to 000 with probability </a:t>
                </a:r>
                <a:r>
                  <a:rPr lang="de-DE" sz="2400" b="0" dirty="0">
                    <a:solidFill>
                      <a:schemeClr val="bg1"/>
                    </a:solidFill>
                  </a:rPr>
                  <a:t>etc.</a:t>
                </a:r>
              </a:p>
            </p:txBody>
          </p:sp>
        </mc:Choice>
        <mc:Fallback>
          <p:sp>
            <p:nvSpPr>
              <p:cNvPr id="5" name="TextBox 4">
                <a:extLst>
                  <a:ext uri="{FF2B5EF4-FFF2-40B4-BE49-F238E27FC236}">
                    <a16:creationId xmlns:a16="http://schemas.microsoft.com/office/drawing/2014/main" id="{619E3C02-B4B3-9C33-E065-6505F0097BE1}"/>
                  </a:ext>
                </a:extLst>
              </p:cNvPr>
              <p:cNvSpPr txBox="1">
                <a:spLocks noRot="1" noChangeAspect="1" noMove="1" noResize="1" noEditPoints="1" noAdjustHandles="1" noChangeArrowheads="1" noChangeShapeType="1" noTextEdit="1"/>
              </p:cNvSpPr>
              <p:nvPr/>
            </p:nvSpPr>
            <p:spPr>
              <a:xfrm>
                <a:off x="838200" y="1943388"/>
                <a:ext cx="10993016" cy="3163495"/>
              </a:xfrm>
              <a:prstGeom prst="rect">
                <a:avLst/>
              </a:prstGeom>
              <a:blipFill>
                <a:blip r:embed="rId3"/>
                <a:stretch>
                  <a:fillRect l="-887" t="-1541" b="-28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64FBEF-1CCC-5D67-113D-79D05BBE10D3}"/>
                  </a:ext>
                </a:extLst>
              </p:cNvPr>
              <p:cNvSpPr txBox="1"/>
              <p:nvPr/>
            </p:nvSpPr>
            <p:spPr>
              <a:xfrm>
                <a:off x="838200" y="5194321"/>
                <a:ext cx="10859347" cy="1074590"/>
              </a:xfrm>
              <a:prstGeom prst="rect">
                <a:avLst/>
              </a:prstGeom>
              <a:noFill/>
            </p:spPr>
            <p:txBody>
              <a:bodyPr wrap="square">
                <a:spAutoFit/>
              </a:bodyPr>
              <a:lstStyle/>
              <a:p>
                <a:r>
                  <a:rPr lang="en-GB" sz="2400" b="1" dirty="0">
                    <a:solidFill>
                      <a:srgbClr val="358374"/>
                    </a:solidFill>
                  </a:rPr>
                  <a:t>Measuring</a:t>
                </a:r>
                <a:r>
                  <a:rPr lang="en-GB" sz="2400" dirty="0"/>
                  <a:t>:</a:t>
                </a:r>
              </a:p>
              <a:p>
                <a:endParaRPr lang="en-GB" sz="800" dirty="0"/>
              </a:p>
              <a:p>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01</m:t>
                        </m:r>
                      </m:e>
                    </m:d>
                    <m:r>
                      <a:rPr lang="de-DE" sz="2400" i="1" dirty="0">
                        <a:latin typeface="Cambria Math" panose="02040503050406030204" pitchFamily="18" charset="0"/>
                      </a:rPr>
                      <m:t>+ </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11</m:t>
                        </m:r>
                      </m:e>
                    </m:d>
                  </m:oMath>
                </a14:m>
                <a:r>
                  <a:rPr lang="en-GB" sz="2400" dirty="0"/>
                  <a:t> collapses to ‘00‘ with prob.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i="1" dirty="0">
                                        <a:latin typeface="Cambria Math" panose="02040503050406030204" pitchFamily="18" charset="0"/>
                                      </a:rPr>
                                      <m:t>00</m:t>
                                    </m:r>
                                  </m:sub>
                                </m:sSub>
                              </m:e>
                            </m:d>
                          </m:e>
                        </m:d>
                      </m:e>
                      <m:sup>
                        <m:r>
                          <a:rPr lang="de-DE" sz="2400" i="1" dirty="0">
                            <a:latin typeface="Cambria Math" panose="02040503050406030204" pitchFamily="18" charset="0"/>
                          </a:rPr>
                          <m:t>2</m:t>
                        </m:r>
                      </m:sup>
                    </m:sSup>
                  </m:oMath>
                </a14:m>
                <a:r>
                  <a:rPr lang="de-DE" sz="2400" b="0" dirty="0"/>
                  <a:t>etc.</a:t>
                </a:r>
              </a:p>
            </p:txBody>
          </p:sp>
        </mc:Choice>
        <mc:Fallback xmlns="">
          <p:sp>
            <p:nvSpPr>
              <p:cNvPr id="3" name="TextBox 2">
                <a:extLst>
                  <a:ext uri="{FF2B5EF4-FFF2-40B4-BE49-F238E27FC236}">
                    <a16:creationId xmlns:a16="http://schemas.microsoft.com/office/drawing/2014/main" id="{4764FBEF-1CCC-5D67-113D-79D05BBE10D3}"/>
                  </a:ext>
                </a:extLst>
              </p:cNvPr>
              <p:cNvSpPr txBox="1">
                <a:spLocks noRot="1" noChangeAspect="1" noMove="1" noResize="1" noEditPoints="1" noAdjustHandles="1" noChangeArrowheads="1" noChangeShapeType="1" noTextEdit="1"/>
              </p:cNvSpPr>
              <p:nvPr/>
            </p:nvSpPr>
            <p:spPr>
              <a:xfrm>
                <a:off x="838200" y="5194321"/>
                <a:ext cx="10859347" cy="1074590"/>
              </a:xfrm>
              <a:prstGeom prst="rect">
                <a:avLst/>
              </a:prstGeom>
              <a:blipFill>
                <a:blip r:embed="rId4"/>
                <a:stretch>
                  <a:fillRect l="-898" t="-4545" b="-10795"/>
                </a:stretch>
              </a:blipFill>
            </p:spPr>
            <p:txBody>
              <a:bodyPr/>
              <a:lstStyle/>
              <a:p>
                <a:r>
                  <a:rPr lang="en-GB">
                    <a:noFill/>
                  </a:rPr>
                  <a:t> </a:t>
                </a:r>
              </a:p>
            </p:txBody>
          </p:sp>
        </mc:Fallback>
      </mc:AlternateContent>
    </p:spTree>
    <p:extLst>
      <p:ext uri="{BB962C8B-B14F-4D97-AF65-F5344CB8AC3E}">
        <p14:creationId xmlns:p14="http://schemas.microsoft.com/office/powerpoint/2010/main" val="1746736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 bitstrings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19E3C02-B4B3-9C33-E065-6505F0097BE1}"/>
                  </a:ext>
                </a:extLst>
              </p:cNvPr>
              <p:cNvSpPr txBox="1"/>
              <p:nvPr/>
            </p:nvSpPr>
            <p:spPr>
              <a:xfrm>
                <a:off x="838200" y="1943388"/>
                <a:ext cx="10993016" cy="3163495"/>
              </a:xfrm>
              <a:prstGeom prst="rect">
                <a:avLst/>
              </a:prstGeom>
              <a:noFill/>
            </p:spPr>
            <p:txBody>
              <a:bodyPr wrap="square">
                <a:spAutoFit/>
              </a:bodyPr>
              <a:lstStyle/>
              <a:p>
                <a:r>
                  <a:rPr lang="en-GB" sz="2400" b="1" dirty="0">
                    <a:solidFill>
                      <a:srgbClr val="358374"/>
                    </a:solidFill>
                  </a:rPr>
                  <a:t>Same principle</a:t>
                </a:r>
                <a:r>
                  <a:rPr lang="en-GB" sz="2400" dirty="0"/>
                  <a:t>: Take classical bitstrings and put them into superposition</a:t>
                </a:r>
              </a:p>
              <a:p>
                <a:endParaRPr lang="en-GB" sz="2400" dirty="0"/>
              </a:p>
              <a:p>
                <a:pPr>
                  <a:spcBef>
                    <a:spcPts val="600"/>
                  </a:spcBef>
                </a:pPr>
                <a:r>
                  <a:rPr lang="en-GB" sz="2400" b="1" dirty="0">
                    <a:solidFill>
                      <a:srgbClr val="358374"/>
                    </a:solidFill>
                  </a:rPr>
                  <a:t>Example</a:t>
                </a:r>
                <a:r>
                  <a:rPr lang="en-GB" sz="2400" dirty="0"/>
                  <a:t>: </a:t>
                </a:r>
                <a:r>
                  <a:rPr lang="en-GB" sz="2400" dirty="0">
                    <a:solidFill>
                      <a:schemeClr val="tx1"/>
                    </a:solidFill>
                  </a:rPr>
                  <a:t>length 2</a:t>
                </a:r>
              </a:p>
              <a:p>
                <a:pPr>
                  <a:spcBef>
                    <a:spcPts val="600"/>
                  </a:spcBef>
                </a:pPr>
                <a:endParaRPr lang="en-GB" sz="800" dirty="0">
                  <a:solidFill>
                    <a:schemeClr val="tx1"/>
                  </a:solidFill>
                </a:endParaRPr>
              </a:p>
              <a:p>
                <a:pPr marL="285750" indent="-285750">
                  <a:spcBef>
                    <a:spcPts val="600"/>
                  </a:spcBef>
                  <a:spcAft>
                    <a:spcPts val="600"/>
                  </a:spcAft>
                  <a:buClr>
                    <a:schemeClr val="tx1"/>
                  </a:buClr>
                  <a:buFont typeface="Arial" panose="020B0604020202020204" pitchFamily="34" charset="0"/>
                  <a:buChar char="•"/>
                </a:pPr>
                <a:r>
                  <a:rPr lang="de-DE" sz="2400" dirty="0"/>
                  <a:t>Every </a:t>
                </a:r>
                <a:r>
                  <a:rPr lang="de-DE" sz="2400" dirty="0" err="1"/>
                  <a:t>qubit</a:t>
                </a:r>
                <a:r>
                  <a:rPr lang="de-DE" sz="2400" dirty="0"/>
                  <a:t> </a:t>
                </a:r>
                <a:r>
                  <a:rPr lang="de-DE" sz="2400" dirty="0" err="1"/>
                  <a:t>string</a:t>
                </a:r>
                <a:r>
                  <a:rPr lang="de-DE" sz="2400" dirty="0"/>
                  <a:t> is of the form </a:t>
                </a:r>
                <a14:m>
                  <m:oMath xmlns:m="http://schemas.openxmlformats.org/officeDocument/2006/math">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00</m:t>
                        </m:r>
                      </m:sub>
                    </m:sSub>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00</m:t>
                        </m:r>
                      </m:e>
                    </m:d>
                    <m:r>
                      <a:rPr lang="de-DE" sz="2400" b="0" i="1" dirty="0" smtClean="0">
                        <a:solidFill>
                          <a:schemeClr val="tx1"/>
                        </a:solidFill>
                        <a:latin typeface="Cambria Math" panose="02040503050406030204" pitchFamily="18" charset="0"/>
                      </a:rPr>
                      <m:t>+</m:t>
                    </m:r>
                    <m:sSub>
                      <m:sSubPr>
                        <m:ctrlPr>
                          <a:rPr lang="de-DE" sz="2400" i="1" dirty="0" smtClean="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d>
                      <m:dPr>
                        <m:begChr m:val="|"/>
                        <m:endChr m:val="⟩"/>
                        <m:ctrlPr>
                          <a:rPr lang="de-DE" sz="2400" i="1" dirty="0">
                            <a:solidFill>
                              <a:schemeClr val="tx1"/>
                            </a:solidFill>
                            <a:latin typeface="Cambria Math" panose="02040503050406030204" pitchFamily="18" charset="0"/>
                          </a:rPr>
                        </m:ctrlPr>
                      </m:dPr>
                      <m:e>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e>
                    </m:d>
                    <m:r>
                      <a:rPr lang="de-DE" sz="2400" b="0" i="1" dirty="0" smtClean="0">
                        <a:solidFill>
                          <a:schemeClr val="tx1"/>
                        </a:solidFill>
                        <a:latin typeface="Cambria Math" panose="02040503050406030204" pitchFamily="18" charset="0"/>
                      </a:rPr>
                      <m:t>+ </m:t>
                    </m:r>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10</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10</m:t>
                        </m:r>
                      </m:e>
                    </m:d>
                    <m:r>
                      <a:rPr lang="de-DE" sz="2400" b="0" i="1" dirty="0" smtClean="0">
                        <a:solidFill>
                          <a:schemeClr val="tx1"/>
                        </a:solidFill>
                        <a:latin typeface="Cambria Math" panose="02040503050406030204" pitchFamily="18" charset="0"/>
                      </a:rPr>
                      <m:t>+</m:t>
                    </m:r>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11</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11</m:t>
                        </m:r>
                      </m:e>
                    </m:d>
                  </m:oMath>
                </a14:m>
                <a:endParaRPr lang="de-DE" sz="2400" dirty="0">
                  <a:solidFill>
                    <a:schemeClr val="tx1"/>
                  </a:solidFill>
                </a:endParaRPr>
              </a:p>
              <a:p>
                <a:pPr marL="285750" indent="-285750">
                  <a:spcBef>
                    <a:spcPts val="600"/>
                  </a:spcBef>
                  <a:spcAft>
                    <a:spcPts val="600"/>
                  </a:spcAft>
                  <a:buFont typeface="Arial" panose="020B0604020202020204" pitchFamily="34" charset="0"/>
                  <a:buChar char="•"/>
                </a:pPr>
                <a:r>
                  <a:rPr lang="en-GB" sz="2400" dirty="0">
                    <a:solidFill>
                      <a:srgbClr val="358374"/>
                    </a:solidFill>
                  </a:rPr>
                  <a:t>Requirement on ‘probability’ coefficients </a:t>
                </a:r>
                <a:r>
                  <a:rPr lang="en-GB" sz="2400" dirty="0">
                    <a:solidFill>
                      <a:schemeClr val="tx1"/>
                    </a:solidFill>
                  </a:rPr>
                  <a:t>: </a:t>
                </a:r>
                <a:endParaRPr lang="de-DE" sz="2400" dirty="0">
                  <a:solidFill>
                    <a:schemeClr val="tx1"/>
                  </a:solidFill>
                </a:endParaRPr>
              </a:p>
              <a:p>
                <a:pPr lvl="1">
                  <a:spcBef>
                    <a:spcPts val="600"/>
                  </a:spcBef>
                  <a:spcAft>
                    <a:spcPts val="600"/>
                  </a:spcAft>
                </a:pPr>
                <a14:m>
                  <m:oMath xmlns:m="http://schemas.openxmlformats.org/officeDocument/2006/math">
                    <m:sSup>
                      <m:sSupPr>
                        <m:ctrlPr>
                          <a:rPr lang="de-DE" sz="2400" b="0" i="1" dirty="0" smtClean="0">
                            <a:solidFill>
                              <a:schemeClr val="tx1"/>
                            </a:solidFill>
                            <a:latin typeface="Cambria Math" panose="02040503050406030204" pitchFamily="18" charset="0"/>
                          </a:rPr>
                        </m:ctrlPr>
                      </m:sSupPr>
                      <m:e>
                        <m:d>
                          <m:dPr>
                            <m:begChr m:val="|"/>
                            <m:endChr m:val="|"/>
                            <m:ctrlPr>
                              <a:rPr lang="de-DE" sz="2400" b="0" i="1" dirty="0" smtClean="0">
                                <a:solidFill>
                                  <a:schemeClr val="tx1"/>
                                </a:solidFill>
                                <a:latin typeface="Cambria Math" panose="02040503050406030204" pitchFamily="18" charset="0"/>
                              </a:rPr>
                            </m:ctrlPr>
                          </m:dPr>
                          <m:e>
                            <m:d>
                              <m:dPr>
                                <m:begChr m:val="|"/>
                                <m:endChr m:val="|"/>
                                <m:ctrlPr>
                                  <a:rPr lang="de-DE" sz="2400" b="0" i="1" dirty="0" smtClean="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00</m:t>
                                    </m:r>
                                  </m:sub>
                                </m:sSub>
                              </m:e>
                            </m:d>
                          </m:e>
                        </m:d>
                      </m:e>
                      <m:sup>
                        <m:r>
                          <a:rPr lang="de-DE" sz="2400" b="0" i="1" dirty="0" smtClean="0">
                            <a:solidFill>
                              <a:schemeClr val="tx1"/>
                            </a:solidFill>
                            <a:latin typeface="Cambria Math" panose="02040503050406030204" pitchFamily="18" charset="0"/>
                          </a:rPr>
                          <m:t>2</m:t>
                        </m:r>
                      </m:sup>
                    </m:sSup>
                    <m:r>
                      <a:rPr lang="de-DE" sz="2400" b="0" i="1" dirty="0" smtClean="0">
                        <a:solidFill>
                          <a:schemeClr val="tx1"/>
                        </a:solidFill>
                        <a:latin typeface="Cambria Math" panose="02040503050406030204" pitchFamily="18" charset="0"/>
                      </a:rPr>
                      <m:t>+</m:t>
                    </m:r>
                    <m:sSup>
                      <m:sSupPr>
                        <m:ctrlPr>
                          <a:rPr lang="de-DE" sz="2400" i="1" dirty="0">
                            <a:solidFill>
                              <a:schemeClr val="tx1"/>
                            </a:solidFill>
                            <a:latin typeface="Cambria Math" panose="02040503050406030204" pitchFamily="18" charset="0"/>
                          </a:rPr>
                        </m:ctrlPr>
                      </m:sSupPr>
                      <m:e>
                        <m:sSup>
                          <m:sSupPr>
                            <m:ctrlPr>
                              <a:rPr lang="de-DE" sz="2400" i="1" dirty="0">
                                <a:solidFill>
                                  <a:schemeClr val="tx1"/>
                                </a:solidFill>
                                <a:latin typeface="Cambria Math" panose="02040503050406030204" pitchFamily="18" charset="0"/>
                              </a:rPr>
                            </m:ctrlPr>
                          </m:sSupPr>
                          <m:e>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e>
                                </m:d>
                              </m:e>
                            </m:d>
                          </m:e>
                          <m:sup>
                            <m:r>
                              <a:rPr lang="de-DE" sz="2400" i="1" dirty="0">
                                <a:solidFill>
                                  <a:schemeClr val="tx1"/>
                                </a:solidFill>
                                <a:latin typeface="Cambria Math" panose="02040503050406030204" pitchFamily="18" charset="0"/>
                              </a:rPr>
                              <m:t>2</m:t>
                            </m:r>
                          </m:sup>
                        </m:sSup>
                        <m:r>
                          <a:rPr lang="de-DE" sz="2400" i="1" dirty="0">
                            <a:solidFill>
                              <a:schemeClr val="tx1"/>
                            </a:solidFill>
                            <a:latin typeface="Cambria Math" panose="02040503050406030204" pitchFamily="18" charset="0"/>
                          </a:rPr>
                          <m:t>+</m:t>
                        </m:r>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b="0" i="1" dirty="0" smtClean="0">
                                            <a:latin typeface="Cambria Math" panose="02040503050406030204" pitchFamily="18" charset="0"/>
                                          </a:rPr>
                                          <m:t>10</m:t>
                                        </m:r>
                                      </m:sub>
                                    </m:sSub>
                                  </m:e>
                                </m:d>
                              </m:e>
                            </m:d>
                          </m:e>
                          <m:sup>
                            <m:r>
                              <a:rPr lang="de-DE" sz="2400" i="1" dirty="0">
                                <a:latin typeface="Cambria Math" panose="02040503050406030204" pitchFamily="18" charset="0"/>
                              </a:rPr>
                              <m:t>2</m:t>
                            </m:r>
                          </m:sup>
                        </m:sSup>
                        <m:r>
                          <a:rPr lang="de-DE" sz="2400" i="1" dirty="0">
                            <a:solidFill>
                              <a:schemeClr val="tx1"/>
                            </a:solidFill>
                            <a:latin typeface="Cambria Math" panose="02040503050406030204" pitchFamily="18" charset="0"/>
                          </a:rPr>
                          <m:t>+</m:t>
                        </m:r>
                        <m:r>
                          <a:rPr lang="de-DE" sz="2400" b="0" i="1" dirty="0" smtClean="0">
                            <a:solidFill>
                              <a:schemeClr val="tx1"/>
                            </a:solidFill>
                            <a:latin typeface="Cambria Math" panose="02040503050406030204" pitchFamily="18" charset="0"/>
                          </a:rPr>
                          <m:t> </m:t>
                        </m:r>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11</m:t>
                                    </m:r>
                                  </m:sub>
                                </m:sSub>
                              </m:e>
                            </m:d>
                          </m:e>
                        </m:d>
                      </m:e>
                      <m:sup>
                        <m:r>
                          <a:rPr lang="de-DE" sz="2400" i="1" dirty="0">
                            <a:solidFill>
                              <a:schemeClr val="tx1"/>
                            </a:solidFill>
                            <a:latin typeface="Cambria Math" panose="02040503050406030204" pitchFamily="18" charset="0"/>
                          </a:rPr>
                          <m:t>2</m:t>
                        </m:r>
                      </m:sup>
                    </m:sSup>
                    <m:r>
                      <a:rPr lang="de-DE" sz="2400" b="0" i="1" dirty="0" smtClean="0">
                        <a:latin typeface="Cambria Math" panose="02040503050406030204" pitchFamily="18" charset="0"/>
                      </a:rPr>
                      <m:t>=1</m:t>
                    </m:r>
                  </m:oMath>
                </a14:m>
                <a:r>
                  <a:rPr lang="en-GB" sz="2400" dirty="0">
                    <a:solidFill>
                      <a:schemeClr val="bg1"/>
                    </a:solidFill>
                  </a:rPr>
                  <a:t>lapses to 000 with probability </a:t>
                </a:r>
                <a:r>
                  <a:rPr lang="de-DE" sz="2400" b="0" dirty="0">
                    <a:solidFill>
                      <a:schemeClr val="bg1"/>
                    </a:solidFill>
                  </a:rPr>
                  <a:t>etc.</a:t>
                </a:r>
              </a:p>
            </p:txBody>
          </p:sp>
        </mc:Choice>
        <mc:Fallback>
          <p:sp>
            <p:nvSpPr>
              <p:cNvPr id="5" name="TextBox 4">
                <a:extLst>
                  <a:ext uri="{FF2B5EF4-FFF2-40B4-BE49-F238E27FC236}">
                    <a16:creationId xmlns:a16="http://schemas.microsoft.com/office/drawing/2014/main" id="{619E3C02-B4B3-9C33-E065-6505F0097BE1}"/>
                  </a:ext>
                </a:extLst>
              </p:cNvPr>
              <p:cNvSpPr txBox="1">
                <a:spLocks noRot="1" noChangeAspect="1" noMove="1" noResize="1" noEditPoints="1" noAdjustHandles="1" noChangeArrowheads="1" noChangeShapeType="1" noTextEdit="1"/>
              </p:cNvSpPr>
              <p:nvPr/>
            </p:nvSpPr>
            <p:spPr>
              <a:xfrm>
                <a:off x="838200" y="1943388"/>
                <a:ext cx="10993016" cy="3163495"/>
              </a:xfrm>
              <a:prstGeom prst="rect">
                <a:avLst/>
              </a:prstGeom>
              <a:blipFill>
                <a:blip r:embed="rId3"/>
                <a:stretch>
                  <a:fillRect l="-887" t="-1541" b="-28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64FBEF-1CCC-5D67-113D-79D05BBE10D3}"/>
                  </a:ext>
                </a:extLst>
              </p:cNvPr>
              <p:cNvSpPr txBox="1"/>
              <p:nvPr/>
            </p:nvSpPr>
            <p:spPr>
              <a:xfrm>
                <a:off x="838200" y="5194321"/>
                <a:ext cx="10859347" cy="1074590"/>
              </a:xfrm>
              <a:prstGeom prst="rect">
                <a:avLst/>
              </a:prstGeom>
              <a:noFill/>
            </p:spPr>
            <p:txBody>
              <a:bodyPr wrap="square">
                <a:spAutoFit/>
              </a:bodyPr>
              <a:lstStyle/>
              <a:p>
                <a:r>
                  <a:rPr lang="en-GB" sz="2400" b="1" dirty="0">
                    <a:solidFill>
                      <a:srgbClr val="358374"/>
                    </a:solidFill>
                  </a:rPr>
                  <a:t>Measuring</a:t>
                </a:r>
                <a:r>
                  <a:rPr lang="en-GB" sz="2400" dirty="0"/>
                  <a:t>:</a:t>
                </a:r>
              </a:p>
              <a:p>
                <a:endParaRPr lang="en-GB" sz="800" dirty="0"/>
              </a:p>
              <a:p>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01</m:t>
                        </m:r>
                      </m:e>
                    </m:d>
                    <m:r>
                      <a:rPr lang="de-DE" sz="2400" i="1" dirty="0">
                        <a:latin typeface="Cambria Math" panose="02040503050406030204" pitchFamily="18" charset="0"/>
                      </a:rPr>
                      <m:t>+ </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11</m:t>
                        </m:r>
                      </m:e>
                    </m:d>
                  </m:oMath>
                </a14:m>
                <a:r>
                  <a:rPr lang="en-GB" sz="2400" dirty="0"/>
                  <a:t> collapses to ‘00‘ with prob.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i="1" dirty="0">
                                        <a:latin typeface="Cambria Math" panose="02040503050406030204" pitchFamily="18" charset="0"/>
                                      </a:rPr>
                                      <m:t>00</m:t>
                                    </m:r>
                                  </m:sub>
                                </m:sSub>
                              </m:e>
                            </m:d>
                          </m:e>
                        </m:d>
                      </m:e>
                      <m:sup>
                        <m:r>
                          <a:rPr lang="de-DE" sz="2400" i="1" dirty="0">
                            <a:latin typeface="Cambria Math" panose="02040503050406030204" pitchFamily="18" charset="0"/>
                          </a:rPr>
                          <m:t>2</m:t>
                        </m:r>
                      </m:sup>
                    </m:sSup>
                  </m:oMath>
                </a14:m>
                <a:r>
                  <a:rPr lang="de-DE" sz="2400" b="0" dirty="0"/>
                  <a:t>etc.</a:t>
                </a:r>
              </a:p>
            </p:txBody>
          </p:sp>
        </mc:Choice>
        <mc:Fallback xmlns="">
          <p:sp>
            <p:nvSpPr>
              <p:cNvPr id="3" name="TextBox 2">
                <a:extLst>
                  <a:ext uri="{FF2B5EF4-FFF2-40B4-BE49-F238E27FC236}">
                    <a16:creationId xmlns:a16="http://schemas.microsoft.com/office/drawing/2014/main" id="{4764FBEF-1CCC-5D67-113D-79D05BBE10D3}"/>
                  </a:ext>
                </a:extLst>
              </p:cNvPr>
              <p:cNvSpPr txBox="1">
                <a:spLocks noRot="1" noChangeAspect="1" noMove="1" noResize="1" noEditPoints="1" noAdjustHandles="1" noChangeArrowheads="1" noChangeShapeType="1" noTextEdit="1"/>
              </p:cNvSpPr>
              <p:nvPr/>
            </p:nvSpPr>
            <p:spPr>
              <a:xfrm>
                <a:off x="838200" y="5194321"/>
                <a:ext cx="10859347" cy="1074590"/>
              </a:xfrm>
              <a:prstGeom prst="rect">
                <a:avLst/>
              </a:prstGeom>
              <a:blipFill>
                <a:blip r:embed="rId4"/>
                <a:stretch>
                  <a:fillRect l="-898" t="-4545" b="-10795"/>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F64544A7-4DA7-693A-BBBE-201460191EA7}"/>
              </a:ext>
            </a:extLst>
          </p:cNvPr>
          <p:cNvGrpSpPr/>
          <p:nvPr/>
        </p:nvGrpSpPr>
        <p:grpSpPr>
          <a:xfrm>
            <a:off x="3096490" y="391132"/>
            <a:ext cx="8627637" cy="2599111"/>
            <a:chOff x="6486770" y="1776723"/>
            <a:chExt cx="4415693" cy="3018566"/>
          </a:xfrm>
          <a:solidFill>
            <a:schemeClr val="bg1"/>
          </a:solidFill>
        </p:grpSpPr>
        <p:sp>
          <p:nvSpPr>
            <p:cNvPr id="14" name="Rectangle 13">
              <a:extLst>
                <a:ext uri="{FF2B5EF4-FFF2-40B4-BE49-F238E27FC236}">
                  <a16:creationId xmlns:a16="http://schemas.microsoft.com/office/drawing/2014/main" id="{A47EFD62-EAF2-D6DA-38A3-D3F05C6F92AA}"/>
                </a:ext>
              </a:extLst>
            </p:cNvPr>
            <p:cNvSpPr/>
            <p:nvPr/>
          </p:nvSpPr>
          <p:spPr>
            <a:xfrm>
              <a:off x="6486770" y="1776723"/>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5" name="TextBox 14">
              <a:extLst>
                <a:ext uri="{FF2B5EF4-FFF2-40B4-BE49-F238E27FC236}">
                  <a16:creationId xmlns:a16="http://schemas.microsoft.com/office/drawing/2014/main" id="{EEA1FBD1-8B6C-57B5-833C-A8911CDB9094}"/>
                </a:ext>
              </a:extLst>
            </p:cNvPr>
            <p:cNvSpPr txBox="1"/>
            <p:nvPr/>
          </p:nvSpPr>
          <p:spPr>
            <a:xfrm>
              <a:off x="6486771" y="2061365"/>
              <a:ext cx="4415692" cy="1394043"/>
            </a:xfrm>
            <a:prstGeom prst="rect">
              <a:avLst/>
            </a:prstGeom>
            <a:noFill/>
            <a:ln>
              <a:noFill/>
            </a:ln>
          </p:spPr>
          <p:txBody>
            <a:bodyPr wrap="square">
              <a:spAutoFit/>
            </a:bodyPr>
            <a:lstStyle/>
            <a:p>
              <a:pPr algn="ctr"/>
              <a:r>
                <a:rPr lang="de-DE" sz="3200" b="1" dirty="0"/>
                <a:t>Quiz </a:t>
              </a:r>
              <a:r>
                <a:rPr lang="de-DE" sz="3200" b="1" dirty="0" err="1"/>
                <a:t>question</a:t>
              </a:r>
              <a:r>
                <a:rPr lang="de-DE" sz="3200" dirty="0"/>
                <a:t>:</a:t>
              </a:r>
            </a:p>
            <a:p>
              <a:pPr algn="ctr"/>
              <a:endParaRPr lang="de-DE" sz="600" dirty="0"/>
            </a:p>
            <a:p>
              <a:r>
                <a:rPr lang="en-GB" sz="2800" dirty="0"/>
                <a:t>How does the uniform state look for bitstrings of length 2?</a:t>
              </a:r>
            </a:p>
            <a:p>
              <a:endParaRPr lang="en-GB" sz="600" dirty="0"/>
            </a:p>
          </p:txBody>
        </p:sp>
      </p:grpSp>
    </p:spTree>
    <p:extLst>
      <p:ext uri="{BB962C8B-B14F-4D97-AF65-F5344CB8AC3E}">
        <p14:creationId xmlns:p14="http://schemas.microsoft.com/office/powerpoint/2010/main" val="1902091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 bitstrings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19E3C02-B4B3-9C33-E065-6505F0097BE1}"/>
                  </a:ext>
                </a:extLst>
              </p:cNvPr>
              <p:cNvSpPr txBox="1"/>
              <p:nvPr/>
            </p:nvSpPr>
            <p:spPr>
              <a:xfrm>
                <a:off x="838200" y="1943388"/>
                <a:ext cx="10993016" cy="3163495"/>
              </a:xfrm>
              <a:prstGeom prst="rect">
                <a:avLst/>
              </a:prstGeom>
              <a:noFill/>
            </p:spPr>
            <p:txBody>
              <a:bodyPr wrap="square">
                <a:spAutoFit/>
              </a:bodyPr>
              <a:lstStyle/>
              <a:p>
                <a:r>
                  <a:rPr lang="en-GB" sz="2400" b="1" dirty="0">
                    <a:solidFill>
                      <a:srgbClr val="358374"/>
                    </a:solidFill>
                  </a:rPr>
                  <a:t>Same principle</a:t>
                </a:r>
                <a:r>
                  <a:rPr lang="en-GB" sz="2400" dirty="0"/>
                  <a:t>: Take classical bitstrings and put them into superposition</a:t>
                </a:r>
              </a:p>
              <a:p>
                <a:endParaRPr lang="en-GB" sz="2400" dirty="0"/>
              </a:p>
              <a:p>
                <a:pPr>
                  <a:spcBef>
                    <a:spcPts val="600"/>
                  </a:spcBef>
                </a:pPr>
                <a:r>
                  <a:rPr lang="en-GB" sz="2400" b="1" dirty="0">
                    <a:solidFill>
                      <a:srgbClr val="358374"/>
                    </a:solidFill>
                  </a:rPr>
                  <a:t>Example</a:t>
                </a:r>
                <a:r>
                  <a:rPr lang="en-GB" sz="2400" dirty="0"/>
                  <a:t>: </a:t>
                </a:r>
                <a:r>
                  <a:rPr lang="en-GB" sz="2400" dirty="0">
                    <a:solidFill>
                      <a:schemeClr val="tx1"/>
                    </a:solidFill>
                  </a:rPr>
                  <a:t>length 2</a:t>
                </a:r>
              </a:p>
              <a:p>
                <a:pPr>
                  <a:spcBef>
                    <a:spcPts val="600"/>
                  </a:spcBef>
                </a:pPr>
                <a:endParaRPr lang="en-GB" sz="800" dirty="0">
                  <a:solidFill>
                    <a:schemeClr val="tx1"/>
                  </a:solidFill>
                </a:endParaRPr>
              </a:p>
              <a:p>
                <a:pPr marL="285750" indent="-285750">
                  <a:spcBef>
                    <a:spcPts val="600"/>
                  </a:spcBef>
                  <a:spcAft>
                    <a:spcPts val="600"/>
                  </a:spcAft>
                  <a:buClr>
                    <a:schemeClr val="tx1"/>
                  </a:buClr>
                  <a:buFont typeface="Arial" panose="020B0604020202020204" pitchFamily="34" charset="0"/>
                  <a:buChar char="•"/>
                </a:pPr>
                <a:r>
                  <a:rPr lang="de-DE" sz="2400" dirty="0"/>
                  <a:t>Every </a:t>
                </a:r>
                <a:r>
                  <a:rPr lang="de-DE" sz="2400" dirty="0" err="1"/>
                  <a:t>qubit</a:t>
                </a:r>
                <a:r>
                  <a:rPr lang="de-DE" sz="2400" dirty="0"/>
                  <a:t> </a:t>
                </a:r>
                <a:r>
                  <a:rPr lang="de-DE" sz="2400" dirty="0" err="1"/>
                  <a:t>string</a:t>
                </a:r>
                <a:r>
                  <a:rPr lang="de-DE" sz="2400" dirty="0"/>
                  <a:t> is of the form </a:t>
                </a:r>
                <a14:m>
                  <m:oMath xmlns:m="http://schemas.openxmlformats.org/officeDocument/2006/math">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00</m:t>
                        </m:r>
                      </m:sub>
                    </m:sSub>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00</m:t>
                        </m:r>
                      </m:e>
                    </m:d>
                    <m:r>
                      <a:rPr lang="de-DE" sz="2400" b="0" i="1" dirty="0" smtClean="0">
                        <a:solidFill>
                          <a:schemeClr val="tx1"/>
                        </a:solidFill>
                        <a:latin typeface="Cambria Math" panose="02040503050406030204" pitchFamily="18" charset="0"/>
                      </a:rPr>
                      <m:t>+</m:t>
                    </m:r>
                    <m:sSub>
                      <m:sSubPr>
                        <m:ctrlPr>
                          <a:rPr lang="de-DE" sz="2400" i="1" dirty="0" smtClean="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d>
                      <m:dPr>
                        <m:begChr m:val="|"/>
                        <m:endChr m:val="⟩"/>
                        <m:ctrlPr>
                          <a:rPr lang="de-DE" sz="2400" i="1" dirty="0">
                            <a:solidFill>
                              <a:schemeClr val="tx1"/>
                            </a:solidFill>
                            <a:latin typeface="Cambria Math" panose="02040503050406030204" pitchFamily="18" charset="0"/>
                          </a:rPr>
                        </m:ctrlPr>
                      </m:dPr>
                      <m:e>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e>
                    </m:d>
                    <m:r>
                      <a:rPr lang="de-DE" sz="2400" b="0" i="1" dirty="0" smtClean="0">
                        <a:solidFill>
                          <a:schemeClr val="tx1"/>
                        </a:solidFill>
                        <a:latin typeface="Cambria Math" panose="02040503050406030204" pitchFamily="18" charset="0"/>
                      </a:rPr>
                      <m:t>+ </m:t>
                    </m:r>
                    <m:sSub>
                      <m:sSubPr>
                        <m:ctrlPr>
                          <a:rPr lang="de-DE" sz="2400" b="0" i="1" dirty="0" smtClean="0">
                            <a:solidFill>
                              <a:schemeClr val="tx1"/>
                            </a:solidFill>
                            <a:latin typeface="Cambria Math" panose="02040503050406030204" pitchFamily="18" charset="0"/>
                          </a:rPr>
                        </m:ctrlPr>
                      </m:sSubPr>
                      <m:e>
                        <m:r>
                          <a:rPr lang="de-DE" sz="2400" b="0" i="1" dirty="0" smtClean="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10</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10</m:t>
                        </m:r>
                      </m:e>
                    </m:d>
                    <m:r>
                      <a:rPr lang="de-DE" sz="2400" b="0" i="1" dirty="0" smtClean="0">
                        <a:solidFill>
                          <a:schemeClr val="tx1"/>
                        </a:solidFill>
                        <a:latin typeface="Cambria Math" panose="02040503050406030204" pitchFamily="18" charset="0"/>
                      </a:rPr>
                      <m:t>+</m:t>
                    </m:r>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b="0" i="1" dirty="0" smtClean="0">
                            <a:solidFill>
                              <a:schemeClr val="tx1"/>
                            </a:solidFill>
                            <a:latin typeface="Cambria Math" panose="02040503050406030204" pitchFamily="18" charset="0"/>
                          </a:rPr>
                          <m:t>11</m:t>
                        </m:r>
                      </m:sub>
                    </m:sSub>
                    <m:d>
                      <m:dPr>
                        <m:begChr m:val="|"/>
                        <m:endChr m:val="⟩"/>
                        <m:ctrlPr>
                          <a:rPr lang="de-DE" sz="2400" i="1" dirty="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11</m:t>
                        </m:r>
                      </m:e>
                    </m:d>
                  </m:oMath>
                </a14:m>
                <a:endParaRPr lang="de-DE" sz="2400" dirty="0">
                  <a:solidFill>
                    <a:schemeClr val="tx1"/>
                  </a:solidFill>
                </a:endParaRPr>
              </a:p>
              <a:p>
                <a:pPr marL="285750" indent="-285750">
                  <a:spcBef>
                    <a:spcPts val="600"/>
                  </a:spcBef>
                  <a:spcAft>
                    <a:spcPts val="600"/>
                  </a:spcAft>
                  <a:buFont typeface="Arial" panose="020B0604020202020204" pitchFamily="34" charset="0"/>
                  <a:buChar char="•"/>
                </a:pPr>
                <a:r>
                  <a:rPr lang="en-GB" sz="2400" dirty="0">
                    <a:solidFill>
                      <a:srgbClr val="358374"/>
                    </a:solidFill>
                  </a:rPr>
                  <a:t>Requirement on ‘probability’ coefficients</a:t>
                </a:r>
                <a:r>
                  <a:rPr lang="en-GB" sz="2400" dirty="0">
                    <a:solidFill>
                      <a:schemeClr val="tx1"/>
                    </a:solidFill>
                  </a:rPr>
                  <a:t>: </a:t>
                </a:r>
                <a:endParaRPr lang="de-DE" sz="2400" dirty="0">
                  <a:solidFill>
                    <a:schemeClr val="tx1"/>
                  </a:solidFill>
                </a:endParaRPr>
              </a:p>
              <a:p>
                <a:pPr lvl="1">
                  <a:spcBef>
                    <a:spcPts val="600"/>
                  </a:spcBef>
                  <a:spcAft>
                    <a:spcPts val="600"/>
                  </a:spcAft>
                </a:pPr>
                <a14:m>
                  <m:oMath xmlns:m="http://schemas.openxmlformats.org/officeDocument/2006/math">
                    <m:sSup>
                      <m:sSupPr>
                        <m:ctrlPr>
                          <a:rPr lang="de-DE" sz="2400" b="0" i="1" dirty="0" smtClean="0">
                            <a:solidFill>
                              <a:schemeClr val="tx1"/>
                            </a:solidFill>
                            <a:latin typeface="Cambria Math" panose="02040503050406030204" pitchFamily="18" charset="0"/>
                          </a:rPr>
                        </m:ctrlPr>
                      </m:sSupPr>
                      <m:e>
                        <m:d>
                          <m:dPr>
                            <m:begChr m:val="|"/>
                            <m:endChr m:val="|"/>
                            <m:ctrlPr>
                              <a:rPr lang="de-DE" sz="2400" b="0" i="1" dirty="0" smtClean="0">
                                <a:solidFill>
                                  <a:schemeClr val="tx1"/>
                                </a:solidFill>
                                <a:latin typeface="Cambria Math" panose="02040503050406030204" pitchFamily="18" charset="0"/>
                              </a:rPr>
                            </m:ctrlPr>
                          </m:dPr>
                          <m:e>
                            <m:d>
                              <m:dPr>
                                <m:begChr m:val="|"/>
                                <m:endChr m:val="|"/>
                                <m:ctrlPr>
                                  <a:rPr lang="de-DE" sz="2400" b="0" i="1" dirty="0" smtClean="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00</m:t>
                                    </m:r>
                                  </m:sub>
                                </m:sSub>
                              </m:e>
                            </m:d>
                          </m:e>
                        </m:d>
                      </m:e>
                      <m:sup>
                        <m:r>
                          <a:rPr lang="de-DE" sz="2400" b="0" i="1" dirty="0" smtClean="0">
                            <a:solidFill>
                              <a:schemeClr val="tx1"/>
                            </a:solidFill>
                            <a:latin typeface="Cambria Math" panose="02040503050406030204" pitchFamily="18" charset="0"/>
                          </a:rPr>
                          <m:t>2</m:t>
                        </m:r>
                      </m:sup>
                    </m:sSup>
                    <m:r>
                      <a:rPr lang="de-DE" sz="2400" b="0" i="1" dirty="0" smtClean="0">
                        <a:solidFill>
                          <a:schemeClr val="tx1"/>
                        </a:solidFill>
                        <a:latin typeface="Cambria Math" panose="02040503050406030204" pitchFamily="18" charset="0"/>
                      </a:rPr>
                      <m:t>+</m:t>
                    </m:r>
                    <m:sSup>
                      <m:sSupPr>
                        <m:ctrlPr>
                          <a:rPr lang="de-DE" sz="2400" i="1" dirty="0">
                            <a:solidFill>
                              <a:schemeClr val="tx1"/>
                            </a:solidFill>
                            <a:latin typeface="Cambria Math" panose="02040503050406030204" pitchFamily="18" charset="0"/>
                          </a:rPr>
                        </m:ctrlPr>
                      </m:sSupPr>
                      <m:e>
                        <m:sSup>
                          <m:sSupPr>
                            <m:ctrlPr>
                              <a:rPr lang="de-DE" sz="2400" i="1" dirty="0">
                                <a:solidFill>
                                  <a:schemeClr val="tx1"/>
                                </a:solidFill>
                                <a:latin typeface="Cambria Math" panose="02040503050406030204" pitchFamily="18" charset="0"/>
                              </a:rPr>
                            </m:ctrlPr>
                          </m:sSupPr>
                          <m:e>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sub>
                                    </m:sSub>
                                  </m:e>
                                </m:d>
                              </m:e>
                            </m:d>
                          </m:e>
                          <m:sup>
                            <m:r>
                              <a:rPr lang="de-DE" sz="2400" i="1" dirty="0">
                                <a:solidFill>
                                  <a:schemeClr val="tx1"/>
                                </a:solidFill>
                                <a:latin typeface="Cambria Math" panose="02040503050406030204" pitchFamily="18" charset="0"/>
                              </a:rPr>
                              <m:t>2</m:t>
                            </m:r>
                          </m:sup>
                        </m:sSup>
                        <m:r>
                          <a:rPr lang="de-DE" sz="2400" i="1" dirty="0">
                            <a:solidFill>
                              <a:schemeClr val="tx1"/>
                            </a:solidFill>
                            <a:latin typeface="Cambria Math" panose="02040503050406030204" pitchFamily="18" charset="0"/>
                          </a:rPr>
                          <m:t>+</m:t>
                        </m:r>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b="0" i="1" dirty="0" smtClean="0">
                                            <a:latin typeface="Cambria Math" panose="02040503050406030204" pitchFamily="18" charset="0"/>
                                          </a:rPr>
                                          <m:t>10</m:t>
                                        </m:r>
                                      </m:sub>
                                    </m:sSub>
                                  </m:e>
                                </m:d>
                              </m:e>
                            </m:d>
                          </m:e>
                          <m:sup>
                            <m:r>
                              <a:rPr lang="de-DE" sz="2400" i="1" dirty="0">
                                <a:latin typeface="Cambria Math" panose="02040503050406030204" pitchFamily="18" charset="0"/>
                              </a:rPr>
                              <m:t>2</m:t>
                            </m:r>
                          </m:sup>
                        </m:sSup>
                        <m:r>
                          <a:rPr lang="de-DE" sz="2400" i="1" dirty="0">
                            <a:solidFill>
                              <a:schemeClr val="tx1"/>
                            </a:solidFill>
                            <a:latin typeface="Cambria Math" panose="02040503050406030204" pitchFamily="18" charset="0"/>
                          </a:rPr>
                          <m:t>+</m:t>
                        </m:r>
                        <m:r>
                          <a:rPr lang="de-DE" sz="2400" b="0" i="1" dirty="0" smtClean="0">
                            <a:solidFill>
                              <a:schemeClr val="tx1"/>
                            </a:solidFill>
                            <a:latin typeface="Cambria Math" panose="02040503050406030204" pitchFamily="18" charset="0"/>
                          </a:rPr>
                          <m:t> </m:t>
                        </m:r>
                        <m:d>
                          <m:dPr>
                            <m:begChr m:val="|"/>
                            <m:endChr m:val="|"/>
                            <m:ctrlPr>
                              <a:rPr lang="de-DE" sz="2400" i="1" dirty="0">
                                <a:solidFill>
                                  <a:schemeClr val="tx1"/>
                                </a:solidFill>
                                <a:latin typeface="Cambria Math" panose="02040503050406030204" pitchFamily="18" charset="0"/>
                              </a:rPr>
                            </m:ctrlPr>
                          </m:dPr>
                          <m:e>
                            <m:d>
                              <m:dPr>
                                <m:begChr m:val="|"/>
                                <m:endChr m:val="|"/>
                                <m:ctrlPr>
                                  <a:rPr lang="de-DE" sz="2400" i="1" dirty="0">
                                    <a:solidFill>
                                      <a:schemeClr val="tx1"/>
                                    </a:solidFill>
                                    <a:latin typeface="Cambria Math" panose="02040503050406030204" pitchFamily="18" charset="0"/>
                                  </a:rPr>
                                </m:ctrlPr>
                              </m:dPr>
                              <m:e>
                                <m:sSub>
                                  <m:sSubPr>
                                    <m:ctrlPr>
                                      <a:rPr lang="de-DE" sz="2400" i="1" dirty="0">
                                        <a:solidFill>
                                          <a:schemeClr val="tx1"/>
                                        </a:solidFill>
                                        <a:latin typeface="Cambria Math" panose="02040503050406030204" pitchFamily="18" charset="0"/>
                                      </a:rPr>
                                    </m:ctrlPr>
                                  </m:sSubPr>
                                  <m:e>
                                    <m:r>
                                      <a:rPr lang="de-DE" sz="2400" i="1" dirty="0">
                                        <a:solidFill>
                                          <a:schemeClr val="tx1"/>
                                        </a:solidFill>
                                        <a:latin typeface="Cambria Math" panose="02040503050406030204" pitchFamily="18" charset="0"/>
                                      </a:rPr>
                                      <m:t>𝛼</m:t>
                                    </m:r>
                                  </m:e>
                                  <m:sub>
                                    <m:r>
                                      <a:rPr lang="de-DE" sz="2400" i="1" dirty="0">
                                        <a:solidFill>
                                          <a:schemeClr val="tx1"/>
                                        </a:solidFill>
                                        <a:latin typeface="Cambria Math" panose="02040503050406030204" pitchFamily="18" charset="0"/>
                                      </a:rPr>
                                      <m:t>11</m:t>
                                    </m:r>
                                  </m:sub>
                                </m:sSub>
                              </m:e>
                            </m:d>
                          </m:e>
                        </m:d>
                      </m:e>
                      <m:sup>
                        <m:r>
                          <a:rPr lang="de-DE" sz="2400" i="1" dirty="0">
                            <a:solidFill>
                              <a:schemeClr val="tx1"/>
                            </a:solidFill>
                            <a:latin typeface="Cambria Math" panose="02040503050406030204" pitchFamily="18" charset="0"/>
                          </a:rPr>
                          <m:t>2</m:t>
                        </m:r>
                      </m:sup>
                    </m:sSup>
                    <m:r>
                      <a:rPr lang="de-DE" sz="2400" b="0" i="1" dirty="0" smtClean="0">
                        <a:latin typeface="Cambria Math" panose="02040503050406030204" pitchFamily="18" charset="0"/>
                      </a:rPr>
                      <m:t>=1</m:t>
                    </m:r>
                  </m:oMath>
                </a14:m>
                <a:r>
                  <a:rPr lang="en-GB" sz="2400" dirty="0">
                    <a:solidFill>
                      <a:schemeClr val="bg1"/>
                    </a:solidFill>
                  </a:rPr>
                  <a:t>lapses to 000 with probability </a:t>
                </a:r>
                <a:r>
                  <a:rPr lang="de-DE" sz="2400" b="0" dirty="0">
                    <a:solidFill>
                      <a:schemeClr val="bg1"/>
                    </a:solidFill>
                  </a:rPr>
                  <a:t>etc.</a:t>
                </a:r>
              </a:p>
            </p:txBody>
          </p:sp>
        </mc:Choice>
        <mc:Fallback>
          <p:sp>
            <p:nvSpPr>
              <p:cNvPr id="5" name="TextBox 4">
                <a:extLst>
                  <a:ext uri="{FF2B5EF4-FFF2-40B4-BE49-F238E27FC236}">
                    <a16:creationId xmlns:a16="http://schemas.microsoft.com/office/drawing/2014/main" id="{619E3C02-B4B3-9C33-E065-6505F0097BE1}"/>
                  </a:ext>
                </a:extLst>
              </p:cNvPr>
              <p:cNvSpPr txBox="1">
                <a:spLocks noRot="1" noChangeAspect="1" noMove="1" noResize="1" noEditPoints="1" noAdjustHandles="1" noChangeArrowheads="1" noChangeShapeType="1" noTextEdit="1"/>
              </p:cNvSpPr>
              <p:nvPr/>
            </p:nvSpPr>
            <p:spPr>
              <a:xfrm>
                <a:off x="838200" y="1943388"/>
                <a:ext cx="10993016" cy="3163495"/>
              </a:xfrm>
              <a:prstGeom prst="rect">
                <a:avLst/>
              </a:prstGeom>
              <a:blipFill>
                <a:blip r:embed="rId3"/>
                <a:stretch>
                  <a:fillRect l="-887" t="-1541" b="-28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64FBEF-1CCC-5D67-113D-79D05BBE10D3}"/>
                  </a:ext>
                </a:extLst>
              </p:cNvPr>
              <p:cNvSpPr txBox="1"/>
              <p:nvPr/>
            </p:nvSpPr>
            <p:spPr>
              <a:xfrm>
                <a:off x="838200" y="5194321"/>
                <a:ext cx="10859347" cy="1074590"/>
              </a:xfrm>
              <a:prstGeom prst="rect">
                <a:avLst/>
              </a:prstGeom>
              <a:noFill/>
            </p:spPr>
            <p:txBody>
              <a:bodyPr wrap="square">
                <a:spAutoFit/>
              </a:bodyPr>
              <a:lstStyle/>
              <a:p>
                <a:r>
                  <a:rPr lang="en-GB" sz="2400" b="1" dirty="0">
                    <a:solidFill>
                      <a:srgbClr val="358374"/>
                    </a:solidFill>
                  </a:rPr>
                  <a:t>Measuring</a:t>
                </a:r>
                <a:r>
                  <a:rPr lang="en-GB" sz="2400" dirty="0"/>
                  <a:t>:</a:t>
                </a:r>
              </a:p>
              <a:p>
                <a:endParaRPr lang="en-GB" sz="800" dirty="0"/>
              </a:p>
              <a:p>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01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01</m:t>
                        </m:r>
                      </m:e>
                    </m:d>
                    <m:r>
                      <a:rPr lang="de-DE" sz="2400" i="1" dirty="0">
                        <a:latin typeface="Cambria Math" panose="02040503050406030204" pitchFamily="18" charset="0"/>
                      </a:rPr>
                      <m:t>+ </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10</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10</m:t>
                        </m:r>
                      </m:e>
                    </m:d>
                    <m:r>
                      <a:rPr lang="de-DE" sz="2400" i="1" dirty="0">
                        <a:latin typeface="Cambria Math" panose="02040503050406030204" pitchFamily="18" charset="0"/>
                      </a:rPr>
                      <m:t>+</m:t>
                    </m:r>
                    <m:sSub>
                      <m:sSubPr>
                        <m:ctrlPr>
                          <a:rPr lang="de-DE" sz="2400" i="1" dirty="0">
                            <a:latin typeface="Cambria Math" panose="02040503050406030204" pitchFamily="18" charset="0"/>
                          </a:rPr>
                        </m:ctrlPr>
                      </m:sSubPr>
                      <m:e>
                        <m:r>
                          <a:rPr lang="de-DE" sz="2400" i="1" dirty="0">
                            <a:latin typeface="Cambria Math" panose="02040503050406030204" pitchFamily="18" charset="0"/>
                          </a:rPr>
                          <m:t>𝛼</m:t>
                        </m:r>
                      </m:e>
                      <m:sub>
                        <m:r>
                          <a:rPr lang="de-DE" sz="2400" i="1" dirty="0">
                            <a:latin typeface="Cambria Math" panose="02040503050406030204" pitchFamily="18" charset="0"/>
                          </a:rPr>
                          <m:t>11</m:t>
                        </m:r>
                      </m:sub>
                    </m:sSub>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11</m:t>
                        </m:r>
                      </m:e>
                    </m:d>
                  </m:oMath>
                </a14:m>
                <a:r>
                  <a:rPr lang="en-GB" sz="2400" dirty="0"/>
                  <a:t> collapses to ‘00‘ with prob. </a:t>
                </a:r>
                <a14:m>
                  <m:oMath xmlns:m="http://schemas.openxmlformats.org/officeDocument/2006/math">
                    <m:sSup>
                      <m:sSupPr>
                        <m:ctrlPr>
                          <a:rPr lang="de-DE" sz="2400" i="1" dirty="0">
                            <a:latin typeface="Cambria Math" panose="02040503050406030204" pitchFamily="18" charset="0"/>
                          </a:rPr>
                        </m:ctrlPr>
                      </m:sSupPr>
                      <m:e>
                        <m:d>
                          <m:dPr>
                            <m:begChr m:val="|"/>
                            <m:endChr m:val="|"/>
                            <m:ctrlPr>
                              <a:rPr lang="de-DE" sz="2400" i="1" dirty="0">
                                <a:latin typeface="Cambria Math" panose="02040503050406030204" pitchFamily="18" charset="0"/>
                              </a:rPr>
                            </m:ctrlPr>
                          </m:dPr>
                          <m:e>
                            <m:d>
                              <m:dPr>
                                <m:begChr m:val="|"/>
                                <m:endChr m:val="|"/>
                                <m:ctrlPr>
                                  <a:rPr lang="de-DE" sz="2400" i="1" dirty="0">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𝛼</m:t>
                                    </m:r>
                                  </m:e>
                                  <m:sub>
                                    <m:r>
                                      <a:rPr lang="de-DE" sz="2400" i="1" dirty="0">
                                        <a:latin typeface="Cambria Math" panose="02040503050406030204" pitchFamily="18" charset="0"/>
                                      </a:rPr>
                                      <m:t>00</m:t>
                                    </m:r>
                                  </m:sub>
                                </m:sSub>
                              </m:e>
                            </m:d>
                          </m:e>
                        </m:d>
                      </m:e>
                      <m:sup>
                        <m:r>
                          <a:rPr lang="de-DE" sz="2400" i="1" dirty="0">
                            <a:latin typeface="Cambria Math" panose="02040503050406030204" pitchFamily="18" charset="0"/>
                          </a:rPr>
                          <m:t>2</m:t>
                        </m:r>
                      </m:sup>
                    </m:sSup>
                  </m:oMath>
                </a14:m>
                <a:r>
                  <a:rPr lang="de-DE" sz="2400" b="0" dirty="0"/>
                  <a:t>etc.</a:t>
                </a:r>
              </a:p>
            </p:txBody>
          </p:sp>
        </mc:Choice>
        <mc:Fallback xmlns="">
          <p:sp>
            <p:nvSpPr>
              <p:cNvPr id="3" name="TextBox 2">
                <a:extLst>
                  <a:ext uri="{FF2B5EF4-FFF2-40B4-BE49-F238E27FC236}">
                    <a16:creationId xmlns:a16="http://schemas.microsoft.com/office/drawing/2014/main" id="{4764FBEF-1CCC-5D67-113D-79D05BBE10D3}"/>
                  </a:ext>
                </a:extLst>
              </p:cNvPr>
              <p:cNvSpPr txBox="1">
                <a:spLocks noRot="1" noChangeAspect="1" noMove="1" noResize="1" noEditPoints="1" noAdjustHandles="1" noChangeArrowheads="1" noChangeShapeType="1" noTextEdit="1"/>
              </p:cNvSpPr>
              <p:nvPr/>
            </p:nvSpPr>
            <p:spPr>
              <a:xfrm>
                <a:off x="838200" y="5194321"/>
                <a:ext cx="10859347" cy="1074590"/>
              </a:xfrm>
              <a:prstGeom prst="rect">
                <a:avLst/>
              </a:prstGeom>
              <a:blipFill>
                <a:blip r:embed="rId4"/>
                <a:stretch>
                  <a:fillRect l="-898" t="-4545" b="-10795"/>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6A3A788D-DF8E-74FC-FB76-55E7829D37E9}"/>
              </a:ext>
            </a:extLst>
          </p:cNvPr>
          <p:cNvGrpSpPr/>
          <p:nvPr/>
        </p:nvGrpSpPr>
        <p:grpSpPr>
          <a:xfrm>
            <a:off x="3096490" y="391132"/>
            <a:ext cx="8627637" cy="2599111"/>
            <a:chOff x="3096490" y="391132"/>
            <a:chExt cx="8627637" cy="2599111"/>
          </a:xfrm>
        </p:grpSpPr>
        <p:grpSp>
          <p:nvGrpSpPr>
            <p:cNvPr id="12" name="Group 11">
              <a:extLst>
                <a:ext uri="{FF2B5EF4-FFF2-40B4-BE49-F238E27FC236}">
                  <a16:creationId xmlns:a16="http://schemas.microsoft.com/office/drawing/2014/main" id="{F64544A7-4DA7-693A-BBBE-201460191EA7}"/>
                </a:ext>
              </a:extLst>
            </p:cNvPr>
            <p:cNvGrpSpPr/>
            <p:nvPr/>
          </p:nvGrpSpPr>
          <p:grpSpPr>
            <a:xfrm>
              <a:off x="3096490" y="391132"/>
              <a:ext cx="8627637" cy="2599111"/>
              <a:chOff x="6486770" y="1776723"/>
              <a:chExt cx="4415693" cy="3018566"/>
            </a:xfrm>
            <a:solidFill>
              <a:schemeClr val="bg1"/>
            </a:solidFill>
          </p:grpSpPr>
          <p:sp>
            <p:nvSpPr>
              <p:cNvPr id="14" name="Rectangle 13">
                <a:extLst>
                  <a:ext uri="{FF2B5EF4-FFF2-40B4-BE49-F238E27FC236}">
                    <a16:creationId xmlns:a16="http://schemas.microsoft.com/office/drawing/2014/main" id="{A47EFD62-EAF2-D6DA-38A3-D3F05C6F92AA}"/>
                  </a:ext>
                </a:extLst>
              </p:cNvPr>
              <p:cNvSpPr/>
              <p:nvPr/>
            </p:nvSpPr>
            <p:spPr>
              <a:xfrm>
                <a:off x="6486770" y="1776723"/>
                <a:ext cx="4415693" cy="3018566"/>
              </a:xfrm>
              <a:prstGeom prst="rect">
                <a:avLst/>
              </a:prstGeom>
              <a:grp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p:sp>
            <p:nvSpPr>
              <p:cNvPr id="15" name="TextBox 14">
                <a:extLst>
                  <a:ext uri="{FF2B5EF4-FFF2-40B4-BE49-F238E27FC236}">
                    <a16:creationId xmlns:a16="http://schemas.microsoft.com/office/drawing/2014/main" id="{EEA1FBD1-8B6C-57B5-833C-A8911CDB9094}"/>
                  </a:ext>
                </a:extLst>
              </p:cNvPr>
              <p:cNvSpPr txBox="1"/>
              <p:nvPr/>
            </p:nvSpPr>
            <p:spPr>
              <a:xfrm>
                <a:off x="6486771" y="2061365"/>
                <a:ext cx="4415692" cy="1394043"/>
              </a:xfrm>
              <a:prstGeom prst="rect">
                <a:avLst/>
              </a:prstGeom>
              <a:noFill/>
              <a:ln>
                <a:noFill/>
              </a:ln>
            </p:spPr>
            <p:txBody>
              <a:bodyPr wrap="square">
                <a:spAutoFit/>
              </a:bodyPr>
              <a:lstStyle/>
              <a:p>
                <a:pPr algn="ctr"/>
                <a:r>
                  <a:rPr lang="de-DE" sz="3200" b="1" dirty="0"/>
                  <a:t>Quiz </a:t>
                </a:r>
                <a:r>
                  <a:rPr lang="de-DE" sz="3200" b="1" dirty="0" err="1"/>
                  <a:t>question</a:t>
                </a:r>
                <a:r>
                  <a:rPr lang="de-DE" sz="3200" dirty="0"/>
                  <a:t>:</a:t>
                </a:r>
              </a:p>
              <a:p>
                <a:pPr algn="ctr"/>
                <a:endParaRPr lang="de-DE" sz="600" dirty="0"/>
              </a:p>
              <a:p>
                <a:r>
                  <a:rPr lang="en-GB" sz="2800" dirty="0"/>
                  <a:t>How does the uniform state look for bitstrings of length 2?</a:t>
                </a:r>
              </a:p>
              <a:p>
                <a:endParaRPr lang="en-GB" sz="600" dirty="0"/>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46958F-6793-790C-7B7D-0001D5A9B07A}"/>
                    </a:ext>
                  </a:extLst>
                </p:cNvPr>
                <p:cNvSpPr txBox="1"/>
                <p:nvPr/>
              </p:nvSpPr>
              <p:spPr>
                <a:xfrm>
                  <a:off x="3096490" y="1802335"/>
                  <a:ext cx="8627635" cy="898964"/>
                </a:xfrm>
                <a:prstGeom prst="rect">
                  <a:avLst/>
                </a:prstGeom>
                <a:noFill/>
              </p:spPr>
              <p:txBody>
                <a:bodyPr wrap="square">
                  <a:spAutoFit/>
                </a:bodyPr>
                <a:lstStyle/>
                <a:p>
                  <a:pPr lvl="1"/>
                  <a14:m>
                    <m:oMathPara xmlns:m="http://schemas.openxmlformats.org/officeDocument/2006/math">
                      <m:oMathParaPr>
                        <m:jc m:val="left"/>
                      </m:oMathParaPr>
                      <m:oMath xmlns:m="http://schemas.openxmlformats.org/officeDocument/2006/math">
                        <m:f>
                          <m:fPr>
                            <m:ctrlPr>
                              <a:rPr lang="de-DE" sz="2800" i="1" dirty="0" smtClean="0">
                                <a:solidFill>
                                  <a:schemeClr val="tx1"/>
                                </a:solidFill>
                                <a:latin typeface="Cambria Math" panose="02040503050406030204" pitchFamily="18" charset="0"/>
                              </a:rPr>
                            </m:ctrlPr>
                          </m:fPr>
                          <m:num>
                            <m:r>
                              <a:rPr lang="de-DE" sz="2800" i="1" dirty="0">
                                <a:solidFill>
                                  <a:schemeClr val="tx1"/>
                                </a:solidFill>
                                <a:latin typeface="Cambria Math" panose="02040503050406030204" pitchFamily="18" charset="0"/>
                              </a:rPr>
                              <m:t>1</m:t>
                            </m:r>
                          </m:num>
                          <m:den>
                            <m:r>
                              <a:rPr lang="de-DE" sz="2800" b="0" i="1" dirty="0" smtClean="0">
                                <a:solidFill>
                                  <a:schemeClr val="tx1"/>
                                </a:solidFill>
                                <a:latin typeface="Cambria Math" panose="02040503050406030204" pitchFamily="18" charset="0"/>
                              </a:rPr>
                              <m:t>2</m:t>
                            </m:r>
                          </m:den>
                        </m:f>
                        <m:d>
                          <m:dPr>
                            <m:begChr m:val="|"/>
                            <m:endChr m:val="⟩"/>
                            <m:ctrlPr>
                              <a:rPr lang="de-DE" sz="2800" i="1" dirty="0">
                                <a:solidFill>
                                  <a:schemeClr val="tx1"/>
                                </a:solidFill>
                                <a:latin typeface="Cambria Math" panose="02040503050406030204" pitchFamily="18" charset="0"/>
                              </a:rPr>
                            </m:ctrlPr>
                          </m:dPr>
                          <m:e>
                            <m:r>
                              <a:rPr lang="de-DE" sz="2800" i="1" dirty="0">
                                <a:solidFill>
                                  <a:schemeClr val="tx1"/>
                                </a:solidFill>
                                <a:latin typeface="Cambria Math" panose="02040503050406030204" pitchFamily="18" charset="0"/>
                              </a:rPr>
                              <m:t>00</m:t>
                            </m:r>
                          </m:e>
                        </m:d>
                        <m:r>
                          <a:rPr lang="de-DE" sz="2800" i="1" dirty="0">
                            <a:solidFill>
                              <a:schemeClr val="tx1"/>
                            </a:solidFill>
                            <a:latin typeface="Cambria Math" panose="02040503050406030204" pitchFamily="18" charset="0"/>
                          </a:rPr>
                          <m:t>+</m:t>
                        </m:r>
                        <m:f>
                          <m:fPr>
                            <m:ctrlPr>
                              <a:rPr lang="de-DE" sz="2800" i="1" dirty="0">
                                <a:solidFill>
                                  <a:schemeClr val="tx1"/>
                                </a:solidFill>
                                <a:latin typeface="Cambria Math" panose="02040503050406030204" pitchFamily="18" charset="0"/>
                              </a:rPr>
                            </m:ctrlPr>
                          </m:fPr>
                          <m:num>
                            <m:r>
                              <a:rPr lang="de-DE" sz="2800" i="1" dirty="0">
                                <a:solidFill>
                                  <a:schemeClr val="tx1"/>
                                </a:solidFill>
                                <a:latin typeface="Cambria Math" panose="02040503050406030204" pitchFamily="18" charset="0"/>
                              </a:rPr>
                              <m:t>1</m:t>
                            </m:r>
                          </m:num>
                          <m:den>
                            <m:r>
                              <a:rPr lang="de-DE" sz="2800" b="0" i="1" dirty="0" smtClean="0">
                                <a:solidFill>
                                  <a:schemeClr val="tx1"/>
                                </a:solidFill>
                                <a:latin typeface="Cambria Math" panose="02040503050406030204" pitchFamily="18" charset="0"/>
                              </a:rPr>
                              <m:t>2</m:t>
                            </m:r>
                          </m:den>
                        </m:f>
                        <m:d>
                          <m:dPr>
                            <m:begChr m:val="|"/>
                            <m:endChr m:val="⟩"/>
                            <m:ctrlPr>
                              <a:rPr lang="de-DE" sz="2800" i="1" dirty="0">
                                <a:solidFill>
                                  <a:schemeClr val="tx1"/>
                                </a:solidFill>
                                <a:latin typeface="Cambria Math" panose="02040503050406030204" pitchFamily="18" charset="0"/>
                              </a:rPr>
                            </m:ctrlPr>
                          </m:dPr>
                          <m:e>
                            <m:r>
                              <a:rPr lang="de-DE" sz="2800" i="1" dirty="0">
                                <a:solidFill>
                                  <a:schemeClr val="tx1"/>
                                </a:solidFill>
                                <a:latin typeface="Cambria Math" panose="02040503050406030204" pitchFamily="18" charset="0"/>
                              </a:rPr>
                              <m:t>01</m:t>
                            </m:r>
                          </m:e>
                        </m:d>
                        <m:r>
                          <a:rPr lang="de-DE" sz="2800" i="1" dirty="0">
                            <a:solidFill>
                              <a:schemeClr val="tx1"/>
                            </a:solidFill>
                            <a:latin typeface="Cambria Math" panose="02040503050406030204" pitchFamily="18" charset="0"/>
                          </a:rPr>
                          <m:t>+</m:t>
                        </m:r>
                        <m:f>
                          <m:fPr>
                            <m:ctrlPr>
                              <a:rPr lang="de-DE" sz="2800" i="1" dirty="0">
                                <a:solidFill>
                                  <a:schemeClr val="tx1"/>
                                </a:solidFill>
                                <a:latin typeface="Cambria Math" panose="02040503050406030204" pitchFamily="18" charset="0"/>
                              </a:rPr>
                            </m:ctrlPr>
                          </m:fPr>
                          <m:num>
                            <m:r>
                              <a:rPr lang="de-DE" sz="2800" i="1" dirty="0">
                                <a:solidFill>
                                  <a:schemeClr val="tx1"/>
                                </a:solidFill>
                                <a:latin typeface="Cambria Math" panose="02040503050406030204" pitchFamily="18" charset="0"/>
                              </a:rPr>
                              <m:t>1</m:t>
                            </m:r>
                          </m:num>
                          <m:den>
                            <m:r>
                              <a:rPr lang="de-DE" sz="2800" b="0" i="1" dirty="0" smtClean="0">
                                <a:solidFill>
                                  <a:schemeClr val="tx1"/>
                                </a:solidFill>
                                <a:latin typeface="Cambria Math" panose="02040503050406030204" pitchFamily="18" charset="0"/>
                              </a:rPr>
                              <m:t>2</m:t>
                            </m:r>
                          </m:den>
                        </m:f>
                        <m:d>
                          <m:dPr>
                            <m:begChr m:val="|"/>
                            <m:endChr m:val="⟩"/>
                            <m:ctrlPr>
                              <a:rPr lang="de-DE" sz="2800" i="1" dirty="0">
                                <a:solidFill>
                                  <a:schemeClr val="tx1"/>
                                </a:solidFill>
                                <a:latin typeface="Cambria Math" panose="02040503050406030204" pitchFamily="18" charset="0"/>
                              </a:rPr>
                            </m:ctrlPr>
                          </m:dPr>
                          <m:e>
                            <m:r>
                              <a:rPr lang="de-DE" sz="2800" i="1" dirty="0">
                                <a:solidFill>
                                  <a:schemeClr val="tx1"/>
                                </a:solidFill>
                                <a:latin typeface="Cambria Math" panose="02040503050406030204" pitchFamily="18" charset="0"/>
                              </a:rPr>
                              <m:t>10</m:t>
                            </m:r>
                          </m:e>
                        </m:d>
                        <m:r>
                          <a:rPr lang="de-DE" sz="2800" i="1" dirty="0">
                            <a:solidFill>
                              <a:schemeClr val="tx1"/>
                            </a:solidFill>
                            <a:latin typeface="Cambria Math" panose="02040503050406030204" pitchFamily="18" charset="0"/>
                          </a:rPr>
                          <m:t>+ </m:t>
                        </m:r>
                        <m:f>
                          <m:fPr>
                            <m:ctrlPr>
                              <a:rPr lang="de-DE" sz="2800" i="1" dirty="0">
                                <a:solidFill>
                                  <a:schemeClr val="tx1"/>
                                </a:solidFill>
                                <a:latin typeface="Cambria Math" panose="02040503050406030204" pitchFamily="18" charset="0"/>
                              </a:rPr>
                            </m:ctrlPr>
                          </m:fPr>
                          <m:num>
                            <m:r>
                              <a:rPr lang="de-DE" sz="2800" i="1" dirty="0">
                                <a:solidFill>
                                  <a:schemeClr val="tx1"/>
                                </a:solidFill>
                                <a:latin typeface="Cambria Math" panose="02040503050406030204" pitchFamily="18" charset="0"/>
                              </a:rPr>
                              <m:t>1</m:t>
                            </m:r>
                          </m:num>
                          <m:den>
                            <m:r>
                              <a:rPr lang="de-DE" sz="2800" b="0" i="1" dirty="0" smtClean="0">
                                <a:solidFill>
                                  <a:schemeClr val="tx1"/>
                                </a:solidFill>
                                <a:latin typeface="Cambria Math" panose="02040503050406030204" pitchFamily="18" charset="0"/>
                              </a:rPr>
                              <m:t>2</m:t>
                            </m:r>
                          </m:den>
                        </m:f>
                        <m:d>
                          <m:dPr>
                            <m:begChr m:val="|"/>
                            <m:endChr m:val="⟩"/>
                            <m:ctrlPr>
                              <a:rPr lang="de-DE" sz="2800" i="1" dirty="0">
                                <a:solidFill>
                                  <a:schemeClr val="tx1"/>
                                </a:solidFill>
                                <a:latin typeface="Cambria Math" panose="02040503050406030204" pitchFamily="18" charset="0"/>
                              </a:rPr>
                            </m:ctrlPr>
                          </m:dPr>
                          <m:e>
                            <m:r>
                              <a:rPr lang="de-DE" sz="2800" i="1" dirty="0">
                                <a:solidFill>
                                  <a:schemeClr val="tx1"/>
                                </a:solidFill>
                                <a:latin typeface="Cambria Math" panose="02040503050406030204" pitchFamily="18" charset="0"/>
                              </a:rPr>
                              <m:t>11</m:t>
                            </m:r>
                          </m:e>
                        </m:d>
                      </m:oMath>
                    </m:oMathPara>
                  </a14:m>
                  <a:endParaRPr lang="de-DE" sz="2800" b="0" dirty="0"/>
                </a:p>
              </p:txBody>
            </p:sp>
          </mc:Choice>
          <mc:Fallback xmlns="">
            <p:sp>
              <p:nvSpPr>
                <p:cNvPr id="13" name="TextBox 12">
                  <a:extLst>
                    <a:ext uri="{FF2B5EF4-FFF2-40B4-BE49-F238E27FC236}">
                      <a16:creationId xmlns:a16="http://schemas.microsoft.com/office/drawing/2014/main" id="{7B46958F-6793-790C-7B7D-0001D5A9B07A}"/>
                    </a:ext>
                  </a:extLst>
                </p:cNvPr>
                <p:cNvSpPr txBox="1">
                  <a:spLocks noRot="1" noChangeAspect="1" noMove="1" noResize="1" noEditPoints="1" noAdjustHandles="1" noChangeArrowheads="1" noChangeShapeType="1" noTextEdit="1"/>
                </p:cNvSpPr>
                <p:nvPr/>
              </p:nvSpPr>
              <p:spPr>
                <a:xfrm>
                  <a:off x="3096490" y="1802335"/>
                  <a:ext cx="8627635" cy="898964"/>
                </a:xfrm>
                <a:prstGeom prst="rect">
                  <a:avLst/>
                </a:prstGeom>
                <a:blipFill>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1213778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Computing on quantum states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AA54F16B-DF10-9C65-2D21-72B771AC25D6}"/>
                  </a:ext>
                </a:extLst>
              </p:cNvPr>
              <p:cNvSpPr txBox="1"/>
              <p:nvPr/>
            </p:nvSpPr>
            <p:spPr>
              <a:xfrm>
                <a:off x="838200" y="1943388"/>
                <a:ext cx="10993016" cy="461665"/>
              </a:xfrm>
              <a:prstGeom prst="rect">
                <a:avLst/>
              </a:prstGeom>
              <a:noFill/>
            </p:spPr>
            <p:txBody>
              <a:bodyPr wrap="square">
                <a:spAutoFit/>
              </a:bodyPr>
              <a:lstStyle/>
              <a:p>
                <a:r>
                  <a:rPr lang="en-GB" sz="2400" b="1" dirty="0">
                    <a:solidFill>
                      <a:srgbClr val="358374"/>
                    </a:solidFill>
                  </a:rPr>
                  <a:t>Fact</a:t>
                </a:r>
                <a:r>
                  <a:rPr lang="en-GB" sz="2400" dirty="0"/>
                  <a:t>: Any quantum computation can be described by a unitary map </a:t>
                </a:r>
                <a14:m>
                  <m:oMath xmlns:m="http://schemas.openxmlformats.org/officeDocument/2006/math">
                    <m:r>
                      <m:rPr>
                        <m:sty m:val="p"/>
                      </m:rPr>
                      <a:rPr lang="de-DE" sz="2400" b="0" i="0" smtClean="0">
                        <a:latin typeface="Cambria Math" panose="02040503050406030204" pitchFamily="18" charset="0"/>
                      </a:rPr>
                      <m:t>U</m:t>
                    </m:r>
                  </m:oMath>
                </a14:m>
                <a:r>
                  <a:rPr lang="en-GB" sz="2400" dirty="0"/>
                  <a:t>.</a:t>
                </a:r>
              </a:p>
            </p:txBody>
          </p:sp>
        </mc:Choice>
        <mc:Fallback xmlns="">
          <p:sp>
            <p:nvSpPr>
              <p:cNvPr id="85" name="TextBox 84">
                <a:extLst>
                  <a:ext uri="{FF2B5EF4-FFF2-40B4-BE49-F238E27FC236}">
                    <a16:creationId xmlns:a16="http://schemas.microsoft.com/office/drawing/2014/main" id="{AA54F16B-DF10-9C65-2D21-72B771AC25D6}"/>
                  </a:ext>
                </a:extLst>
              </p:cNvPr>
              <p:cNvSpPr txBox="1">
                <a:spLocks noRot="1" noChangeAspect="1" noMove="1" noResize="1" noEditPoints="1" noAdjustHandles="1" noChangeArrowheads="1" noChangeShapeType="1" noTextEdit="1"/>
              </p:cNvSpPr>
              <p:nvPr/>
            </p:nvSpPr>
            <p:spPr>
              <a:xfrm>
                <a:off x="838200" y="1943388"/>
                <a:ext cx="10993016" cy="461665"/>
              </a:xfrm>
              <a:prstGeom prst="rect">
                <a:avLst/>
              </a:prstGeom>
              <a:blipFill>
                <a:blip r:embed="rId3"/>
                <a:stretch>
                  <a:fillRect l="-887" t="-10526" b="-28947"/>
                </a:stretch>
              </a:blipFill>
            </p:spPr>
            <p:txBody>
              <a:bodyPr/>
              <a:lstStyle/>
              <a:p>
                <a:r>
                  <a:rPr lang="en-GB">
                    <a:noFill/>
                  </a:rPr>
                  <a:t> </a:t>
                </a:r>
              </a:p>
            </p:txBody>
          </p:sp>
        </mc:Fallback>
      </mc:AlternateContent>
      <p:sp>
        <p:nvSpPr>
          <p:cNvPr id="87" name="TextBox 86">
            <a:extLst>
              <a:ext uri="{FF2B5EF4-FFF2-40B4-BE49-F238E27FC236}">
                <a16:creationId xmlns:a16="http://schemas.microsoft.com/office/drawing/2014/main" id="{C0CBBB7B-970C-7D04-8458-0778A78C5CFA}"/>
              </a:ext>
            </a:extLst>
          </p:cNvPr>
          <p:cNvSpPr txBox="1"/>
          <p:nvPr/>
        </p:nvSpPr>
        <p:spPr>
          <a:xfrm>
            <a:off x="838199" y="3924805"/>
            <a:ext cx="6019801" cy="461665"/>
          </a:xfrm>
          <a:prstGeom prst="rect">
            <a:avLst/>
          </a:prstGeom>
          <a:noFill/>
        </p:spPr>
        <p:txBody>
          <a:bodyPr wrap="square">
            <a:spAutoFit/>
          </a:bodyPr>
          <a:lstStyle/>
          <a:p>
            <a:r>
              <a:rPr lang="en-GB" sz="2400" b="1" dirty="0">
                <a:solidFill>
                  <a:srgbClr val="358374"/>
                </a:solidFill>
              </a:rPr>
              <a:t>Example map for strings of length 2</a:t>
            </a:r>
            <a:endParaRPr lang="en-GB" sz="2400" dirty="0"/>
          </a:p>
        </p:txBody>
      </p:sp>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032DCDE4-5776-1802-1F9D-8DEF28FF73B9}"/>
                  </a:ext>
                </a:extLst>
              </p:cNvPr>
              <p:cNvSpPr txBox="1"/>
              <p:nvPr/>
            </p:nvSpPr>
            <p:spPr>
              <a:xfrm>
                <a:off x="1679863" y="2576886"/>
                <a:ext cx="5634292" cy="1200329"/>
              </a:xfrm>
              <a:prstGeom prst="rect">
                <a:avLst/>
              </a:prstGeom>
              <a:noFill/>
            </p:spPr>
            <p:txBody>
              <a:bodyPr wrap="square">
                <a:spAutoFit/>
              </a:bodyPr>
              <a:lstStyle/>
              <a:p>
                <a:r>
                  <a:rPr lang="en-GB" sz="2400" dirty="0"/>
                  <a:t>‘Unitary’</a:t>
                </a:r>
              </a:p>
              <a:p>
                <a:pPr marL="342900" indent="-342900">
                  <a:buFont typeface="Arial" panose="020B0604020202020204" pitchFamily="34" charset="0"/>
                  <a:buChar char="•"/>
                </a:pPr>
                <a:r>
                  <a:rPr lang="en-GB" sz="2400" dirty="0"/>
                  <a:t>Preserve ‘probability’ coefficients </a:t>
                </a:r>
                <a14:m>
                  <m:oMath xmlns:m="http://schemas.openxmlformats.org/officeDocument/2006/math">
                    <m:r>
                      <a:rPr lang="de-DE" sz="2400" i="1" dirty="0" smtClean="0">
                        <a:solidFill>
                          <a:srgbClr val="358374"/>
                        </a:solidFill>
                        <a:latin typeface="Cambria Math" panose="02040503050406030204" pitchFamily="18" charset="0"/>
                      </a:rPr>
                      <m:t>𝛼</m:t>
                    </m:r>
                  </m:oMath>
                </a14:m>
                <a:endParaRPr lang="en-GB" sz="2400" dirty="0"/>
              </a:p>
              <a:p>
                <a:pPr marL="342900" indent="-342900">
                  <a:buFont typeface="Arial" panose="020B0604020202020204" pitchFamily="34" charset="0"/>
                  <a:buChar char="•"/>
                </a:pPr>
                <a:r>
                  <a:rPr lang="en-GB" sz="2400" dirty="0"/>
                  <a:t>‘invertible in a very nice way’</a:t>
                </a:r>
              </a:p>
            </p:txBody>
          </p:sp>
        </mc:Choice>
        <mc:Fallback>
          <p:sp>
            <p:nvSpPr>
              <p:cNvPr id="89" name="TextBox 88">
                <a:extLst>
                  <a:ext uri="{FF2B5EF4-FFF2-40B4-BE49-F238E27FC236}">
                    <a16:creationId xmlns:a16="http://schemas.microsoft.com/office/drawing/2014/main" id="{032DCDE4-5776-1802-1F9D-8DEF28FF73B9}"/>
                  </a:ext>
                </a:extLst>
              </p:cNvPr>
              <p:cNvSpPr txBox="1">
                <a:spLocks noRot="1" noChangeAspect="1" noMove="1" noResize="1" noEditPoints="1" noAdjustHandles="1" noChangeArrowheads="1" noChangeShapeType="1" noTextEdit="1"/>
              </p:cNvSpPr>
              <p:nvPr/>
            </p:nvSpPr>
            <p:spPr>
              <a:xfrm>
                <a:off x="1679863" y="2576886"/>
                <a:ext cx="5634292" cy="1200329"/>
              </a:xfrm>
              <a:prstGeom prst="rect">
                <a:avLst/>
              </a:prstGeom>
              <a:blipFill>
                <a:blip r:embed="rId4"/>
                <a:stretch>
                  <a:fillRect l="-1732" t="-4061" b="-106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35F40B16-57C1-B4D6-3F7D-71AFF8C41F34}"/>
                  </a:ext>
                </a:extLst>
              </p:cNvPr>
              <p:cNvSpPr txBox="1"/>
              <p:nvPr/>
            </p:nvSpPr>
            <p:spPr>
              <a:xfrm>
                <a:off x="1319645" y="4427193"/>
                <a:ext cx="173535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de-DE" sz="2400" i="1" dirty="0" smtClean="0">
                              <a:solidFill>
                                <a:schemeClr val="tx1"/>
                              </a:solidFill>
                              <a:latin typeface="Cambria Math" panose="02040503050406030204" pitchFamily="18" charset="0"/>
                            </a:rPr>
                          </m:ctrlPr>
                        </m:dPr>
                        <m:e>
                          <m:r>
                            <a:rPr lang="de-DE" sz="2400" i="1" dirty="0">
                              <a:solidFill>
                                <a:schemeClr val="tx1"/>
                              </a:solidFill>
                              <a:latin typeface="Cambria Math" panose="02040503050406030204" pitchFamily="18" charset="0"/>
                            </a:rPr>
                            <m:t>00</m:t>
                          </m:r>
                        </m:e>
                      </m:d>
                      <m:r>
                        <a:rPr lang="de-DE" sz="2400" b="0" i="1" dirty="0" smtClean="0">
                          <a:solidFill>
                            <a:schemeClr val="tx1"/>
                          </a:solidFill>
                          <a:latin typeface="Cambria Math" panose="02040503050406030204" pitchFamily="18" charset="0"/>
                        </a:rPr>
                        <m:t>→</m:t>
                      </m:r>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00</m:t>
                          </m:r>
                        </m:e>
                      </m:d>
                    </m:oMath>
                  </m:oMathPara>
                </a14:m>
                <a:endParaRPr lang="en-GB" sz="2400" dirty="0"/>
              </a:p>
              <a:p>
                <a:pPr/>
                <a14:m>
                  <m:oMathPara xmlns:m="http://schemas.openxmlformats.org/officeDocument/2006/math">
                    <m:oMathParaPr>
                      <m:jc m:val="left"/>
                    </m:oMathParaPr>
                    <m:oMath xmlns:m="http://schemas.openxmlformats.org/officeDocument/2006/math">
                      <m:d>
                        <m:dPr>
                          <m:begChr m:val="|"/>
                          <m:endChr m:val="⟩"/>
                          <m:ctrlPr>
                            <a:rPr lang="de-DE" sz="2400" i="1" dirty="0" smtClean="0">
                              <a:solidFill>
                                <a:schemeClr val="tx1"/>
                              </a:solidFill>
                              <a:latin typeface="Cambria Math" panose="02040503050406030204" pitchFamily="18" charset="0"/>
                            </a:rPr>
                          </m:ctrlPr>
                        </m:dPr>
                        <m:e>
                          <m:r>
                            <a:rPr lang="de-DE" sz="2400" i="1" dirty="0">
                              <a:solidFill>
                                <a:schemeClr val="tx1"/>
                              </a:solidFill>
                              <a:latin typeface="Cambria Math" panose="02040503050406030204" pitchFamily="18" charset="0"/>
                            </a:rPr>
                            <m:t>0</m:t>
                          </m:r>
                          <m:r>
                            <a:rPr lang="de-DE" sz="2400" b="0" i="1" dirty="0" smtClean="0">
                              <a:solidFill>
                                <a:schemeClr val="tx1"/>
                              </a:solidFill>
                              <a:latin typeface="Cambria Math" panose="02040503050406030204" pitchFamily="18" charset="0"/>
                            </a:rPr>
                            <m:t>1</m:t>
                          </m:r>
                        </m:e>
                      </m:d>
                      <m:r>
                        <a:rPr lang="de-DE" sz="2400" b="0" i="1" dirty="0" smtClean="0">
                          <a:solidFill>
                            <a:schemeClr val="tx1"/>
                          </a:solidFill>
                          <a:latin typeface="Cambria Math" panose="02040503050406030204" pitchFamily="18" charset="0"/>
                        </a:rPr>
                        <m:t>→</m:t>
                      </m:r>
                      <m:d>
                        <m:dPr>
                          <m:begChr m:val="|"/>
                          <m:endChr m:val="⟩"/>
                          <m:ctrlPr>
                            <a:rPr lang="de-DE" sz="2400" i="1" dirty="0">
                              <a:latin typeface="Cambria Math" panose="02040503050406030204" pitchFamily="18" charset="0"/>
                            </a:rPr>
                          </m:ctrlPr>
                        </m:dPr>
                        <m:e>
                          <m:r>
                            <a:rPr lang="de-DE" sz="2400" i="1" dirty="0">
                              <a:latin typeface="Cambria Math" panose="02040503050406030204" pitchFamily="18" charset="0"/>
                            </a:rPr>
                            <m:t>0</m:t>
                          </m:r>
                          <m:r>
                            <a:rPr lang="de-DE" sz="2400" b="0" i="1" dirty="0" smtClean="0">
                              <a:latin typeface="Cambria Math" panose="02040503050406030204" pitchFamily="18" charset="0"/>
                            </a:rPr>
                            <m:t>1</m:t>
                          </m:r>
                        </m:e>
                      </m:d>
                    </m:oMath>
                  </m:oMathPara>
                </a14:m>
                <a:endParaRPr lang="en-GB" sz="2400" dirty="0"/>
              </a:p>
              <a:p>
                <a:pPr/>
                <a14:m>
                  <m:oMathPara xmlns:m="http://schemas.openxmlformats.org/officeDocument/2006/math">
                    <m:oMathParaPr>
                      <m:jc m:val="left"/>
                    </m:oMathParaPr>
                    <m:oMath xmlns:m="http://schemas.openxmlformats.org/officeDocument/2006/math">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10</m:t>
                          </m:r>
                        </m:e>
                      </m:d>
                      <m:r>
                        <a:rPr lang="de-DE" sz="2400" b="0" i="1" dirty="0" smtClean="0">
                          <a:solidFill>
                            <a:schemeClr val="tx1"/>
                          </a:solidFill>
                          <a:latin typeface="Cambria Math" panose="02040503050406030204" pitchFamily="18" charset="0"/>
                        </a:rPr>
                        <m:t>→</m:t>
                      </m:r>
                      <m:d>
                        <m:dPr>
                          <m:begChr m:val="|"/>
                          <m:endChr m:val="⟩"/>
                          <m:ctrlPr>
                            <a:rPr lang="de-DE" sz="2400" i="1" dirty="0">
                              <a:latin typeface="Cambria Math" panose="02040503050406030204" pitchFamily="18" charset="0"/>
                            </a:rPr>
                          </m:ctrlPr>
                        </m:dPr>
                        <m:e>
                          <m:r>
                            <a:rPr lang="de-DE" sz="2400" i="1" dirty="0" smtClean="0">
                              <a:latin typeface="Cambria Math" panose="02040503050406030204" pitchFamily="18" charset="0"/>
                            </a:rPr>
                            <m:t>1</m:t>
                          </m:r>
                          <m:r>
                            <a:rPr lang="de-DE" sz="2400" b="0" i="1" dirty="0" smtClean="0">
                              <a:latin typeface="Cambria Math" panose="02040503050406030204" pitchFamily="18" charset="0"/>
                            </a:rPr>
                            <m:t>1</m:t>
                          </m:r>
                        </m:e>
                      </m:d>
                    </m:oMath>
                  </m:oMathPara>
                </a14:m>
                <a:endParaRPr lang="en-GB" sz="2400" dirty="0"/>
              </a:p>
              <a:p>
                <a:pPr/>
                <a14:m>
                  <m:oMathPara xmlns:m="http://schemas.openxmlformats.org/officeDocument/2006/math">
                    <m:oMathParaPr>
                      <m:jc m:val="left"/>
                    </m:oMathParaPr>
                    <m:oMath xmlns:m="http://schemas.openxmlformats.org/officeDocument/2006/math">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chemeClr val="tx1"/>
                              </a:solidFill>
                              <a:latin typeface="Cambria Math" panose="02040503050406030204" pitchFamily="18" charset="0"/>
                            </a:rPr>
                            <m:t>11</m:t>
                          </m:r>
                        </m:e>
                      </m:d>
                      <m:r>
                        <a:rPr lang="de-DE" sz="2400" b="0" i="1" dirty="0" smtClean="0">
                          <a:solidFill>
                            <a:schemeClr val="tx1"/>
                          </a:solidFill>
                          <a:latin typeface="Cambria Math" panose="02040503050406030204" pitchFamily="18" charset="0"/>
                        </a:rPr>
                        <m:t>→</m:t>
                      </m:r>
                      <m:d>
                        <m:dPr>
                          <m:begChr m:val="|"/>
                          <m:endChr m:val="⟩"/>
                          <m:ctrlPr>
                            <a:rPr lang="de-DE" sz="2400" i="1" dirty="0">
                              <a:latin typeface="Cambria Math" panose="02040503050406030204" pitchFamily="18" charset="0"/>
                            </a:rPr>
                          </m:ctrlPr>
                        </m:dPr>
                        <m:e>
                          <m:r>
                            <a:rPr lang="de-DE" sz="2400" i="1" dirty="0" smtClean="0">
                              <a:latin typeface="Cambria Math" panose="02040503050406030204" pitchFamily="18" charset="0"/>
                            </a:rPr>
                            <m:t>1</m:t>
                          </m:r>
                          <m:r>
                            <a:rPr lang="de-DE" sz="2400" b="0" i="1" dirty="0" smtClean="0">
                              <a:latin typeface="Cambria Math" panose="02040503050406030204" pitchFamily="18" charset="0"/>
                            </a:rPr>
                            <m:t>0</m:t>
                          </m:r>
                        </m:e>
                      </m:d>
                    </m:oMath>
                  </m:oMathPara>
                </a14:m>
                <a:endParaRPr lang="de-DE" sz="2400" b="0" dirty="0"/>
              </a:p>
            </p:txBody>
          </p:sp>
        </mc:Choice>
        <mc:Fallback xmlns="">
          <p:sp>
            <p:nvSpPr>
              <p:cNvPr id="94" name="TextBox 93">
                <a:extLst>
                  <a:ext uri="{FF2B5EF4-FFF2-40B4-BE49-F238E27FC236}">
                    <a16:creationId xmlns:a16="http://schemas.microsoft.com/office/drawing/2014/main" id="{35F40B16-57C1-B4D6-3F7D-71AFF8C41F34}"/>
                  </a:ext>
                </a:extLst>
              </p:cNvPr>
              <p:cNvSpPr txBox="1">
                <a:spLocks noRot="1" noChangeAspect="1" noMove="1" noResize="1" noEditPoints="1" noAdjustHandles="1" noChangeArrowheads="1" noChangeShapeType="1" noTextEdit="1"/>
              </p:cNvSpPr>
              <p:nvPr/>
            </p:nvSpPr>
            <p:spPr>
              <a:xfrm>
                <a:off x="1319645" y="4427193"/>
                <a:ext cx="1735356" cy="1569660"/>
              </a:xfrm>
              <a:prstGeom prst="rect">
                <a:avLst/>
              </a:prstGeom>
              <a:blipFill>
                <a:blip r:embed="rId5"/>
                <a:stretch>
                  <a:fillRect/>
                </a:stretch>
              </a:blipFill>
            </p:spPr>
            <p:txBody>
              <a:bodyPr/>
              <a:lstStyle/>
              <a:p>
                <a:r>
                  <a:rPr lang="en-GB">
                    <a:noFill/>
                  </a:rPr>
                  <a:t> </a:t>
                </a:r>
              </a:p>
            </p:txBody>
          </p:sp>
        </mc:Fallback>
      </mc:AlternateContent>
      <p:sp>
        <p:nvSpPr>
          <p:cNvPr id="96" name="Right Brace 95">
            <a:extLst>
              <a:ext uri="{FF2B5EF4-FFF2-40B4-BE49-F238E27FC236}">
                <a16:creationId xmlns:a16="http://schemas.microsoft.com/office/drawing/2014/main" id="{BAA120FC-AE40-4044-29C6-F9C9E3BFD278}"/>
              </a:ext>
            </a:extLst>
          </p:cNvPr>
          <p:cNvSpPr/>
          <p:nvPr/>
        </p:nvSpPr>
        <p:spPr>
          <a:xfrm>
            <a:off x="3075708" y="4569975"/>
            <a:ext cx="561109" cy="133398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4A67C17-F443-4E2D-5471-9E5EAB07FABC}"/>
                  </a:ext>
                </a:extLst>
              </p:cNvPr>
              <p:cNvSpPr txBox="1"/>
              <p:nvPr/>
            </p:nvSpPr>
            <p:spPr>
              <a:xfrm>
                <a:off x="3621474" y="4957582"/>
                <a:ext cx="2907999" cy="461665"/>
              </a:xfrm>
              <a:prstGeom prst="rect">
                <a:avLst/>
              </a:prstGeom>
              <a:noFill/>
            </p:spPr>
            <p:txBody>
              <a:bodyPr wrap="square">
                <a:spAutoFit/>
              </a:bodyPr>
              <a:lstStyle/>
              <a:p>
                <a14:m>
                  <m:oMath xmlns:m="http://schemas.openxmlformats.org/officeDocument/2006/math">
                    <m:d>
                      <m:dPr>
                        <m:begChr m:val="|"/>
                        <m:endChr m:val="⟩"/>
                        <m:ctrlPr>
                          <a:rPr lang="de-DE" sz="2400" i="1" dirty="0" smtClean="0">
                            <a:solidFill>
                              <a:schemeClr val="tx1"/>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𝑏</m:t>
                        </m:r>
                        <m:r>
                          <a:rPr lang="de-DE" sz="2400" b="0" i="1" dirty="0" smtClean="0">
                            <a:solidFill>
                              <a:srgbClr val="358374"/>
                            </a:solidFill>
                            <a:latin typeface="Cambria Math" panose="02040503050406030204" pitchFamily="18" charset="0"/>
                          </a:rPr>
                          <m:t>,</m:t>
                        </m:r>
                        <m:r>
                          <a:rPr lang="de-DE" sz="2400" b="0" i="1" dirty="0" smtClean="0">
                            <a:solidFill>
                              <a:srgbClr val="7030A0"/>
                            </a:solidFill>
                            <a:latin typeface="Cambria Math" panose="02040503050406030204" pitchFamily="18" charset="0"/>
                          </a:rPr>
                          <m:t>𝑏</m:t>
                        </m:r>
                        <m:r>
                          <a:rPr lang="de-DE" sz="2400" b="0" i="1" dirty="0" smtClean="0">
                            <a:solidFill>
                              <a:srgbClr val="7030A0"/>
                            </a:solidFill>
                            <a:latin typeface="Cambria Math" panose="02040503050406030204" pitchFamily="18" charset="0"/>
                          </a:rPr>
                          <m:t>′</m:t>
                        </m:r>
                      </m:e>
                    </m:d>
                  </m:oMath>
                </a14:m>
                <a:r>
                  <a:rPr lang="de-DE" sz="2400" dirty="0"/>
                  <a:t> </a:t>
                </a:r>
                <a14:m>
                  <m:oMath xmlns:m="http://schemas.openxmlformats.org/officeDocument/2006/math">
                    <m:r>
                      <a:rPr lang="de-DE" sz="2400" i="1" dirty="0">
                        <a:latin typeface="Cambria Math" panose="02040503050406030204" pitchFamily="18" charset="0"/>
                      </a:rPr>
                      <m:t>→</m:t>
                    </m:r>
                    <m:d>
                      <m:dPr>
                        <m:begChr m:val="|"/>
                        <m:endChr m:val="⟩"/>
                        <m:ctrlPr>
                          <a:rPr lang="de-DE" sz="2400" i="1" dirty="0">
                            <a:latin typeface="Cambria Math" panose="02040503050406030204" pitchFamily="18" charset="0"/>
                          </a:rPr>
                        </m:ctrlPr>
                      </m:dPr>
                      <m:e>
                        <m:r>
                          <a:rPr lang="de-DE" sz="2400" i="1" dirty="0">
                            <a:solidFill>
                              <a:srgbClr val="358374"/>
                            </a:solidFill>
                            <a:latin typeface="Cambria Math" panose="02040503050406030204" pitchFamily="18" charset="0"/>
                          </a:rPr>
                          <m:t>𝑏</m:t>
                        </m:r>
                        <m:r>
                          <a:rPr lang="de-DE" sz="2400" i="1" dirty="0">
                            <a:solidFill>
                              <a:srgbClr val="358374"/>
                            </a:solidFill>
                            <a:latin typeface="Cambria Math" panose="02040503050406030204" pitchFamily="18" charset="0"/>
                          </a:rPr>
                          <m:t>,</m:t>
                        </m:r>
                        <m:sSup>
                          <m:sSupPr>
                            <m:ctrlPr>
                              <a:rPr lang="de-DE" sz="2400" i="1" dirty="0">
                                <a:solidFill>
                                  <a:srgbClr val="7030A0"/>
                                </a:solidFill>
                                <a:latin typeface="Cambria Math" panose="02040503050406030204" pitchFamily="18" charset="0"/>
                              </a:rPr>
                            </m:ctrlPr>
                          </m:sSupPr>
                          <m:e>
                            <m:r>
                              <a:rPr lang="de-DE" sz="2400" i="1" dirty="0">
                                <a:solidFill>
                                  <a:srgbClr val="7030A0"/>
                                </a:solidFill>
                                <a:latin typeface="Cambria Math" panose="02040503050406030204" pitchFamily="18" charset="0"/>
                              </a:rPr>
                              <m:t>𝑏</m:t>
                            </m:r>
                          </m:e>
                          <m:sup>
                            <m:r>
                              <a:rPr lang="de-DE" sz="2400" i="1" dirty="0">
                                <a:solidFill>
                                  <a:srgbClr val="7030A0"/>
                                </a:solidFill>
                                <a:latin typeface="Cambria Math" panose="02040503050406030204" pitchFamily="18" charset="0"/>
                              </a:rPr>
                              <m:t>′</m:t>
                            </m:r>
                          </m:sup>
                        </m:sSup>
                        <m:r>
                          <m:rPr>
                            <m:lit/>
                          </m:rPr>
                          <a:rPr lang="de-DE" sz="2400" b="0" i="1" dirty="0" smtClean="0">
                            <a:solidFill>
                              <a:srgbClr val="7030A0"/>
                            </a:solidFill>
                            <a:latin typeface="Cambria Math" panose="02040503050406030204" pitchFamily="18" charset="0"/>
                          </a:rPr>
                          <m:t> </m:t>
                        </m:r>
                        <m:r>
                          <a:rPr lang="de-DE" sz="2400" b="0" i="1" dirty="0" smtClean="0">
                            <a:solidFill>
                              <a:srgbClr val="7030A0"/>
                            </a:solidFill>
                            <a:latin typeface="Cambria Math" panose="02040503050406030204" pitchFamily="18" charset="0"/>
                          </a:rPr>
                          <m:t>⊕</m:t>
                        </m:r>
                        <m:r>
                          <a:rPr lang="de-DE" sz="2400" i="1" dirty="0">
                            <a:solidFill>
                              <a:srgbClr val="358374"/>
                            </a:solidFill>
                            <a:latin typeface="Cambria Math" panose="02040503050406030204" pitchFamily="18" charset="0"/>
                          </a:rPr>
                          <m:t>𝑏</m:t>
                        </m:r>
                      </m:e>
                    </m:d>
                  </m:oMath>
                </a14:m>
                <a:endParaRPr lang="en-GB" sz="2400" dirty="0"/>
              </a:p>
            </p:txBody>
          </p:sp>
        </mc:Choice>
        <mc:Fallback xmlns="">
          <p:sp>
            <p:nvSpPr>
              <p:cNvPr id="98" name="TextBox 97">
                <a:extLst>
                  <a:ext uri="{FF2B5EF4-FFF2-40B4-BE49-F238E27FC236}">
                    <a16:creationId xmlns:a16="http://schemas.microsoft.com/office/drawing/2014/main" id="{E4A67C17-F443-4E2D-5471-9E5EAB07FABC}"/>
                  </a:ext>
                </a:extLst>
              </p:cNvPr>
              <p:cNvSpPr txBox="1">
                <a:spLocks noRot="1" noChangeAspect="1" noMove="1" noResize="1" noEditPoints="1" noAdjustHandles="1" noChangeArrowheads="1" noChangeShapeType="1" noTextEdit="1"/>
              </p:cNvSpPr>
              <p:nvPr/>
            </p:nvSpPr>
            <p:spPr>
              <a:xfrm>
                <a:off x="3621474" y="4957582"/>
                <a:ext cx="2907999" cy="461665"/>
              </a:xfrm>
              <a:prstGeom prst="rect">
                <a:avLst/>
              </a:prstGeom>
              <a:blipFill>
                <a:blip r:embed="rId6"/>
                <a:stretch>
                  <a:fillRect b="-9211"/>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5DB373D8-4241-8077-BB7F-95EED3AE13FD}"/>
              </a:ext>
            </a:extLst>
          </p:cNvPr>
          <p:cNvGrpSpPr/>
          <p:nvPr/>
        </p:nvGrpSpPr>
        <p:grpSpPr>
          <a:xfrm>
            <a:off x="7293448" y="4386616"/>
            <a:ext cx="3949516" cy="1559826"/>
            <a:chOff x="7293448" y="4386616"/>
            <a:chExt cx="3949516" cy="1559826"/>
          </a:xfrm>
        </p:grpSpPr>
        <p:grpSp>
          <p:nvGrpSpPr>
            <p:cNvPr id="99" name="Group 98">
              <a:extLst>
                <a:ext uri="{FF2B5EF4-FFF2-40B4-BE49-F238E27FC236}">
                  <a16:creationId xmlns:a16="http://schemas.microsoft.com/office/drawing/2014/main" id="{0BBA1937-899F-E0A6-1675-F2C5C7B2DAC5}"/>
                </a:ext>
              </a:extLst>
            </p:cNvPr>
            <p:cNvGrpSpPr/>
            <p:nvPr/>
          </p:nvGrpSpPr>
          <p:grpSpPr>
            <a:xfrm>
              <a:off x="7293448" y="4984188"/>
              <a:ext cx="3949516" cy="962254"/>
              <a:chOff x="6723984" y="4503061"/>
              <a:chExt cx="3949516" cy="962254"/>
            </a:xfrm>
          </p:grpSpPr>
          <p:cxnSp>
            <p:nvCxnSpPr>
              <p:cNvPr id="46" name="Straight Connector 45">
                <a:extLst>
                  <a:ext uri="{FF2B5EF4-FFF2-40B4-BE49-F238E27FC236}">
                    <a16:creationId xmlns:a16="http://schemas.microsoft.com/office/drawing/2014/main" id="{38CC644F-AFC3-41FF-EDC1-2F7803759808}"/>
                  </a:ext>
                </a:extLst>
              </p:cNvPr>
              <p:cNvCxnSpPr>
                <a:cxnSpLocks/>
              </p:cNvCxnSpPr>
              <p:nvPr/>
            </p:nvCxnSpPr>
            <p:spPr>
              <a:xfrm>
                <a:off x="7518070" y="477282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51CFD07-264D-F03F-BAC7-18AF7F775848}"/>
                      </a:ext>
                    </a:extLst>
                  </p:cNvPr>
                  <p:cNvSpPr txBox="1"/>
                  <p:nvPr/>
                </p:nvSpPr>
                <p:spPr>
                  <a:xfrm>
                    <a:off x="6723984" y="4511080"/>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de-DE" sz="2400" i="1" dirty="0" smtClean="0">
                                  <a:solidFill>
                                    <a:srgbClr val="358374"/>
                                  </a:solidFill>
                                  <a:latin typeface="Cambria Math" panose="02040503050406030204" pitchFamily="18" charset="0"/>
                                </a:rPr>
                              </m:ctrlPr>
                            </m:dPr>
                            <m:e>
                              <m:r>
                                <a:rPr lang="de-DE" sz="2400" b="0" i="1" dirty="0" smtClean="0">
                                  <a:solidFill>
                                    <a:srgbClr val="358374"/>
                                  </a:solidFill>
                                  <a:latin typeface="Cambria Math" panose="02040503050406030204" pitchFamily="18" charset="0"/>
                                </a:rPr>
                                <m:t>𝑏</m:t>
                              </m:r>
                            </m:e>
                          </m:d>
                        </m:oMath>
                      </m:oMathPara>
                    </a14:m>
                    <a:endParaRPr lang="en-US" sz="2400" dirty="0">
                      <a:solidFill>
                        <a:schemeClr val="tx1"/>
                      </a:solidFill>
                      <a:latin typeface="+mn-lt"/>
                    </a:endParaRPr>
                  </a:p>
                </p:txBody>
              </p:sp>
            </mc:Choice>
            <mc:Fallback xmlns="">
              <p:sp>
                <p:nvSpPr>
                  <p:cNvPr id="47" name="TextBox 46">
                    <a:extLst>
                      <a:ext uri="{FF2B5EF4-FFF2-40B4-BE49-F238E27FC236}">
                        <a16:creationId xmlns:a16="http://schemas.microsoft.com/office/drawing/2014/main" id="{551CFD07-264D-F03F-BAC7-18AF7F775848}"/>
                      </a:ext>
                    </a:extLst>
                  </p:cNvPr>
                  <p:cNvSpPr txBox="1">
                    <a:spLocks noRot="1" noChangeAspect="1" noMove="1" noResize="1" noEditPoints="1" noAdjustHandles="1" noChangeArrowheads="1" noChangeShapeType="1" noTextEdit="1"/>
                  </p:cNvSpPr>
                  <p:nvPr/>
                </p:nvSpPr>
                <p:spPr>
                  <a:xfrm>
                    <a:off x="6723984" y="4511080"/>
                    <a:ext cx="817612" cy="461665"/>
                  </a:xfrm>
                  <a:prstGeom prst="rect">
                    <a:avLst/>
                  </a:prstGeom>
                  <a:blipFill>
                    <a:blip r:embed="rId7"/>
                    <a:stretch>
                      <a:fillRect/>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DF944E-774C-0549-84CA-902F4F393D2D}"/>
                      </a:ext>
                    </a:extLst>
                  </p:cNvPr>
                  <p:cNvSpPr txBox="1"/>
                  <p:nvPr/>
                </p:nvSpPr>
                <p:spPr>
                  <a:xfrm>
                    <a:off x="6744691" y="4967207"/>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r>
                            <a:rPr lang="de-DE" sz="2400" i="1" dirty="0" smtClean="0">
                              <a:solidFill>
                                <a:srgbClr val="7030A0"/>
                              </a:solidFill>
                              <a:latin typeface="Cambria Math" panose="02040503050406030204" pitchFamily="18" charset="0"/>
                            </a:rPr>
                            <m:t>|</m:t>
                          </m:r>
                          <m:r>
                            <a:rPr lang="de-DE" sz="2400" i="1" dirty="0" smtClean="0">
                              <a:solidFill>
                                <a:srgbClr val="7030A0"/>
                              </a:solidFill>
                              <a:latin typeface="Cambria Math" panose="02040503050406030204" pitchFamily="18" charset="0"/>
                            </a:rPr>
                            <m:t>𝑏</m:t>
                          </m:r>
                          <m:r>
                            <a:rPr lang="de-DE" sz="2400" b="0" i="1" dirty="0" smtClean="0">
                              <a:solidFill>
                                <a:srgbClr val="7030A0"/>
                              </a:solidFill>
                              <a:latin typeface="Cambria Math" panose="02040503050406030204" pitchFamily="18" charset="0"/>
                            </a:rPr>
                            <m:t>′</m:t>
                          </m:r>
                          <m:r>
                            <a:rPr lang="de-DE" sz="2400" i="1" dirty="0">
                              <a:solidFill>
                                <a:srgbClr val="7030A0"/>
                              </a:solidFill>
                              <a:latin typeface="Cambria Math" panose="02040503050406030204" pitchFamily="18" charset="0"/>
                            </a:rPr>
                            <m:t>⟩</m:t>
                          </m:r>
                        </m:oMath>
                      </m:oMathPara>
                    </a14:m>
                    <a:endParaRPr lang="en-US" sz="2400" dirty="0">
                      <a:solidFill>
                        <a:schemeClr val="tx1"/>
                      </a:solidFill>
                      <a:latin typeface="+mn-lt"/>
                    </a:endParaRPr>
                  </a:p>
                </p:txBody>
              </p:sp>
            </mc:Choice>
            <mc:Fallback xmlns="">
              <p:sp>
                <p:nvSpPr>
                  <p:cNvPr id="48" name="TextBox 47">
                    <a:extLst>
                      <a:ext uri="{FF2B5EF4-FFF2-40B4-BE49-F238E27FC236}">
                        <a16:creationId xmlns:a16="http://schemas.microsoft.com/office/drawing/2014/main" id="{47DF944E-774C-0549-84CA-902F4F393D2D}"/>
                      </a:ext>
                    </a:extLst>
                  </p:cNvPr>
                  <p:cNvSpPr txBox="1">
                    <a:spLocks noRot="1" noChangeAspect="1" noMove="1" noResize="1" noEditPoints="1" noAdjustHandles="1" noChangeArrowheads="1" noChangeShapeType="1" noTextEdit="1"/>
                  </p:cNvSpPr>
                  <p:nvPr/>
                </p:nvSpPr>
                <p:spPr>
                  <a:xfrm>
                    <a:off x="6744691" y="4967207"/>
                    <a:ext cx="817612" cy="461665"/>
                  </a:xfrm>
                  <a:prstGeom prst="rect">
                    <a:avLst/>
                  </a:prstGeom>
                  <a:blipFill>
                    <a:blip r:embed="rId8"/>
                    <a:stretch>
                      <a:fillRect l="-6716" b="-18667"/>
                    </a:stretch>
                  </a:blipFill>
                  <a:ln w="12700">
                    <a:noFill/>
                  </a:ln>
                </p:spPr>
                <p:txBody>
                  <a:bodyPr/>
                  <a:lstStyle/>
                  <a:p>
                    <a:r>
                      <a:rPr lang="en-GB">
                        <a:noFill/>
                      </a:rPr>
                      <a:t> </a:t>
                    </a:r>
                  </a:p>
                </p:txBody>
              </p:sp>
            </mc:Fallback>
          </mc:AlternateContent>
          <p:sp>
            <p:nvSpPr>
              <p:cNvPr id="49" name="Rectangle 48">
                <a:extLst>
                  <a:ext uri="{FF2B5EF4-FFF2-40B4-BE49-F238E27FC236}">
                    <a16:creationId xmlns:a16="http://schemas.microsoft.com/office/drawing/2014/main" id="{A783CC0E-B89B-F534-B767-E727C46C1654}"/>
                  </a:ext>
                </a:extLst>
              </p:cNvPr>
              <p:cNvSpPr/>
              <p:nvPr/>
            </p:nvSpPr>
            <p:spPr>
              <a:xfrm>
                <a:off x="7899070" y="4600987"/>
                <a:ext cx="1057894" cy="86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1FA5BA8-42D4-25AA-8729-A46805761C09}"/>
                      </a:ext>
                    </a:extLst>
                  </p:cNvPr>
                  <p:cNvSpPr txBox="1"/>
                  <p:nvPr/>
                </p:nvSpPr>
                <p:spPr>
                  <a:xfrm>
                    <a:off x="7906500" y="4802318"/>
                    <a:ext cx="1057894"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2400" b="0" i="1" smtClean="0">
                              <a:solidFill>
                                <a:schemeClr val="tx1"/>
                              </a:solidFill>
                              <a:latin typeface="Cambria Math" panose="02040503050406030204" pitchFamily="18" charset="0"/>
                            </a:rPr>
                            <m:t>𝐶𝑁𝑂𝑇</m:t>
                          </m:r>
                        </m:oMath>
                      </m:oMathPara>
                    </a14:m>
                    <a:endParaRPr lang="en-US" sz="2400" dirty="0">
                      <a:solidFill>
                        <a:schemeClr val="tx1"/>
                      </a:solidFill>
                    </a:endParaRPr>
                  </a:p>
                </p:txBody>
              </p:sp>
            </mc:Choice>
            <mc:Fallback xmlns="">
              <p:sp>
                <p:nvSpPr>
                  <p:cNvPr id="50" name="TextBox 49">
                    <a:extLst>
                      <a:ext uri="{FF2B5EF4-FFF2-40B4-BE49-F238E27FC236}">
                        <a16:creationId xmlns:a16="http://schemas.microsoft.com/office/drawing/2014/main" id="{D1FA5BA8-42D4-25AA-8729-A46805761C09}"/>
                      </a:ext>
                    </a:extLst>
                  </p:cNvPr>
                  <p:cNvSpPr txBox="1">
                    <a:spLocks noRot="1" noChangeAspect="1" noMove="1" noResize="1" noEditPoints="1" noAdjustHandles="1" noChangeArrowheads="1" noChangeShapeType="1" noTextEdit="1"/>
                  </p:cNvSpPr>
                  <p:nvPr/>
                </p:nvSpPr>
                <p:spPr>
                  <a:xfrm>
                    <a:off x="7906500" y="4802318"/>
                    <a:ext cx="1057894" cy="461665"/>
                  </a:xfrm>
                  <a:prstGeom prst="rect">
                    <a:avLst/>
                  </a:prstGeom>
                  <a:blipFill>
                    <a:blip r:embed="rId9"/>
                    <a:stretch>
                      <a:fillRect/>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A9313364-1ED4-940A-D13E-332F13E8DFE6}"/>
                  </a:ext>
                </a:extLst>
              </p:cNvPr>
              <p:cNvCxnSpPr>
                <a:cxnSpLocks/>
              </p:cNvCxnSpPr>
              <p:nvPr/>
            </p:nvCxnSpPr>
            <p:spPr>
              <a:xfrm>
                <a:off x="8966965" y="4772820"/>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B57F150-D872-AD13-9759-0CC2413E2EB9}"/>
                  </a:ext>
                </a:extLst>
              </p:cNvPr>
              <p:cNvCxnSpPr>
                <a:cxnSpLocks/>
              </p:cNvCxnSpPr>
              <p:nvPr/>
            </p:nvCxnSpPr>
            <p:spPr>
              <a:xfrm>
                <a:off x="8966965" y="5236968"/>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BB2E17-11A9-67CB-2217-2C58E5AA23D1}"/>
                  </a:ext>
                </a:extLst>
              </p:cNvPr>
              <p:cNvCxnSpPr>
                <a:cxnSpLocks/>
              </p:cNvCxnSpPr>
              <p:nvPr/>
            </p:nvCxnSpPr>
            <p:spPr>
              <a:xfrm>
                <a:off x="7518070" y="5236968"/>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80D897C-6E9C-111D-DAA1-D28C62CF6901}"/>
                      </a:ext>
                    </a:extLst>
                  </p:cNvPr>
                  <p:cNvSpPr txBox="1"/>
                  <p:nvPr/>
                </p:nvSpPr>
                <p:spPr>
                  <a:xfrm>
                    <a:off x="9347965" y="4971421"/>
                    <a:ext cx="1325535"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r>
                            <a:rPr lang="de-DE" sz="2400" i="1" dirty="0" smtClean="0">
                              <a:solidFill>
                                <a:srgbClr val="7030A0"/>
                              </a:solidFill>
                              <a:latin typeface="Cambria Math" panose="02040503050406030204" pitchFamily="18" charset="0"/>
                            </a:rPr>
                            <m:t>|</m:t>
                          </m:r>
                          <m:r>
                            <a:rPr lang="de-DE" sz="2400" i="1" dirty="0" smtClean="0">
                              <a:solidFill>
                                <a:srgbClr val="7030A0"/>
                              </a:solidFill>
                              <a:latin typeface="Cambria Math" panose="02040503050406030204" pitchFamily="18" charset="0"/>
                            </a:rPr>
                            <m:t>𝑏</m:t>
                          </m:r>
                          <m:r>
                            <a:rPr lang="de-DE" sz="2400" i="1" dirty="0" smtClean="0">
                              <a:solidFill>
                                <a:srgbClr val="7030A0"/>
                              </a:solidFill>
                              <a:latin typeface="Cambria Math" panose="02040503050406030204" pitchFamily="18" charset="0"/>
                            </a:rPr>
                            <m:t>′⊕</m:t>
                          </m:r>
                          <m:r>
                            <a:rPr lang="de-DE" sz="2400" i="1" dirty="0" smtClean="0">
                              <a:solidFill>
                                <a:srgbClr val="358374"/>
                              </a:solidFill>
                              <a:latin typeface="Cambria Math" panose="02040503050406030204" pitchFamily="18" charset="0"/>
                            </a:rPr>
                            <m:t>𝑏</m:t>
                          </m:r>
                          <m:r>
                            <a:rPr lang="de-DE" sz="2400" i="1" dirty="0" smtClean="0">
                              <a:solidFill>
                                <a:srgbClr val="7030A0"/>
                              </a:solidFill>
                              <a:latin typeface="Cambria Math" panose="02040503050406030204" pitchFamily="18" charset="0"/>
                            </a:rPr>
                            <m:t>⟩</m:t>
                          </m:r>
                        </m:oMath>
                      </m:oMathPara>
                    </a14:m>
                    <a:endParaRPr lang="en-US" sz="2400" dirty="0">
                      <a:solidFill>
                        <a:schemeClr val="tx1"/>
                      </a:solidFill>
                      <a:latin typeface="+mn-lt"/>
                    </a:endParaRPr>
                  </a:p>
                </p:txBody>
              </p:sp>
            </mc:Choice>
            <mc:Fallback xmlns="">
              <p:sp>
                <p:nvSpPr>
                  <p:cNvPr id="54" name="TextBox 53">
                    <a:extLst>
                      <a:ext uri="{FF2B5EF4-FFF2-40B4-BE49-F238E27FC236}">
                        <a16:creationId xmlns:a16="http://schemas.microsoft.com/office/drawing/2014/main" id="{F80D897C-6E9C-111D-DAA1-D28C62CF6901}"/>
                      </a:ext>
                    </a:extLst>
                  </p:cNvPr>
                  <p:cNvSpPr txBox="1">
                    <a:spLocks noRot="1" noChangeAspect="1" noMove="1" noResize="1" noEditPoints="1" noAdjustHandles="1" noChangeArrowheads="1" noChangeShapeType="1" noTextEdit="1"/>
                  </p:cNvSpPr>
                  <p:nvPr/>
                </p:nvSpPr>
                <p:spPr>
                  <a:xfrm>
                    <a:off x="9347965" y="4971421"/>
                    <a:ext cx="1325535" cy="461665"/>
                  </a:xfrm>
                  <a:prstGeom prst="rect">
                    <a:avLst/>
                  </a:prstGeom>
                  <a:blipFill>
                    <a:blip r:embed="rId10"/>
                    <a:stretch>
                      <a:fillRect l="-4147" b="-17105"/>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3F8C79-F504-C8B0-9A62-B83A0CFEB40A}"/>
                      </a:ext>
                    </a:extLst>
                  </p:cNvPr>
                  <p:cNvSpPr txBox="1"/>
                  <p:nvPr/>
                </p:nvSpPr>
                <p:spPr>
                  <a:xfrm>
                    <a:off x="9347965" y="4503061"/>
                    <a:ext cx="707277"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𝑏</m:t>
                              </m:r>
                            </m:e>
                          </m:d>
                        </m:oMath>
                      </m:oMathPara>
                    </a14:m>
                    <a:endParaRPr lang="en-US" sz="2400" dirty="0">
                      <a:solidFill>
                        <a:schemeClr val="tx1"/>
                      </a:solidFill>
                      <a:latin typeface="+mn-lt"/>
                    </a:endParaRPr>
                  </a:p>
                </p:txBody>
              </p:sp>
            </mc:Choice>
            <mc:Fallback xmlns="">
              <p:sp>
                <p:nvSpPr>
                  <p:cNvPr id="55" name="TextBox 54">
                    <a:extLst>
                      <a:ext uri="{FF2B5EF4-FFF2-40B4-BE49-F238E27FC236}">
                        <a16:creationId xmlns:a16="http://schemas.microsoft.com/office/drawing/2014/main" id="{1A3F8C79-F504-C8B0-9A62-B83A0CFEB40A}"/>
                      </a:ext>
                    </a:extLst>
                  </p:cNvPr>
                  <p:cNvSpPr txBox="1">
                    <a:spLocks noRot="1" noChangeAspect="1" noMove="1" noResize="1" noEditPoints="1" noAdjustHandles="1" noChangeArrowheads="1" noChangeShapeType="1" noTextEdit="1"/>
                  </p:cNvSpPr>
                  <p:nvPr/>
                </p:nvSpPr>
                <p:spPr>
                  <a:xfrm>
                    <a:off x="9347965" y="4503061"/>
                    <a:ext cx="707277" cy="461665"/>
                  </a:xfrm>
                  <a:prstGeom prst="rect">
                    <a:avLst/>
                  </a:prstGeom>
                  <a:blipFill>
                    <a:blip r:embed="rId11"/>
                    <a:stretch>
                      <a:fillRect/>
                    </a:stretch>
                  </a:blipFill>
                  <a:ln w="12700">
                    <a:noFill/>
                  </a:ln>
                </p:spPr>
                <p:txBody>
                  <a:bodyPr/>
                  <a:lstStyle/>
                  <a:p>
                    <a:r>
                      <a:rPr lang="en-GB">
                        <a:noFill/>
                      </a:rPr>
                      <a:t> </a:t>
                    </a:r>
                  </a:p>
                </p:txBody>
              </p:sp>
            </mc:Fallback>
          </mc:AlternateContent>
        </p:grpSp>
        <p:sp>
          <p:nvSpPr>
            <p:cNvPr id="4" name="TextBox 3">
              <a:extLst>
                <a:ext uri="{FF2B5EF4-FFF2-40B4-BE49-F238E27FC236}">
                  <a16:creationId xmlns:a16="http://schemas.microsoft.com/office/drawing/2014/main" id="{EAF522BF-6B28-F52D-E3DE-A28691AD4F57}"/>
                </a:ext>
              </a:extLst>
            </p:cNvPr>
            <p:cNvSpPr txBox="1"/>
            <p:nvPr/>
          </p:nvSpPr>
          <p:spPr>
            <a:xfrm>
              <a:off x="7314155" y="4386616"/>
              <a:ext cx="3149464" cy="430887"/>
            </a:xfrm>
            <a:prstGeom prst="rect">
              <a:avLst/>
            </a:prstGeom>
            <a:noFill/>
          </p:spPr>
          <p:txBody>
            <a:bodyPr wrap="square">
              <a:spAutoFit/>
            </a:bodyPr>
            <a:lstStyle/>
            <a:p>
              <a:r>
                <a:rPr lang="en-GB" sz="2200" b="1" dirty="0"/>
                <a:t>Gate description</a:t>
              </a:r>
              <a:r>
                <a:rPr lang="en-GB" sz="2200" dirty="0"/>
                <a:t>:</a:t>
              </a:r>
            </a:p>
          </p:txBody>
        </p:sp>
      </p:grpSp>
      <p:sp>
        <p:nvSpPr>
          <p:cNvPr id="3" name="TextBox 2">
            <a:extLst>
              <a:ext uri="{FF2B5EF4-FFF2-40B4-BE49-F238E27FC236}">
                <a16:creationId xmlns:a16="http://schemas.microsoft.com/office/drawing/2014/main" id="{14E62F29-9D7A-77B8-C870-4D9427A79513}"/>
              </a:ext>
            </a:extLst>
          </p:cNvPr>
          <p:cNvSpPr txBox="1"/>
          <p:nvPr/>
        </p:nvSpPr>
        <p:spPr>
          <a:xfrm>
            <a:off x="838199" y="6081187"/>
            <a:ext cx="9079230" cy="461665"/>
          </a:xfrm>
          <a:prstGeom prst="rect">
            <a:avLst/>
          </a:prstGeom>
          <a:noFill/>
        </p:spPr>
        <p:txBody>
          <a:bodyPr wrap="square">
            <a:spAutoFit/>
          </a:bodyPr>
          <a:lstStyle/>
          <a:p>
            <a:r>
              <a:rPr lang="en-GB" sz="2400" b="1" dirty="0">
                <a:solidFill>
                  <a:srgbClr val="358374"/>
                </a:solidFill>
              </a:rPr>
              <a:t>Random oracles</a:t>
            </a:r>
            <a:r>
              <a:rPr lang="en-GB" sz="2400" b="1" dirty="0"/>
              <a:t>: How do we make them unitary?</a:t>
            </a:r>
            <a:endParaRPr lang="en-GB" sz="2400" dirty="0"/>
          </a:p>
        </p:txBody>
      </p:sp>
    </p:spTree>
    <p:extLst>
      <p:ext uri="{BB962C8B-B14F-4D97-AF65-F5344CB8AC3E}">
        <p14:creationId xmlns:p14="http://schemas.microsoft.com/office/powerpoint/2010/main" val="4054011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Quantum-accessible random oracles (QROs)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6" name="TextBox 5">
            <a:extLst>
              <a:ext uri="{FF2B5EF4-FFF2-40B4-BE49-F238E27FC236}">
                <a16:creationId xmlns:a16="http://schemas.microsoft.com/office/drawing/2014/main" id="{87062B50-5ABA-37F4-3B8E-AB0C6CEDA2A2}"/>
              </a:ext>
            </a:extLst>
          </p:cNvPr>
          <p:cNvSpPr txBox="1"/>
          <p:nvPr/>
        </p:nvSpPr>
        <p:spPr>
          <a:xfrm>
            <a:off x="119212" y="6356350"/>
            <a:ext cx="6649578" cy="400110"/>
          </a:xfrm>
          <a:prstGeom prst="rect">
            <a:avLst/>
          </a:prstGeom>
          <a:noFill/>
        </p:spPr>
        <p:txBody>
          <a:bodyPr wrap="square">
            <a:spAutoFit/>
          </a:bodyPr>
          <a:lstStyle/>
          <a:p>
            <a:r>
              <a:rPr lang="en-GB" sz="2000" dirty="0"/>
              <a:t>[</a:t>
            </a:r>
            <a:r>
              <a:rPr lang="en-GB" sz="2000" dirty="0" err="1"/>
              <a:t>Boneh</a:t>
            </a:r>
            <a:r>
              <a:rPr lang="en-GB" sz="2000" dirty="0"/>
              <a:t> </a:t>
            </a:r>
            <a:r>
              <a:rPr lang="en-GB" sz="2000" dirty="0" err="1"/>
              <a:t>Dagdelen</a:t>
            </a:r>
            <a:r>
              <a:rPr lang="en-GB" sz="2000" dirty="0"/>
              <a:t> </a:t>
            </a:r>
            <a:r>
              <a:rPr lang="de-DE" sz="2000" dirty="0" err="1"/>
              <a:t>Fischlin</a:t>
            </a:r>
            <a:r>
              <a:rPr lang="de-DE" sz="2000" dirty="0"/>
              <a:t> Lehmann Schaffner </a:t>
            </a:r>
            <a:r>
              <a:rPr lang="de-DE" sz="2000" dirty="0" err="1"/>
              <a:t>Zhandry</a:t>
            </a:r>
            <a:r>
              <a:rPr lang="de-DE" sz="2000" dirty="0"/>
              <a:t> </a:t>
            </a:r>
            <a:r>
              <a:rPr lang="en-GB" sz="2000" dirty="0"/>
              <a:t> 11]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1B54C1-5F20-3537-C2EF-BE58FE04E1E7}"/>
                  </a:ext>
                </a:extLst>
              </p:cNvPr>
              <p:cNvSpPr txBox="1"/>
              <p:nvPr/>
            </p:nvSpPr>
            <p:spPr>
              <a:xfrm>
                <a:off x="1084399" y="1655527"/>
                <a:ext cx="11024473" cy="491288"/>
              </a:xfrm>
              <a:prstGeom prst="rect">
                <a:avLst/>
              </a:prstGeom>
              <a:noFill/>
            </p:spPr>
            <p:txBody>
              <a:bodyPr wrap="square">
                <a:spAutoFit/>
              </a:bodyPr>
              <a:lstStyle/>
              <a:p>
                <a:r>
                  <a:rPr lang="en-GB" sz="2400" dirty="0"/>
                  <a:t>Model the QRO</a:t>
                </a:r>
                <a:r>
                  <a:rPr lang="en-GB" sz="2400" dirty="0">
                    <a:solidFill>
                      <a:srgbClr val="358374"/>
                    </a:solidFill>
                  </a:rPr>
                  <a:t> </a:t>
                </a:r>
                <a:r>
                  <a:rPr lang="en-GB" sz="2400" dirty="0"/>
                  <a:t>as oracle box </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a14:m>
                <a:r>
                  <a:rPr lang="en-GB" sz="2400" dirty="0"/>
                  <a:t> for random function </a:t>
                </a:r>
                <a14:m>
                  <m:oMath xmlns:m="http://schemas.openxmlformats.org/officeDocument/2006/math">
                    <m:r>
                      <a:rPr lang="de-DE" sz="2400" i="1" dirty="0" smtClean="0">
                        <a:solidFill>
                          <a:srgbClr val="FF6600"/>
                        </a:solidFill>
                        <a:latin typeface="Cambria Math" panose="02040503050406030204" pitchFamily="18" charset="0"/>
                      </a:rPr>
                      <m:t>𝑓</m:t>
                    </m:r>
                    <m:r>
                      <a:rPr lang="de-DE" sz="2400" b="0" i="1" dirty="0" smtClean="0">
                        <a:solidFill>
                          <a:schemeClr val="tx1"/>
                        </a:solidFill>
                        <a:latin typeface="Cambria Math" panose="02040503050406030204" pitchFamily="18" charset="0"/>
                      </a:rPr>
                      <m:t>:</m:t>
                    </m:r>
                    <m:r>
                      <a:rPr lang="de-DE" sz="2400" b="0" i="1" dirty="0" smtClean="0">
                        <a:solidFill>
                          <a:srgbClr val="358374"/>
                        </a:solidFill>
                        <a:latin typeface="Cambria Math" panose="02040503050406030204" pitchFamily="18" charset="0"/>
                      </a:rPr>
                      <m:t>𝑋</m:t>
                    </m:r>
                    <m:r>
                      <a:rPr lang="de-DE" sz="2400" b="0" i="1" dirty="0" smtClean="0">
                        <a:solidFill>
                          <a:schemeClr val="tx1"/>
                        </a:solidFill>
                        <a:latin typeface="Cambria Math" panose="02040503050406030204" pitchFamily="18" charset="0"/>
                      </a:rPr>
                      <m:t>→</m:t>
                    </m:r>
                    <m:r>
                      <a:rPr lang="de-DE" sz="2400" b="0" i="1" dirty="0" smtClean="0">
                        <a:solidFill>
                          <a:srgbClr val="7030A0"/>
                        </a:solidFill>
                        <a:latin typeface="Cambria Math" panose="02040503050406030204" pitchFamily="18" charset="0"/>
                      </a:rPr>
                      <m:t>𝑌</m:t>
                    </m:r>
                  </m:oMath>
                </a14:m>
                <a:r>
                  <a:rPr lang="en-GB" sz="2400" dirty="0"/>
                  <a:t> as follows: </a:t>
                </a:r>
              </a:p>
            </p:txBody>
          </p:sp>
        </mc:Choice>
        <mc:Fallback xmlns="">
          <p:sp>
            <p:nvSpPr>
              <p:cNvPr id="9" name="TextBox 8">
                <a:extLst>
                  <a:ext uri="{FF2B5EF4-FFF2-40B4-BE49-F238E27FC236}">
                    <a16:creationId xmlns:a16="http://schemas.microsoft.com/office/drawing/2014/main" id="{EE1B54C1-5F20-3537-C2EF-BE58FE04E1E7}"/>
                  </a:ext>
                </a:extLst>
              </p:cNvPr>
              <p:cNvSpPr txBox="1">
                <a:spLocks noRot="1" noChangeAspect="1" noMove="1" noResize="1" noEditPoints="1" noAdjustHandles="1" noChangeArrowheads="1" noChangeShapeType="1" noTextEdit="1"/>
              </p:cNvSpPr>
              <p:nvPr/>
            </p:nvSpPr>
            <p:spPr>
              <a:xfrm>
                <a:off x="1084399" y="1655527"/>
                <a:ext cx="11024473" cy="491288"/>
              </a:xfrm>
              <a:prstGeom prst="rect">
                <a:avLst/>
              </a:prstGeom>
              <a:blipFill>
                <a:blip r:embed="rId3"/>
                <a:stretch>
                  <a:fillRect l="-885" t="-8750" b="-23750"/>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C769155D-0E6A-D0BB-44BE-E9C759F73D3F}"/>
              </a:ext>
            </a:extLst>
          </p:cNvPr>
          <p:cNvGrpSpPr/>
          <p:nvPr/>
        </p:nvGrpSpPr>
        <p:grpSpPr>
          <a:xfrm>
            <a:off x="1435011" y="2274808"/>
            <a:ext cx="4504653" cy="2121803"/>
            <a:chOff x="3325320" y="2166116"/>
            <a:chExt cx="4504653" cy="2121803"/>
          </a:xfrm>
        </p:grpSpPr>
        <p:grpSp>
          <p:nvGrpSpPr>
            <p:cNvPr id="44" name="Group 43">
              <a:extLst>
                <a:ext uri="{FF2B5EF4-FFF2-40B4-BE49-F238E27FC236}">
                  <a16:creationId xmlns:a16="http://schemas.microsoft.com/office/drawing/2014/main" id="{7291D4E0-07E0-59A6-FCD8-0F192757DF26}"/>
                </a:ext>
              </a:extLst>
            </p:cNvPr>
            <p:cNvGrpSpPr/>
            <p:nvPr/>
          </p:nvGrpSpPr>
          <p:grpSpPr>
            <a:xfrm>
              <a:off x="3325320" y="3325665"/>
              <a:ext cx="4504653" cy="962254"/>
              <a:chOff x="1644314" y="3464041"/>
              <a:chExt cx="4504653" cy="962254"/>
            </a:xfrm>
          </p:grpSpPr>
          <p:cxnSp>
            <p:nvCxnSpPr>
              <p:cNvPr id="46" name="Straight Connector 45">
                <a:extLst>
                  <a:ext uri="{FF2B5EF4-FFF2-40B4-BE49-F238E27FC236}">
                    <a16:creationId xmlns:a16="http://schemas.microsoft.com/office/drawing/2014/main" id="{38CC644F-AFC3-41FF-EDC1-2F7803759808}"/>
                  </a:ext>
                </a:extLst>
              </p:cNvPr>
              <p:cNvCxnSpPr>
                <a:cxnSpLocks/>
              </p:cNvCxnSpPr>
              <p:nvPr/>
            </p:nvCxnSpPr>
            <p:spPr>
              <a:xfrm>
                <a:off x="2438400" y="37338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51CFD07-264D-F03F-BAC7-18AF7F775848}"/>
                      </a:ext>
                    </a:extLst>
                  </p:cNvPr>
                  <p:cNvSpPr txBox="1"/>
                  <p:nvPr/>
                </p:nvSpPr>
                <p:spPr>
                  <a:xfrm>
                    <a:off x="1644314" y="3472060"/>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47" name="TextBox 46">
                    <a:extLst>
                      <a:ext uri="{FF2B5EF4-FFF2-40B4-BE49-F238E27FC236}">
                        <a16:creationId xmlns:a16="http://schemas.microsoft.com/office/drawing/2014/main" id="{551CFD07-264D-F03F-BAC7-18AF7F775848}"/>
                      </a:ext>
                    </a:extLst>
                  </p:cNvPr>
                  <p:cNvSpPr txBox="1">
                    <a:spLocks noRot="1" noChangeAspect="1" noMove="1" noResize="1" noEditPoints="1" noAdjustHandles="1" noChangeArrowheads="1" noChangeShapeType="1" noTextEdit="1"/>
                  </p:cNvSpPr>
                  <p:nvPr/>
                </p:nvSpPr>
                <p:spPr>
                  <a:xfrm>
                    <a:off x="1644314" y="3472060"/>
                    <a:ext cx="817612" cy="461665"/>
                  </a:xfrm>
                  <a:prstGeom prst="rect">
                    <a:avLst/>
                  </a:prstGeom>
                  <a:blipFill>
                    <a:blip r:embed="rId4"/>
                    <a:stretch>
                      <a:fillRect b="-1333"/>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DF944E-774C-0549-84CA-902F4F393D2D}"/>
                      </a:ext>
                    </a:extLst>
                  </p:cNvPr>
                  <p:cNvSpPr txBox="1"/>
                  <p:nvPr/>
                </p:nvSpPr>
                <p:spPr>
                  <a:xfrm>
                    <a:off x="1665021" y="3928187"/>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48" name="TextBox 47">
                    <a:extLst>
                      <a:ext uri="{FF2B5EF4-FFF2-40B4-BE49-F238E27FC236}">
                        <a16:creationId xmlns:a16="http://schemas.microsoft.com/office/drawing/2014/main" id="{47DF944E-774C-0549-84CA-902F4F393D2D}"/>
                      </a:ext>
                    </a:extLst>
                  </p:cNvPr>
                  <p:cNvSpPr txBox="1">
                    <a:spLocks noRot="1" noChangeAspect="1" noMove="1" noResize="1" noEditPoints="1" noAdjustHandles="1" noChangeArrowheads="1" noChangeShapeType="1" noTextEdit="1"/>
                  </p:cNvSpPr>
                  <p:nvPr/>
                </p:nvSpPr>
                <p:spPr>
                  <a:xfrm>
                    <a:off x="1665021" y="3928187"/>
                    <a:ext cx="817612" cy="461665"/>
                  </a:xfrm>
                  <a:prstGeom prst="rect">
                    <a:avLst/>
                  </a:prstGeom>
                  <a:blipFill>
                    <a:blip r:embed="rId5"/>
                    <a:stretch>
                      <a:fillRect b="-10667"/>
                    </a:stretch>
                  </a:blipFill>
                  <a:ln w="12700">
                    <a:noFill/>
                  </a:ln>
                </p:spPr>
                <p:txBody>
                  <a:bodyPr/>
                  <a:lstStyle/>
                  <a:p>
                    <a:r>
                      <a:rPr lang="en-GB">
                        <a:noFill/>
                      </a:rPr>
                      <a:t> </a:t>
                    </a:r>
                  </a:p>
                </p:txBody>
              </p:sp>
            </mc:Fallback>
          </mc:AlternateContent>
          <p:sp>
            <p:nvSpPr>
              <p:cNvPr id="49" name="Rectangle 48">
                <a:extLst>
                  <a:ext uri="{FF2B5EF4-FFF2-40B4-BE49-F238E27FC236}">
                    <a16:creationId xmlns:a16="http://schemas.microsoft.com/office/drawing/2014/main" id="{A783CC0E-B89B-F534-B767-E727C46C1654}"/>
                  </a:ext>
                </a:extLst>
              </p:cNvPr>
              <p:cNvSpPr/>
              <p:nvPr/>
            </p:nvSpPr>
            <p:spPr>
              <a:xfrm>
                <a:off x="2819400" y="3561967"/>
                <a:ext cx="914400" cy="86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1FA5BA8-42D4-25AA-8729-A46805761C09}"/>
                      </a:ext>
                    </a:extLst>
                  </p:cNvPr>
                  <p:cNvSpPr txBox="1"/>
                  <p:nvPr/>
                </p:nvSpPr>
                <p:spPr>
                  <a:xfrm>
                    <a:off x="2944689" y="3718988"/>
                    <a:ext cx="74712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m:oMathPara>
                    </a14:m>
                    <a:endParaRPr lang="en-US" sz="2400" dirty="0">
                      <a:solidFill>
                        <a:schemeClr val="tx1"/>
                      </a:solidFill>
                    </a:endParaRPr>
                  </a:p>
                </p:txBody>
              </p:sp>
            </mc:Choice>
            <mc:Fallback xmlns="">
              <p:sp>
                <p:nvSpPr>
                  <p:cNvPr id="50" name="TextBox 49">
                    <a:extLst>
                      <a:ext uri="{FF2B5EF4-FFF2-40B4-BE49-F238E27FC236}">
                        <a16:creationId xmlns:a16="http://schemas.microsoft.com/office/drawing/2014/main" id="{D1FA5BA8-42D4-25AA-8729-A46805761C09}"/>
                      </a:ext>
                    </a:extLst>
                  </p:cNvPr>
                  <p:cNvSpPr txBox="1">
                    <a:spLocks noRot="1" noChangeAspect="1" noMove="1" noResize="1" noEditPoints="1" noAdjustHandles="1" noChangeArrowheads="1" noChangeShapeType="1" noTextEdit="1"/>
                  </p:cNvSpPr>
                  <p:nvPr/>
                </p:nvSpPr>
                <p:spPr>
                  <a:xfrm>
                    <a:off x="2944689" y="3718988"/>
                    <a:ext cx="747128" cy="491288"/>
                  </a:xfrm>
                  <a:prstGeom prst="rect">
                    <a:avLst/>
                  </a:prstGeom>
                  <a:blipFill>
                    <a:blip r:embed="rId6"/>
                    <a:stretch>
                      <a:fillRect b="-12346"/>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A9313364-1ED4-940A-D13E-332F13E8DFE6}"/>
                  </a:ext>
                </a:extLst>
              </p:cNvPr>
              <p:cNvCxnSpPr>
                <a:cxnSpLocks/>
              </p:cNvCxnSpPr>
              <p:nvPr/>
            </p:nvCxnSpPr>
            <p:spPr>
              <a:xfrm>
                <a:off x="3741821" y="3733800"/>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B57F150-D872-AD13-9759-0CC2413E2EB9}"/>
                  </a:ext>
                </a:extLst>
              </p:cNvPr>
              <p:cNvCxnSpPr>
                <a:cxnSpLocks/>
              </p:cNvCxnSpPr>
              <p:nvPr/>
            </p:nvCxnSpPr>
            <p:spPr>
              <a:xfrm>
                <a:off x="3741821" y="4197948"/>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BB2E17-11A9-67CB-2217-2C58E5AA23D1}"/>
                  </a:ext>
                </a:extLst>
              </p:cNvPr>
              <p:cNvCxnSpPr>
                <a:cxnSpLocks/>
              </p:cNvCxnSpPr>
              <p:nvPr/>
            </p:nvCxnSpPr>
            <p:spPr>
              <a:xfrm>
                <a:off x="2438400" y="4197948"/>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80D897C-6E9C-111D-DAA1-D28C62CF6901}"/>
                      </a:ext>
                    </a:extLst>
                  </p:cNvPr>
                  <p:cNvSpPr txBox="1"/>
                  <p:nvPr/>
                </p:nvSpPr>
                <p:spPr>
                  <a:xfrm>
                    <a:off x="4122821" y="3932401"/>
                    <a:ext cx="2026146"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r>
                                    <a:rPr lang="de-DE" sz="2400" i="1" dirty="0">
                                      <a:solidFill>
                                        <a:srgbClr val="7030A0"/>
                                      </a:solidFill>
                                      <a:latin typeface="Cambria Math" panose="02040503050406030204" pitchFamily="18" charset="0"/>
                                    </a:rPr>
                                    <m:t>⊕</m:t>
                                  </m:r>
                                  <m:r>
                                    <a:rPr lang="de-DE" sz="2400" i="1" dirty="0">
                                      <a:solidFill>
                                        <a:srgbClr val="FF6600"/>
                                      </a:solidFill>
                                      <a:latin typeface="Cambria Math" panose="02040503050406030204" pitchFamily="18" charset="0"/>
                                    </a:rPr>
                                    <m:t>𝑓</m:t>
                                  </m:r>
                                  <m:d>
                                    <m:dPr>
                                      <m:ctrlPr>
                                        <a:rPr lang="de-DE" sz="2400" i="1" dirty="0">
                                          <a:solidFill>
                                            <a:srgbClr val="FF6600"/>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54" name="TextBox 53">
                    <a:extLst>
                      <a:ext uri="{FF2B5EF4-FFF2-40B4-BE49-F238E27FC236}">
                        <a16:creationId xmlns:a16="http://schemas.microsoft.com/office/drawing/2014/main" id="{F80D897C-6E9C-111D-DAA1-D28C62CF6901}"/>
                      </a:ext>
                    </a:extLst>
                  </p:cNvPr>
                  <p:cNvSpPr txBox="1">
                    <a:spLocks noRot="1" noChangeAspect="1" noMove="1" noResize="1" noEditPoints="1" noAdjustHandles="1" noChangeArrowheads="1" noChangeShapeType="1" noTextEdit="1"/>
                  </p:cNvSpPr>
                  <p:nvPr/>
                </p:nvSpPr>
                <p:spPr>
                  <a:xfrm>
                    <a:off x="4122821" y="3932401"/>
                    <a:ext cx="2026146" cy="461665"/>
                  </a:xfrm>
                  <a:prstGeom prst="rect">
                    <a:avLst/>
                  </a:prstGeom>
                  <a:blipFill>
                    <a:blip r:embed="rId7"/>
                    <a:stretch>
                      <a:fillRect b="-17105"/>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3F8C79-F504-C8B0-9A62-B83A0CFEB40A}"/>
                      </a:ext>
                    </a:extLst>
                  </p:cNvPr>
                  <p:cNvSpPr txBox="1"/>
                  <p:nvPr/>
                </p:nvSpPr>
                <p:spPr>
                  <a:xfrm>
                    <a:off x="4122821" y="3464041"/>
                    <a:ext cx="707277"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55" name="TextBox 54">
                    <a:extLst>
                      <a:ext uri="{FF2B5EF4-FFF2-40B4-BE49-F238E27FC236}">
                        <a16:creationId xmlns:a16="http://schemas.microsoft.com/office/drawing/2014/main" id="{1A3F8C79-F504-C8B0-9A62-B83A0CFEB40A}"/>
                      </a:ext>
                    </a:extLst>
                  </p:cNvPr>
                  <p:cNvSpPr txBox="1">
                    <a:spLocks noRot="1" noChangeAspect="1" noMove="1" noResize="1" noEditPoints="1" noAdjustHandles="1" noChangeArrowheads="1" noChangeShapeType="1" noTextEdit="1"/>
                  </p:cNvSpPr>
                  <p:nvPr/>
                </p:nvSpPr>
                <p:spPr>
                  <a:xfrm>
                    <a:off x="4122821" y="3464041"/>
                    <a:ext cx="707277" cy="461665"/>
                  </a:xfrm>
                  <a:prstGeom prst="rect">
                    <a:avLst/>
                  </a:prstGeom>
                  <a:blipFill>
                    <a:blip r:embed="rId8"/>
                    <a:stretch>
                      <a:fillRect b="-1316"/>
                    </a:stretch>
                  </a:blipFill>
                  <a:ln w="12700">
                    <a:noFill/>
                  </a:ln>
                </p:spPr>
                <p:txBody>
                  <a:bodyPr/>
                  <a:lstStyle/>
                  <a:p>
                    <a:r>
                      <a:rPr lang="en-GB">
                        <a:noFill/>
                      </a:rPr>
                      <a:t> </a:t>
                    </a:r>
                  </a:p>
                </p:txBody>
              </p:sp>
            </mc:Fallback>
          </mc:AlternateContent>
        </p:grpSp>
        <p:pic>
          <p:nvPicPr>
            <p:cNvPr id="45" name="Picture 44" descr="A person sitting on a stool&#10;&#10;Description automatically generated with medium confidence">
              <a:extLst>
                <a:ext uri="{FF2B5EF4-FFF2-40B4-BE49-F238E27FC236}">
                  <a16:creationId xmlns:a16="http://schemas.microsoft.com/office/drawing/2014/main" id="{5636BE72-6237-4A85-5111-19DD0861FE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838" y="2166116"/>
              <a:ext cx="1395371" cy="1395371"/>
            </a:xfrm>
            <a:prstGeom prst="rect">
              <a:avLst/>
            </a:prstGeom>
          </p:spPr>
        </p:pic>
      </p:grpSp>
      <p:grpSp>
        <p:nvGrpSpPr>
          <p:cNvPr id="62" name="Group 61">
            <a:extLst>
              <a:ext uri="{FF2B5EF4-FFF2-40B4-BE49-F238E27FC236}">
                <a16:creationId xmlns:a16="http://schemas.microsoft.com/office/drawing/2014/main" id="{2D4D0764-2323-F85F-55E3-FD36BBA6F92D}"/>
              </a:ext>
            </a:extLst>
          </p:cNvPr>
          <p:cNvGrpSpPr/>
          <p:nvPr/>
        </p:nvGrpSpPr>
        <p:grpSpPr>
          <a:xfrm>
            <a:off x="1167528" y="4683137"/>
            <a:ext cx="7583619" cy="932107"/>
            <a:chOff x="1167528" y="4628953"/>
            <a:chExt cx="7583619" cy="932107"/>
          </a:xfrm>
        </p:grpSpPr>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3ECCFC7-22C5-6D7F-3439-8AAFC067F1BB}"/>
                    </a:ext>
                  </a:extLst>
                </p:cNvPr>
                <p:cNvSpPr txBox="1"/>
                <p:nvPr/>
              </p:nvSpPr>
              <p:spPr>
                <a:xfrm>
                  <a:off x="1167528" y="4628953"/>
                  <a:ext cx="7583619" cy="461665"/>
                </a:xfrm>
                <a:prstGeom prst="rect">
                  <a:avLst/>
                </a:prstGeom>
                <a:noFill/>
              </p:spPr>
              <p:txBody>
                <a:bodyPr wrap="square">
                  <a:spAutoFit/>
                </a:bodyPr>
                <a:lstStyle/>
                <a:p>
                  <a:r>
                    <a:rPr lang="en-GB" sz="2400" dirty="0"/>
                    <a:t>So for any classical input value </a:t>
                  </a:r>
                  <a14:m>
                    <m:oMath xmlns:m="http://schemas.openxmlformats.org/officeDocument/2006/math">
                      <m:r>
                        <a:rPr lang="de-DE" sz="2400" i="1" dirty="0" smtClean="0">
                          <a:solidFill>
                            <a:srgbClr val="358374"/>
                          </a:solidFill>
                          <a:latin typeface="Cambria Math" panose="02040503050406030204" pitchFamily="18" charset="0"/>
                        </a:rPr>
                        <m:t>𝑥</m:t>
                      </m:r>
                    </m:oMath>
                  </a14:m>
                  <a:r>
                    <a:rPr lang="en-GB" sz="2400" dirty="0"/>
                    <a:t>,</a:t>
                  </a:r>
                </a:p>
              </p:txBody>
            </p:sp>
          </mc:Choice>
          <mc:Fallback xmlns="">
            <p:sp>
              <p:nvSpPr>
                <p:cNvPr id="63" name="TextBox 62">
                  <a:extLst>
                    <a:ext uri="{FF2B5EF4-FFF2-40B4-BE49-F238E27FC236}">
                      <a16:creationId xmlns:a16="http://schemas.microsoft.com/office/drawing/2014/main" id="{03ECCFC7-22C5-6D7F-3439-8AAFC067F1BB}"/>
                    </a:ext>
                  </a:extLst>
                </p:cNvPr>
                <p:cNvSpPr txBox="1">
                  <a:spLocks noRot="1" noChangeAspect="1" noMove="1" noResize="1" noEditPoints="1" noAdjustHandles="1" noChangeArrowheads="1" noChangeShapeType="1" noTextEdit="1"/>
                </p:cNvSpPr>
                <p:nvPr/>
              </p:nvSpPr>
              <p:spPr>
                <a:xfrm>
                  <a:off x="1167528" y="4628953"/>
                  <a:ext cx="7583619" cy="461665"/>
                </a:xfrm>
                <a:prstGeom prst="rect">
                  <a:avLst/>
                </a:prstGeom>
                <a:blipFill>
                  <a:blip r:embed="rId10"/>
                  <a:stretch>
                    <a:fillRect l="-128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5D1E598-1F54-CC68-0E42-B7C40E8A8FC9}"/>
                    </a:ext>
                  </a:extLst>
                </p:cNvPr>
                <p:cNvSpPr txBox="1"/>
                <p:nvPr/>
              </p:nvSpPr>
              <p:spPr>
                <a:xfrm>
                  <a:off x="4134147" y="5099395"/>
                  <a:ext cx="3773335" cy="461665"/>
                </a:xfrm>
                <a:prstGeom prst="rect">
                  <a:avLst/>
                </a:prstGeom>
                <a:noFill/>
              </p:spPr>
              <p:txBody>
                <a:bodyPr wrap="square">
                  <a:spAutoFit/>
                </a:bodyPr>
                <a:lstStyle/>
                <a:p>
                  <a14:m>
                    <m:oMath xmlns:m="http://schemas.openxmlformats.org/officeDocument/2006/math">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r>
                            <a:rPr lang="de-DE" sz="2400" b="0" i="1" dirty="0" smtClean="0">
                              <a:solidFill>
                                <a:srgbClr val="7030A0"/>
                              </a:solidFill>
                              <a:latin typeface="Cambria Math" panose="02040503050406030204" pitchFamily="18" charset="0"/>
                            </a:rPr>
                            <m:t>⋯0</m:t>
                          </m:r>
                        </m:e>
                      </m:d>
                      <m:r>
                        <a:rPr lang="de-DE" sz="2400" b="0" i="1" dirty="0" smtClean="0">
                          <a:latin typeface="Cambria Math" panose="02040503050406030204" pitchFamily="18" charset="0"/>
                        </a:rPr>
                        <m:t>→ </m:t>
                      </m:r>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FF6600"/>
                              </a:solidFill>
                              <a:latin typeface="Cambria Math" panose="02040503050406030204" pitchFamily="18" charset="0"/>
                            </a:rPr>
                            <m:t>𝑓</m:t>
                          </m:r>
                          <m:r>
                            <a:rPr lang="de-DE" sz="2400" i="1" dirty="0">
                              <a:latin typeface="Cambria Math" panose="02040503050406030204" pitchFamily="18" charset="0"/>
                            </a:rPr>
                            <m:t>(</m:t>
                          </m:r>
                          <m:r>
                            <a:rPr lang="de-DE" sz="2400" i="1" dirty="0">
                              <a:solidFill>
                                <a:srgbClr val="358374"/>
                              </a:solidFill>
                              <a:latin typeface="Cambria Math" panose="02040503050406030204" pitchFamily="18" charset="0"/>
                            </a:rPr>
                            <m:t>𝑥</m:t>
                          </m:r>
                          <m:r>
                            <a:rPr lang="de-DE" sz="2400" i="1" dirty="0">
                              <a:latin typeface="Cambria Math" panose="02040503050406030204" pitchFamily="18" charset="0"/>
                            </a:rPr>
                            <m:t>)</m:t>
                          </m:r>
                        </m:e>
                      </m:d>
                    </m:oMath>
                  </a14:m>
                  <a:r>
                    <a:rPr lang="en-GB" sz="2400" dirty="0"/>
                    <a:t>.</a:t>
                  </a:r>
                </a:p>
              </p:txBody>
            </p:sp>
          </mc:Choice>
          <mc:Fallback xmlns="">
            <p:sp>
              <p:nvSpPr>
                <p:cNvPr id="64" name="TextBox 63">
                  <a:extLst>
                    <a:ext uri="{FF2B5EF4-FFF2-40B4-BE49-F238E27FC236}">
                      <a16:creationId xmlns:a16="http://schemas.microsoft.com/office/drawing/2014/main" id="{D5D1E598-1F54-CC68-0E42-B7C40E8A8FC9}"/>
                    </a:ext>
                  </a:extLst>
                </p:cNvPr>
                <p:cNvSpPr txBox="1">
                  <a:spLocks noRot="1" noChangeAspect="1" noMove="1" noResize="1" noEditPoints="1" noAdjustHandles="1" noChangeArrowheads="1" noChangeShapeType="1" noTextEdit="1"/>
                </p:cNvSpPr>
                <p:nvPr/>
              </p:nvSpPr>
              <p:spPr>
                <a:xfrm>
                  <a:off x="4134147" y="5099395"/>
                  <a:ext cx="3773335" cy="461665"/>
                </a:xfrm>
                <a:prstGeom prst="rect">
                  <a:avLst/>
                </a:prstGeom>
                <a:blipFill>
                  <a:blip r:embed="rId11"/>
                  <a:stretch>
                    <a:fillRect t="-10526" b="-28947"/>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BFA947BF-B61A-1845-DB88-359A96C5CD3F}"/>
                  </a:ext>
                </a:extLst>
              </p:cNvPr>
              <p:cNvSpPr txBox="1"/>
              <p:nvPr/>
            </p:nvSpPr>
            <p:spPr>
              <a:xfrm>
                <a:off x="1167526" y="5701084"/>
                <a:ext cx="10941346" cy="491288"/>
              </a:xfrm>
              <a:prstGeom prst="rect">
                <a:avLst/>
              </a:prstGeom>
              <a:noFill/>
            </p:spPr>
            <p:txBody>
              <a:bodyPr wrap="square">
                <a:spAutoFit/>
              </a:bodyPr>
              <a:lstStyle/>
              <a:p>
                <a:r>
                  <a:rPr lang="en-GB" sz="2400" dirty="0"/>
                  <a:t>(</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r>
                      <a:rPr lang="en-US" sz="2400" i="1">
                        <a:solidFill>
                          <a:srgbClr val="F16722"/>
                        </a:solidFill>
                        <a:latin typeface="Cambria Math" panose="02040503050406030204" pitchFamily="18" charset="0"/>
                      </a:rPr>
                      <m:t> </m:t>
                    </m:r>
                  </m:oMath>
                </a14:m>
                <a:r>
                  <a:rPr lang="en-GB" sz="2400" dirty="0"/>
                  <a:t>simply </a:t>
                </a:r>
                <a:r>
                  <a:rPr lang="de-DE" sz="2400" dirty="0" err="1"/>
                  <a:t>carries</a:t>
                </a:r>
                <a:r>
                  <a:rPr lang="de-DE" sz="2400" dirty="0"/>
                  <a:t> </a:t>
                </a:r>
                <a:r>
                  <a:rPr lang="de-DE" sz="2400" dirty="0" err="1"/>
                  <a:t>over</a:t>
                </a:r>
                <a:r>
                  <a:rPr lang="de-DE" sz="2400" dirty="0"/>
                  <a:t> </a:t>
                </a:r>
                <a:r>
                  <a:rPr lang="de-DE" sz="2400" dirty="0" err="1"/>
                  <a:t>the</a:t>
                </a:r>
                <a:r>
                  <a:rPr lang="de-DE" sz="2400" dirty="0"/>
                  <a:t> </a:t>
                </a:r>
                <a:r>
                  <a:rPr lang="de-DE" sz="2400" dirty="0" err="1"/>
                  <a:t>probability</a:t>
                </a:r>
                <a:r>
                  <a:rPr lang="de-DE" sz="2400" dirty="0"/>
                  <a:t> </a:t>
                </a:r>
                <a:r>
                  <a:rPr lang="en-GB" sz="2400" dirty="0"/>
                  <a:t>coefficients)</a:t>
                </a:r>
              </a:p>
            </p:txBody>
          </p:sp>
        </mc:Choice>
        <mc:Fallback>
          <p:sp>
            <p:nvSpPr>
              <p:cNvPr id="67" name="TextBox 66">
                <a:extLst>
                  <a:ext uri="{FF2B5EF4-FFF2-40B4-BE49-F238E27FC236}">
                    <a16:creationId xmlns:a16="http://schemas.microsoft.com/office/drawing/2014/main" id="{BFA947BF-B61A-1845-DB88-359A96C5CD3F}"/>
                  </a:ext>
                </a:extLst>
              </p:cNvPr>
              <p:cNvSpPr txBox="1">
                <a:spLocks noRot="1" noChangeAspect="1" noMove="1" noResize="1" noEditPoints="1" noAdjustHandles="1" noChangeArrowheads="1" noChangeShapeType="1" noTextEdit="1"/>
              </p:cNvSpPr>
              <p:nvPr/>
            </p:nvSpPr>
            <p:spPr>
              <a:xfrm>
                <a:off x="1167526" y="5701084"/>
                <a:ext cx="10941346" cy="491288"/>
              </a:xfrm>
              <a:prstGeom prst="rect">
                <a:avLst/>
              </a:prstGeom>
              <a:blipFill>
                <a:blip r:embed="rId12"/>
                <a:stretch>
                  <a:fillRect l="-892" t="-8642" b="-22222"/>
                </a:stretch>
              </a:blipFill>
            </p:spPr>
            <p:txBody>
              <a:bodyPr/>
              <a:lstStyle/>
              <a:p>
                <a:r>
                  <a:rPr lang="en-GB">
                    <a:noFill/>
                  </a:rPr>
                  <a:t> </a:t>
                </a:r>
              </a:p>
            </p:txBody>
          </p:sp>
        </mc:Fallback>
      </mc:AlternateContent>
    </p:spTree>
    <p:extLst>
      <p:ext uri="{BB962C8B-B14F-4D97-AF65-F5344CB8AC3E}">
        <p14:creationId xmlns:p14="http://schemas.microsoft.com/office/powerpoint/2010/main" val="3046846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57D2B7F-4DD8-79F9-AD8A-A20C8AB2F638}"/>
                  </a:ext>
                </a:extLst>
              </p:cNvPr>
              <p:cNvSpPr txBox="1"/>
              <p:nvPr/>
            </p:nvSpPr>
            <p:spPr>
              <a:xfrm>
                <a:off x="1084399" y="1655527"/>
                <a:ext cx="11024473" cy="491288"/>
              </a:xfrm>
              <a:prstGeom prst="rect">
                <a:avLst/>
              </a:prstGeom>
              <a:noFill/>
            </p:spPr>
            <p:txBody>
              <a:bodyPr wrap="square">
                <a:spAutoFit/>
              </a:bodyPr>
              <a:lstStyle/>
              <a:p>
                <a:r>
                  <a:rPr lang="en-GB" sz="2400" dirty="0"/>
                  <a:t>Model the QRO</a:t>
                </a:r>
                <a:r>
                  <a:rPr lang="en-GB" sz="2400" dirty="0">
                    <a:solidFill>
                      <a:srgbClr val="358374"/>
                    </a:solidFill>
                  </a:rPr>
                  <a:t> </a:t>
                </a:r>
                <a:r>
                  <a:rPr lang="en-GB" sz="2400" dirty="0"/>
                  <a:t>as oracle box </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a14:m>
                <a:r>
                  <a:rPr lang="en-GB" sz="2400" dirty="0"/>
                  <a:t> for random function </a:t>
                </a:r>
                <a14:m>
                  <m:oMath xmlns:m="http://schemas.openxmlformats.org/officeDocument/2006/math">
                    <m:r>
                      <a:rPr lang="de-DE" sz="2400" i="1" dirty="0" smtClean="0">
                        <a:solidFill>
                          <a:srgbClr val="FF6600"/>
                        </a:solidFill>
                        <a:latin typeface="Cambria Math" panose="02040503050406030204" pitchFamily="18" charset="0"/>
                      </a:rPr>
                      <m:t>𝑓</m:t>
                    </m:r>
                    <m:r>
                      <a:rPr lang="de-DE" sz="2400" b="0" i="1" dirty="0" smtClean="0">
                        <a:solidFill>
                          <a:schemeClr val="tx1"/>
                        </a:solidFill>
                        <a:latin typeface="Cambria Math" panose="02040503050406030204" pitchFamily="18" charset="0"/>
                      </a:rPr>
                      <m:t>:</m:t>
                    </m:r>
                    <m:r>
                      <a:rPr lang="de-DE" sz="2400" b="0" i="1" dirty="0" smtClean="0">
                        <a:solidFill>
                          <a:srgbClr val="358374"/>
                        </a:solidFill>
                        <a:latin typeface="Cambria Math" panose="02040503050406030204" pitchFamily="18" charset="0"/>
                      </a:rPr>
                      <m:t>𝑋</m:t>
                    </m:r>
                    <m:r>
                      <a:rPr lang="de-DE" sz="2400" b="0" i="1" dirty="0" smtClean="0">
                        <a:solidFill>
                          <a:schemeClr val="tx1"/>
                        </a:solidFill>
                        <a:latin typeface="Cambria Math" panose="02040503050406030204" pitchFamily="18" charset="0"/>
                      </a:rPr>
                      <m:t>→</m:t>
                    </m:r>
                    <m:r>
                      <a:rPr lang="de-DE" sz="2400" b="0" i="1" dirty="0" smtClean="0">
                        <a:solidFill>
                          <a:srgbClr val="7030A0"/>
                        </a:solidFill>
                        <a:latin typeface="Cambria Math" panose="02040503050406030204" pitchFamily="18" charset="0"/>
                      </a:rPr>
                      <m:t>𝑌</m:t>
                    </m:r>
                  </m:oMath>
                </a14:m>
                <a:r>
                  <a:rPr lang="en-GB" sz="2400" dirty="0"/>
                  <a:t> as follows: </a:t>
                </a:r>
              </a:p>
            </p:txBody>
          </p:sp>
        </mc:Choice>
        <mc:Fallback xmlns="">
          <p:sp>
            <p:nvSpPr>
              <p:cNvPr id="41" name="TextBox 40">
                <a:extLst>
                  <a:ext uri="{FF2B5EF4-FFF2-40B4-BE49-F238E27FC236}">
                    <a16:creationId xmlns:a16="http://schemas.microsoft.com/office/drawing/2014/main" id="{F57D2B7F-4DD8-79F9-AD8A-A20C8AB2F638}"/>
                  </a:ext>
                </a:extLst>
              </p:cNvPr>
              <p:cNvSpPr txBox="1">
                <a:spLocks noRot="1" noChangeAspect="1" noMove="1" noResize="1" noEditPoints="1" noAdjustHandles="1" noChangeArrowheads="1" noChangeShapeType="1" noTextEdit="1"/>
              </p:cNvSpPr>
              <p:nvPr/>
            </p:nvSpPr>
            <p:spPr>
              <a:xfrm>
                <a:off x="1084399" y="1655527"/>
                <a:ext cx="11024473" cy="491288"/>
              </a:xfrm>
              <a:prstGeom prst="rect">
                <a:avLst/>
              </a:prstGeom>
              <a:blipFill>
                <a:blip r:embed="rId3"/>
                <a:stretch>
                  <a:fillRect l="-885" t="-8750" b="-23750"/>
                </a:stretch>
              </a:blipFill>
            </p:spPr>
            <p:txBody>
              <a:bodyPr/>
              <a:lstStyle/>
              <a:p>
                <a:r>
                  <a:rPr lang="en-GB">
                    <a:noFill/>
                  </a:rPr>
                  <a:t> </a:t>
                </a:r>
              </a:p>
            </p:txBody>
          </p:sp>
        </mc:Fallback>
      </mc:AlternateContent>
      <p:grpSp>
        <p:nvGrpSpPr>
          <p:cNvPr id="24" name="Group 23">
            <a:extLst>
              <a:ext uri="{FF2B5EF4-FFF2-40B4-BE49-F238E27FC236}">
                <a16:creationId xmlns:a16="http://schemas.microsoft.com/office/drawing/2014/main" id="{D2EDD403-8360-3B14-8C56-96F574A1208E}"/>
              </a:ext>
            </a:extLst>
          </p:cNvPr>
          <p:cNvGrpSpPr/>
          <p:nvPr/>
        </p:nvGrpSpPr>
        <p:grpSpPr>
          <a:xfrm>
            <a:off x="1167528" y="4683137"/>
            <a:ext cx="7583619" cy="932107"/>
            <a:chOff x="1167528" y="4628953"/>
            <a:chExt cx="7583619" cy="932107"/>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8D6ADE-36B8-1C42-76D4-572E94D7D9AC}"/>
                    </a:ext>
                  </a:extLst>
                </p:cNvPr>
                <p:cNvSpPr txBox="1"/>
                <p:nvPr/>
              </p:nvSpPr>
              <p:spPr>
                <a:xfrm>
                  <a:off x="1167528" y="4628953"/>
                  <a:ext cx="7583619" cy="461665"/>
                </a:xfrm>
                <a:prstGeom prst="rect">
                  <a:avLst/>
                </a:prstGeom>
                <a:noFill/>
              </p:spPr>
              <p:txBody>
                <a:bodyPr wrap="square">
                  <a:spAutoFit/>
                </a:bodyPr>
                <a:lstStyle/>
                <a:p>
                  <a:r>
                    <a:rPr lang="en-GB" sz="2400" dirty="0"/>
                    <a:t>So for any classical input value </a:t>
                  </a:r>
                  <a14:m>
                    <m:oMath xmlns:m="http://schemas.openxmlformats.org/officeDocument/2006/math">
                      <m:r>
                        <a:rPr lang="de-DE" sz="2400" i="1" dirty="0" smtClean="0">
                          <a:solidFill>
                            <a:srgbClr val="358374"/>
                          </a:solidFill>
                          <a:latin typeface="Cambria Math" panose="02040503050406030204" pitchFamily="18" charset="0"/>
                        </a:rPr>
                        <m:t>𝑥</m:t>
                      </m:r>
                    </m:oMath>
                  </a14:m>
                  <a:r>
                    <a:rPr lang="en-GB" sz="2400" dirty="0"/>
                    <a:t>,</a:t>
                  </a:r>
                </a:p>
              </p:txBody>
            </p:sp>
          </mc:Choice>
          <mc:Fallback xmlns="">
            <p:sp>
              <p:nvSpPr>
                <p:cNvPr id="25" name="TextBox 24">
                  <a:extLst>
                    <a:ext uri="{FF2B5EF4-FFF2-40B4-BE49-F238E27FC236}">
                      <a16:creationId xmlns:a16="http://schemas.microsoft.com/office/drawing/2014/main" id="{4C8D6ADE-36B8-1C42-76D4-572E94D7D9AC}"/>
                    </a:ext>
                  </a:extLst>
                </p:cNvPr>
                <p:cNvSpPr txBox="1">
                  <a:spLocks noRot="1" noChangeAspect="1" noMove="1" noResize="1" noEditPoints="1" noAdjustHandles="1" noChangeArrowheads="1" noChangeShapeType="1" noTextEdit="1"/>
                </p:cNvSpPr>
                <p:nvPr/>
              </p:nvSpPr>
              <p:spPr>
                <a:xfrm>
                  <a:off x="1167528" y="4628953"/>
                  <a:ext cx="7583619" cy="461665"/>
                </a:xfrm>
                <a:prstGeom prst="rect">
                  <a:avLst/>
                </a:prstGeom>
                <a:blipFill>
                  <a:blip r:embed="rId4"/>
                  <a:stretch>
                    <a:fillRect l="-128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6EA093-5217-908B-8B08-2DAAF9C5800C}"/>
                    </a:ext>
                  </a:extLst>
                </p:cNvPr>
                <p:cNvSpPr txBox="1"/>
                <p:nvPr/>
              </p:nvSpPr>
              <p:spPr>
                <a:xfrm>
                  <a:off x="4134147" y="5099395"/>
                  <a:ext cx="3773335" cy="461665"/>
                </a:xfrm>
                <a:prstGeom prst="rect">
                  <a:avLst/>
                </a:prstGeom>
                <a:noFill/>
              </p:spPr>
              <p:txBody>
                <a:bodyPr wrap="square">
                  <a:spAutoFit/>
                </a:bodyPr>
                <a:lstStyle/>
                <a:p>
                  <a14:m>
                    <m:oMath xmlns:m="http://schemas.openxmlformats.org/officeDocument/2006/math">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r>
                            <a:rPr lang="de-DE" sz="2400" b="0" i="1" dirty="0" smtClean="0">
                              <a:solidFill>
                                <a:srgbClr val="7030A0"/>
                              </a:solidFill>
                              <a:latin typeface="Cambria Math" panose="02040503050406030204" pitchFamily="18" charset="0"/>
                            </a:rPr>
                            <m:t>⋯0</m:t>
                          </m:r>
                        </m:e>
                      </m:d>
                      <m:r>
                        <a:rPr lang="de-DE" sz="2400" b="0" i="1" dirty="0" smtClean="0">
                          <a:latin typeface="Cambria Math" panose="02040503050406030204" pitchFamily="18" charset="0"/>
                        </a:rPr>
                        <m:t>→ </m:t>
                      </m:r>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FF6600"/>
                              </a:solidFill>
                              <a:latin typeface="Cambria Math" panose="02040503050406030204" pitchFamily="18" charset="0"/>
                            </a:rPr>
                            <m:t>𝑓</m:t>
                          </m:r>
                          <m:r>
                            <a:rPr lang="de-DE" sz="2400" i="1" dirty="0">
                              <a:latin typeface="Cambria Math" panose="02040503050406030204" pitchFamily="18" charset="0"/>
                            </a:rPr>
                            <m:t>(</m:t>
                          </m:r>
                          <m:r>
                            <a:rPr lang="de-DE" sz="2400" i="1" dirty="0">
                              <a:solidFill>
                                <a:srgbClr val="358374"/>
                              </a:solidFill>
                              <a:latin typeface="Cambria Math" panose="02040503050406030204" pitchFamily="18" charset="0"/>
                            </a:rPr>
                            <m:t>𝑥</m:t>
                          </m:r>
                          <m:r>
                            <a:rPr lang="de-DE" sz="2400" i="1" dirty="0">
                              <a:latin typeface="Cambria Math" panose="02040503050406030204" pitchFamily="18" charset="0"/>
                            </a:rPr>
                            <m:t>)</m:t>
                          </m:r>
                        </m:e>
                      </m:d>
                    </m:oMath>
                  </a14:m>
                  <a:r>
                    <a:rPr lang="en-GB" sz="2400" dirty="0"/>
                    <a:t>.</a:t>
                  </a:r>
                </a:p>
              </p:txBody>
            </p:sp>
          </mc:Choice>
          <mc:Fallback xmlns="">
            <p:sp>
              <p:nvSpPr>
                <p:cNvPr id="26" name="TextBox 25">
                  <a:extLst>
                    <a:ext uri="{FF2B5EF4-FFF2-40B4-BE49-F238E27FC236}">
                      <a16:creationId xmlns:a16="http://schemas.microsoft.com/office/drawing/2014/main" id="{006EA093-5217-908B-8B08-2DAAF9C5800C}"/>
                    </a:ext>
                  </a:extLst>
                </p:cNvPr>
                <p:cNvSpPr txBox="1">
                  <a:spLocks noRot="1" noChangeAspect="1" noMove="1" noResize="1" noEditPoints="1" noAdjustHandles="1" noChangeArrowheads="1" noChangeShapeType="1" noTextEdit="1"/>
                </p:cNvSpPr>
                <p:nvPr/>
              </p:nvSpPr>
              <p:spPr>
                <a:xfrm>
                  <a:off x="4134147" y="5099395"/>
                  <a:ext cx="3773335" cy="461665"/>
                </a:xfrm>
                <a:prstGeom prst="rect">
                  <a:avLst/>
                </a:prstGeom>
                <a:blipFill>
                  <a:blip r:embed="rId5"/>
                  <a:stretch>
                    <a:fillRect t="-10526" b="-28947"/>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Quantum-accessible random oracles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3" name="Group 42">
            <a:extLst>
              <a:ext uri="{FF2B5EF4-FFF2-40B4-BE49-F238E27FC236}">
                <a16:creationId xmlns:a16="http://schemas.microsoft.com/office/drawing/2014/main" id="{C769155D-0E6A-D0BB-44BE-E9C759F73D3F}"/>
              </a:ext>
            </a:extLst>
          </p:cNvPr>
          <p:cNvGrpSpPr/>
          <p:nvPr/>
        </p:nvGrpSpPr>
        <p:grpSpPr>
          <a:xfrm>
            <a:off x="1435011" y="2274808"/>
            <a:ext cx="4504653" cy="2121803"/>
            <a:chOff x="3325320" y="2166116"/>
            <a:chExt cx="4504653" cy="2121803"/>
          </a:xfrm>
        </p:grpSpPr>
        <p:grpSp>
          <p:nvGrpSpPr>
            <p:cNvPr id="44" name="Group 43">
              <a:extLst>
                <a:ext uri="{FF2B5EF4-FFF2-40B4-BE49-F238E27FC236}">
                  <a16:creationId xmlns:a16="http://schemas.microsoft.com/office/drawing/2014/main" id="{7291D4E0-07E0-59A6-FCD8-0F192757DF26}"/>
                </a:ext>
              </a:extLst>
            </p:cNvPr>
            <p:cNvGrpSpPr/>
            <p:nvPr/>
          </p:nvGrpSpPr>
          <p:grpSpPr>
            <a:xfrm>
              <a:off x="3325320" y="3325665"/>
              <a:ext cx="4504653" cy="962254"/>
              <a:chOff x="1644314" y="3464041"/>
              <a:chExt cx="4504653" cy="962254"/>
            </a:xfrm>
          </p:grpSpPr>
          <p:cxnSp>
            <p:nvCxnSpPr>
              <p:cNvPr id="46" name="Straight Connector 45">
                <a:extLst>
                  <a:ext uri="{FF2B5EF4-FFF2-40B4-BE49-F238E27FC236}">
                    <a16:creationId xmlns:a16="http://schemas.microsoft.com/office/drawing/2014/main" id="{38CC644F-AFC3-41FF-EDC1-2F7803759808}"/>
                  </a:ext>
                </a:extLst>
              </p:cNvPr>
              <p:cNvCxnSpPr>
                <a:cxnSpLocks/>
              </p:cNvCxnSpPr>
              <p:nvPr/>
            </p:nvCxnSpPr>
            <p:spPr>
              <a:xfrm>
                <a:off x="2438400" y="37338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51CFD07-264D-F03F-BAC7-18AF7F775848}"/>
                      </a:ext>
                    </a:extLst>
                  </p:cNvPr>
                  <p:cNvSpPr txBox="1"/>
                  <p:nvPr/>
                </p:nvSpPr>
                <p:spPr>
                  <a:xfrm>
                    <a:off x="1644314" y="3472060"/>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47" name="TextBox 46">
                    <a:extLst>
                      <a:ext uri="{FF2B5EF4-FFF2-40B4-BE49-F238E27FC236}">
                        <a16:creationId xmlns:a16="http://schemas.microsoft.com/office/drawing/2014/main" id="{551CFD07-264D-F03F-BAC7-18AF7F775848}"/>
                      </a:ext>
                    </a:extLst>
                  </p:cNvPr>
                  <p:cNvSpPr txBox="1">
                    <a:spLocks noRot="1" noChangeAspect="1" noMove="1" noResize="1" noEditPoints="1" noAdjustHandles="1" noChangeArrowheads="1" noChangeShapeType="1" noTextEdit="1"/>
                  </p:cNvSpPr>
                  <p:nvPr/>
                </p:nvSpPr>
                <p:spPr>
                  <a:xfrm>
                    <a:off x="1644314" y="3472060"/>
                    <a:ext cx="817612" cy="461665"/>
                  </a:xfrm>
                  <a:prstGeom prst="rect">
                    <a:avLst/>
                  </a:prstGeom>
                  <a:blipFill>
                    <a:blip r:embed="rId6"/>
                    <a:stretch>
                      <a:fillRect b="-1333"/>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DF944E-774C-0549-84CA-902F4F393D2D}"/>
                      </a:ext>
                    </a:extLst>
                  </p:cNvPr>
                  <p:cNvSpPr txBox="1"/>
                  <p:nvPr/>
                </p:nvSpPr>
                <p:spPr>
                  <a:xfrm>
                    <a:off x="1665021" y="3928187"/>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48" name="TextBox 47">
                    <a:extLst>
                      <a:ext uri="{FF2B5EF4-FFF2-40B4-BE49-F238E27FC236}">
                        <a16:creationId xmlns:a16="http://schemas.microsoft.com/office/drawing/2014/main" id="{47DF944E-774C-0549-84CA-902F4F393D2D}"/>
                      </a:ext>
                    </a:extLst>
                  </p:cNvPr>
                  <p:cNvSpPr txBox="1">
                    <a:spLocks noRot="1" noChangeAspect="1" noMove="1" noResize="1" noEditPoints="1" noAdjustHandles="1" noChangeArrowheads="1" noChangeShapeType="1" noTextEdit="1"/>
                  </p:cNvSpPr>
                  <p:nvPr/>
                </p:nvSpPr>
                <p:spPr>
                  <a:xfrm>
                    <a:off x="1665021" y="3928187"/>
                    <a:ext cx="817612" cy="461665"/>
                  </a:xfrm>
                  <a:prstGeom prst="rect">
                    <a:avLst/>
                  </a:prstGeom>
                  <a:blipFill>
                    <a:blip r:embed="rId7"/>
                    <a:stretch>
                      <a:fillRect b="-10667"/>
                    </a:stretch>
                  </a:blipFill>
                  <a:ln w="12700">
                    <a:noFill/>
                  </a:ln>
                </p:spPr>
                <p:txBody>
                  <a:bodyPr/>
                  <a:lstStyle/>
                  <a:p>
                    <a:r>
                      <a:rPr lang="en-GB">
                        <a:noFill/>
                      </a:rPr>
                      <a:t> </a:t>
                    </a:r>
                  </a:p>
                </p:txBody>
              </p:sp>
            </mc:Fallback>
          </mc:AlternateContent>
          <p:sp>
            <p:nvSpPr>
              <p:cNvPr id="49" name="Rectangle 48">
                <a:extLst>
                  <a:ext uri="{FF2B5EF4-FFF2-40B4-BE49-F238E27FC236}">
                    <a16:creationId xmlns:a16="http://schemas.microsoft.com/office/drawing/2014/main" id="{A783CC0E-B89B-F534-B767-E727C46C1654}"/>
                  </a:ext>
                </a:extLst>
              </p:cNvPr>
              <p:cNvSpPr/>
              <p:nvPr/>
            </p:nvSpPr>
            <p:spPr>
              <a:xfrm>
                <a:off x="2819400" y="3561967"/>
                <a:ext cx="914400" cy="86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1FA5BA8-42D4-25AA-8729-A46805761C09}"/>
                      </a:ext>
                    </a:extLst>
                  </p:cNvPr>
                  <p:cNvSpPr txBox="1"/>
                  <p:nvPr/>
                </p:nvSpPr>
                <p:spPr>
                  <a:xfrm>
                    <a:off x="2944689" y="3718988"/>
                    <a:ext cx="74712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m:oMathPara>
                    </a14:m>
                    <a:endParaRPr lang="en-US" sz="2400" dirty="0">
                      <a:solidFill>
                        <a:schemeClr val="tx1"/>
                      </a:solidFill>
                    </a:endParaRPr>
                  </a:p>
                </p:txBody>
              </p:sp>
            </mc:Choice>
            <mc:Fallback xmlns="">
              <p:sp>
                <p:nvSpPr>
                  <p:cNvPr id="50" name="TextBox 49">
                    <a:extLst>
                      <a:ext uri="{FF2B5EF4-FFF2-40B4-BE49-F238E27FC236}">
                        <a16:creationId xmlns:a16="http://schemas.microsoft.com/office/drawing/2014/main" id="{D1FA5BA8-42D4-25AA-8729-A46805761C09}"/>
                      </a:ext>
                    </a:extLst>
                  </p:cNvPr>
                  <p:cNvSpPr txBox="1">
                    <a:spLocks noRot="1" noChangeAspect="1" noMove="1" noResize="1" noEditPoints="1" noAdjustHandles="1" noChangeArrowheads="1" noChangeShapeType="1" noTextEdit="1"/>
                  </p:cNvSpPr>
                  <p:nvPr/>
                </p:nvSpPr>
                <p:spPr>
                  <a:xfrm>
                    <a:off x="2944689" y="3718988"/>
                    <a:ext cx="747128" cy="491288"/>
                  </a:xfrm>
                  <a:prstGeom prst="rect">
                    <a:avLst/>
                  </a:prstGeom>
                  <a:blipFill>
                    <a:blip r:embed="rId8"/>
                    <a:stretch>
                      <a:fillRect b="-12346"/>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A9313364-1ED4-940A-D13E-332F13E8DFE6}"/>
                  </a:ext>
                </a:extLst>
              </p:cNvPr>
              <p:cNvCxnSpPr>
                <a:cxnSpLocks/>
              </p:cNvCxnSpPr>
              <p:nvPr/>
            </p:nvCxnSpPr>
            <p:spPr>
              <a:xfrm>
                <a:off x="3741821" y="3733800"/>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B57F150-D872-AD13-9759-0CC2413E2EB9}"/>
                  </a:ext>
                </a:extLst>
              </p:cNvPr>
              <p:cNvCxnSpPr>
                <a:cxnSpLocks/>
              </p:cNvCxnSpPr>
              <p:nvPr/>
            </p:nvCxnSpPr>
            <p:spPr>
              <a:xfrm>
                <a:off x="3741821" y="4197948"/>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BB2E17-11A9-67CB-2217-2C58E5AA23D1}"/>
                  </a:ext>
                </a:extLst>
              </p:cNvPr>
              <p:cNvCxnSpPr>
                <a:cxnSpLocks/>
              </p:cNvCxnSpPr>
              <p:nvPr/>
            </p:nvCxnSpPr>
            <p:spPr>
              <a:xfrm>
                <a:off x="2438400" y="4197948"/>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80D897C-6E9C-111D-DAA1-D28C62CF6901}"/>
                      </a:ext>
                    </a:extLst>
                  </p:cNvPr>
                  <p:cNvSpPr txBox="1"/>
                  <p:nvPr/>
                </p:nvSpPr>
                <p:spPr>
                  <a:xfrm>
                    <a:off x="4122821" y="3932401"/>
                    <a:ext cx="2026146"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r>
                                    <a:rPr lang="de-DE" sz="2400" i="1" dirty="0">
                                      <a:solidFill>
                                        <a:srgbClr val="7030A0"/>
                                      </a:solidFill>
                                      <a:latin typeface="Cambria Math" panose="02040503050406030204" pitchFamily="18" charset="0"/>
                                    </a:rPr>
                                    <m:t>⊕</m:t>
                                  </m:r>
                                  <m:r>
                                    <a:rPr lang="de-DE" sz="2400" i="1" dirty="0">
                                      <a:solidFill>
                                        <a:srgbClr val="FF6600"/>
                                      </a:solidFill>
                                      <a:latin typeface="Cambria Math" panose="02040503050406030204" pitchFamily="18" charset="0"/>
                                    </a:rPr>
                                    <m:t>𝑓</m:t>
                                  </m:r>
                                  <m:d>
                                    <m:dPr>
                                      <m:ctrlPr>
                                        <a:rPr lang="de-DE" sz="2400" i="1" dirty="0">
                                          <a:solidFill>
                                            <a:srgbClr val="FF6600"/>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54" name="TextBox 53">
                    <a:extLst>
                      <a:ext uri="{FF2B5EF4-FFF2-40B4-BE49-F238E27FC236}">
                        <a16:creationId xmlns:a16="http://schemas.microsoft.com/office/drawing/2014/main" id="{F80D897C-6E9C-111D-DAA1-D28C62CF6901}"/>
                      </a:ext>
                    </a:extLst>
                  </p:cNvPr>
                  <p:cNvSpPr txBox="1">
                    <a:spLocks noRot="1" noChangeAspect="1" noMove="1" noResize="1" noEditPoints="1" noAdjustHandles="1" noChangeArrowheads="1" noChangeShapeType="1" noTextEdit="1"/>
                  </p:cNvSpPr>
                  <p:nvPr/>
                </p:nvSpPr>
                <p:spPr>
                  <a:xfrm>
                    <a:off x="4122821" y="3932401"/>
                    <a:ext cx="2026146" cy="461665"/>
                  </a:xfrm>
                  <a:prstGeom prst="rect">
                    <a:avLst/>
                  </a:prstGeom>
                  <a:blipFill>
                    <a:blip r:embed="rId9"/>
                    <a:stretch>
                      <a:fillRect b="-17105"/>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3F8C79-F504-C8B0-9A62-B83A0CFEB40A}"/>
                      </a:ext>
                    </a:extLst>
                  </p:cNvPr>
                  <p:cNvSpPr txBox="1"/>
                  <p:nvPr/>
                </p:nvSpPr>
                <p:spPr>
                  <a:xfrm>
                    <a:off x="4122821" y="3464041"/>
                    <a:ext cx="707277"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55" name="TextBox 54">
                    <a:extLst>
                      <a:ext uri="{FF2B5EF4-FFF2-40B4-BE49-F238E27FC236}">
                        <a16:creationId xmlns:a16="http://schemas.microsoft.com/office/drawing/2014/main" id="{1A3F8C79-F504-C8B0-9A62-B83A0CFEB40A}"/>
                      </a:ext>
                    </a:extLst>
                  </p:cNvPr>
                  <p:cNvSpPr txBox="1">
                    <a:spLocks noRot="1" noChangeAspect="1" noMove="1" noResize="1" noEditPoints="1" noAdjustHandles="1" noChangeArrowheads="1" noChangeShapeType="1" noTextEdit="1"/>
                  </p:cNvSpPr>
                  <p:nvPr/>
                </p:nvSpPr>
                <p:spPr>
                  <a:xfrm>
                    <a:off x="4122821" y="3464041"/>
                    <a:ext cx="707277" cy="461665"/>
                  </a:xfrm>
                  <a:prstGeom prst="rect">
                    <a:avLst/>
                  </a:prstGeom>
                  <a:blipFill>
                    <a:blip r:embed="rId10"/>
                    <a:stretch>
                      <a:fillRect b="-1316"/>
                    </a:stretch>
                  </a:blipFill>
                  <a:ln w="12700">
                    <a:noFill/>
                  </a:ln>
                </p:spPr>
                <p:txBody>
                  <a:bodyPr/>
                  <a:lstStyle/>
                  <a:p>
                    <a:r>
                      <a:rPr lang="en-GB">
                        <a:noFill/>
                      </a:rPr>
                      <a:t> </a:t>
                    </a:r>
                  </a:p>
                </p:txBody>
              </p:sp>
            </mc:Fallback>
          </mc:AlternateContent>
        </p:grpSp>
        <p:pic>
          <p:nvPicPr>
            <p:cNvPr id="45" name="Picture 44" descr="A person sitting on a stool&#10;&#10;Description automatically generated with medium confidence">
              <a:extLst>
                <a:ext uri="{FF2B5EF4-FFF2-40B4-BE49-F238E27FC236}">
                  <a16:creationId xmlns:a16="http://schemas.microsoft.com/office/drawing/2014/main" id="{5636BE72-6237-4A85-5111-19DD0861FE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5838" y="2166116"/>
              <a:ext cx="1395371" cy="1395371"/>
            </a:xfrm>
            <a:prstGeom prst="rect">
              <a:avLst/>
            </a:prstGeom>
          </p:spPr>
        </p:pic>
      </p:grpSp>
      <p:grpSp>
        <p:nvGrpSpPr>
          <p:cNvPr id="9" name="Group 8">
            <a:extLst>
              <a:ext uri="{FF2B5EF4-FFF2-40B4-BE49-F238E27FC236}">
                <a16:creationId xmlns:a16="http://schemas.microsoft.com/office/drawing/2014/main" id="{EAD78934-5D77-16A6-D6E7-BAA97BC2CBA7}"/>
              </a:ext>
            </a:extLst>
          </p:cNvPr>
          <p:cNvGrpSpPr/>
          <p:nvPr/>
        </p:nvGrpSpPr>
        <p:grpSpPr>
          <a:xfrm>
            <a:off x="5749363" y="392285"/>
            <a:ext cx="6299361" cy="4675454"/>
            <a:chOff x="5749363" y="392285"/>
            <a:chExt cx="6299361" cy="4675454"/>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1739385-3A90-6B13-79E4-6C2ED8B9336F}"/>
                    </a:ext>
                  </a:extLst>
                </p:cNvPr>
                <p:cNvSpPr txBox="1"/>
                <p:nvPr/>
              </p:nvSpPr>
              <p:spPr>
                <a:xfrm>
                  <a:off x="6881400" y="1423028"/>
                  <a:ext cx="3018261" cy="461665"/>
                </a:xfrm>
                <a:prstGeom prst="rect">
                  <a:avLst/>
                </a:prstGeom>
                <a:noFill/>
              </p:spPr>
              <p:txBody>
                <a:bodyPr wrap="square">
                  <a:spAutoFit/>
                </a:bodyPr>
                <a:lstStyle/>
                <a:p>
                  <a14:m>
                    <m:oMath xmlns:m="http://schemas.openxmlformats.org/officeDocument/2006/math">
                      <m:d>
                        <m:dPr>
                          <m:begChr m:val="|"/>
                          <m:endChr m:val="⟩"/>
                          <m:ctrlPr>
                            <a:rPr lang="de-DE" sz="2400" i="1" dirty="0" smtClean="0">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latin typeface="Cambria Math" panose="02040503050406030204" pitchFamily="18" charset="0"/>
                            </a:rPr>
                          </m:ctrlPr>
                        </m:dPr>
                        <m:e>
                          <m:r>
                            <a:rPr lang="de-DE" sz="2400" i="1" dirty="0">
                              <a:latin typeface="Cambria Math" panose="02040503050406030204" pitchFamily="18" charset="0"/>
                            </a:rPr>
                            <m:t>0</m:t>
                          </m:r>
                        </m:e>
                      </m:d>
                      <m:r>
                        <a:rPr lang="de-DE" sz="2400" b="0" i="1" dirty="0" smtClean="0">
                          <a:latin typeface="Cambria Math" panose="02040503050406030204" pitchFamily="18" charset="0"/>
                        </a:rPr>
                        <m:t>→ </m:t>
                      </m:r>
                      <m:d>
                        <m:dPr>
                          <m:begChr m:val="|"/>
                          <m:endChr m:val="⟩"/>
                          <m:ctrlPr>
                            <a:rPr lang="de-DE" sz="2400" i="1" dirty="0">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a:latin typeface="Cambria Math" panose="02040503050406030204" pitchFamily="18" charset="0"/>
                            </a:rPr>
                          </m:ctrlPr>
                        </m:dPr>
                        <m:e>
                          <m:r>
                            <a:rPr lang="de-DE" sz="2400" i="1" dirty="0" smtClean="0">
                              <a:solidFill>
                                <a:srgbClr val="FF6600"/>
                              </a:solidFill>
                              <a:latin typeface="Cambria Math" panose="02040503050406030204" pitchFamily="18" charset="0"/>
                            </a:rPr>
                            <m:t>𝑓</m:t>
                          </m:r>
                          <m:r>
                            <a:rPr lang="de-DE" sz="2400" i="1" dirty="0">
                              <a:latin typeface="Cambria Math" panose="02040503050406030204" pitchFamily="18" charset="0"/>
                            </a:rPr>
                            <m:t>(</m:t>
                          </m:r>
                          <m:r>
                            <a:rPr lang="de-DE" sz="2400" i="1" dirty="0">
                              <a:solidFill>
                                <a:srgbClr val="358374"/>
                              </a:solidFill>
                              <a:latin typeface="Cambria Math" panose="02040503050406030204" pitchFamily="18" charset="0"/>
                            </a:rPr>
                            <m:t>𝑥</m:t>
                          </m:r>
                          <m:r>
                            <a:rPr lang="de-DE" sz="2400" i="1" dirty="0">
                              <a:latin typeface="Cambria Math" panose="02040503050406030204" pitchFamily="18" charset="0"/>
                            </a:rPr>
                            <m:t>)</m:t>
                          </m:r>
                        </m:e>
                      </m:d>
                    </m:oMath>
                  </a14:m>
                  <a:r>
                    <a:rPr lang="en-GB" sz="2400" dirty="0"/>
                    <a:t>.</a:t>
                  </a:r>
                </a:p>
              </p:txBody>
            </p:sp>
          </mc:Choice>
          <mc:Fallback>
            <p:sp>
              <p:nvSpPr>
                <p:cNvPr id="11" name="TextBox 10">
                  <a:extLst>
                    <a:ext uri="{FF2B5EF4-FFF2-40B4-BE49-F238E27FC236}">
                      <a16:creationId xmlns:a16="http://schemas.microsoft.com/office/drawing/2014/main" id="{A1739385-3A90-6B13-79E4-6C2ED8B9336F}"/>
                    </a:ext>
                  </a:extLst>
                </p:cNvPr>
                <p:cNvSpPr txBox="1">
                  <a:spLocks noRot="1" noChangeAspect="1" noMove="1" noResize="1" noEditPoints="1" noAdjustHandles="1" noChangeArrowheads="1" noChangeShapeType="1" noTextEdit="1"/>
                </p:cNvSpPr>
                <p:nvPr/>
              </p:nvSpPr>
              <p:spPr>
                <a:xfrm>
                  <a:off x="6881400" y="1423028"/>
                  <a:ext cx="3018261" cy="461665"/>
                </a:xfrm>
                <a:prstGeom prst="rect">
                  <a:avLst/>
                </a:prstGeom>
                <a:blipFill>
                  <a:blip r:embed="rId12"/>
                  <a:stretch>
                    <a:fillRect t="-10526" b="-28947"/>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548009CE-6B7A-FAA1-37A7-C0542586B4F6}"/>
                </a:ext>
              </a:extLst>
            </p:cNvPr>
            <p:cNvSpPr/>
            <p:nvPr/>
          </p:nvSpPr>
          <p:spPr>
            <a:xfrm>
              <a:off x="5777344" y="392285"/>
              <a:ext cx="6241302" cy="4675454"/>
            </a:xfrm>
            <a:prstGeom prst="rect">
              <a:avLst/>
            </a:prstGeom>
            <a:solidFill>
              <a:schemeClr val="bg1"/>
            </a:solid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718A40C9-D333-5B59-1842-40E051327AA5}"/>
                    </a:ext>
                  </a:extLst>
                </p:cNvPr>
                <p:cNvSpPr txBox="1"/>
                <p:nvPr/>
              </p:nvSpPr>
              <p:spPr>
                <a:xfrm>
                  <a:off x="5807423" y="457443"/>
                  <a:ext cx="6241301" cy="1679355"/>
                </a:xfrm>
                <a:prstGeom prst="rect">
                  <a:avLst/>
                </a:prstGeom>
                <a:noFill/>
                <a:ln>
                  <a:noFill/>
                </a:ln>
              </p:spPr>
              <p:txBody>
                <a:bodyPr wrap="square">
                  <a:spAutoFit/>
                </a:bodyPr>
                <a:lstStyle/>
                <a:p>
                  <a:r>
                    <a:rPr lang="de-DE" sz="3200" b="1" dirty="0"/>
                    <a:t>Short DIY break</a:t>
                  </a:r>
                  <a:r>
                    <a:rPr lang="de-DE" sz="3200" dirty="0"/>
                    <a:t>:</a:t>
                  </a:r>
                </a:p>
                <a:p>
                  <a:pPr algn="ctr"/>
                  <a:endParaRPr lang="de-DE" sz="600" dirty="0"/>
                </a:p>
                <a:p>
                  <a:endParaRPr lang="en-GB" sz="2800" dirty="0"/>
                </a:p>
                <a:p>
                  <a:r>
                    <a:rPr lang="en-GB" sz="2800" dirty="0"/>
                    <a:t>How does </a:t>
                  </a:r>
                  <a14:m>
                    <m:oMath xmlns:m="http://schemas.openxmlformats.org/officeDocument/2006/math">
                      <m:sSub>
                        <m:sSubPr>
                          <m:ctrlPr>
                            <a:rPr lang="de-DE" sz="2800" i="1" smtClean="0">
                              <a:solidFill>
                                <a:srgbClr val="F16722"/>
                              </a:solidFill>
                              <a:latin typeface="Cambria Math" panose="02040503050406030204" pitchFamily="18" charset="0"/>
                            </a:rPr>
                          </m:ctrlPr>
                        </m:sSubPr>
                        <m:e>
                          <m:r>
                            <m:rPr>
                              <m:sty m:val="p"/>
                            </m:rPr>
                            <a:rPr lang="de-DE" sz="2800">
                              <a:latin typeface="Cambria Math" panose="02040503050406030204" pitchFamily="18" charset="0"/>
                            </a:rPr>
                            <m:t>O</m:t>
                          </m:r>
                        </m:e>
                        <m:sub>
                          <m:r>
                            <a:rPr lang="en-US" sz="2800" i="1">
                              <a:solidFill>
                                <a:srgbClr val="F16722"/>
                              </a:solidFill>
                              <a:latin typeface="Cambria Math" panose="02040503050406030204" pitchFamily="18" charset="0"/>
                            </a:rPr>
                            <m:t>𝑓</m:t>
                          </m:r>
                        </m:sub>
                      </m:sSub>
                    </m:oMath>
                  </a14:m>
                  <a:r>
                    <a:rPr lang="en-GB" sz="2800" dirty="0"/>
                    <a:t> respond </a:t>
                  </a:r>
                </a:p>
                <a:p>
                  <a:r>
                    <a:rPr lang="en-GB" sz="2800" dirty="0"/>
                    <a:t>to the following query?</a:t>
                  </a:r>
                  <a:endParaRPr lang="en-GB" sz="600" dirty="0"/>
                </a:p>
              </p:txBody>
            </p:sp>
          </mc:Choice>
          <mc:Fallback>
            <p:sp>
              <p:nvSpPr>
                <p:cNvPr id="17" name="TextBox 16">
                  <a:extLst>
                    <a:ext uri="{FF2B5EF4-FFF2-40B4-BE49-F238E27FC236}">
                      <a16:creationId xmlns:a16="http://schemas.microsoft.com/office/drawing/2014/main" id="{718A40C9-D333-5B59-1842-40E051327AA5}"/>
                    </a:ext>
                  </a:extLst>
                </p:cNvPr>
                <p:cNvSpPr txBox="1">
                  <a:spLocks noRot="1" noChangeAspect="1" noMove="1" noResize="1" noEditPoints="1" noAdjustHandles="1" noChangeArrowheads="1" noChangeShapeType="1" noTextEdit="1"/>
                </p:cNvSpPr>
                <p:nvPr/>
              </p:nvSpPr>
              <p:spPr>
                <a:xfrm>
                  <a:off x="5807423" y="457443"/>
                  <a:ext cx="6241301" cy="1679355"/>
                </a:xfrm>
                <a:prstGeom prst="rect">
                  <a:avLst/>
                </a:prstGeom>
                <a:blipFill>
                  <a:blip r:embed="rId13"/>
                  <a:stretch>
                    <a:fillRect l="-2542" t="-4710" b="-28261"/>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4409517-E3A5-8889-C1AF-80239F74121F}"/>
                    </a:ext>
                  </a:extLst>
                </p:cNvPr>
                <p:cNvSpPr txBox="1"/>
                <p:nvPr/>
              </p:nvSpPr>
              <p:spPr>
                <a:xfrm>
                  <a:off x="10243214" y="450884"/>
                  <a:ext cx="1625993"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sz="2000" i="1" smtClean="0">
                            <a:solidFill>
                              <a:srgbClr val="F16722"/>
                            </a:solidFill>
                            <a:latin typeface="Cambria Math" panose="02040503050406030204" pitchFamily="18" charset="0"/>
                          </a:rPr>
                          <m:t>𝑓</m:t>
                        </m:r>
                        <m:d>
                          <m:dPr>
                            <m:ctrlPr>
                              <a:rPr lang="de-DE" sz="2000" b="0" i="1" smtClean="0">
                                <a:solidFill>
                                  <a:schemeClr val="tx1"/>
                                </a:solidFill>
                                <a:latin typeface="Cambria Math" panose="02040503050406030204" pitchFamily="18" charset="0"/>
                              </a:rPr>
                            </m:ctrlPr>
                          </m:dPr>
                          <m:e>
                            <m:r>
                              <a:rPr lang="de-DE" sz="2000" b="0" i="1" smtClean="0">
                                <a:solidFill>
                                  <a:srgbClr val="358374"/>
                                </a:solidFill>
                                <a:latin typeface="Cambria Math" panose="02040503050406030204" pitchFamily="18" charset="0"/>
                              </a:rPr>
                              <m:t>𝑥</m:t>
                            </m:r>
                          </m:e>
                        </m:d>
                        <m:r>
                          <a:rPr lang="de-DE" sz="2000" b="0" i="1" smtClean="0">
                            <a:solidFill>
                              <a:schemeClr val="tx1"/>
                            </a:solidFill>
                            <a:latin typeface="Cambria Math" panose="02040503050406030204" pitchFamily="18" charset="0"/>
                          </a:rPr>
                          <m:t> = </m:t>
                        </m:r>
                        <m:r>
                          <a:rPr lang="de-DE" sz="2000" b="0" i="1" smtClean="0">
                            <a:solidFill>
                              <a:schemeClr val="tx1"/>
                            </a:solidFill>
                            <a:latin typeface="Cambria Math" panose="02040503050406030204" pitchFamily="18" charset="0"/>
                          </a:rPr>
                          <m:t>  </m:t>
                        </m:r>
                        <m:r>
                          <a:rPr lang="de-DE" sz="2000" b="0" i="1" smtClean="0">
                            <a:solidFill>
                              <a:srgbClr val="339933"/>
                            </a:solidFill>
                            <a:latin typeface="Cambria Math" panose="02040503050406030204" pitchFamily="18" charset="0"/>
                          </a:rPr>
                          <m:t>𝑦</m:t>
                        </m:r>
                      </m:oMath>
                    </m:oMathPara>
                  </a14:m>
                  <a:endParaRPr lang="en-GB" sz="2000" dirty="0"/>
                </a:p>
              </p:txBody>
            </p:sp>
          </mc:Choice>
          <mc:Fallback>
            <p:sp>
              <p:nvSpPr>
                <p:cNvPr id="19" name="TextBox 18">
                  <a:extLst>
                    <a:ext uri="{FF2B5EF4-FFF2-40B4-BE49-F238E27FC236}">
                      <a16:creationId xmlns:a16="http://schemas.microsoft.com/office/drawing/2014/main" id="{F4409517-E3A5-8889-C1AF-80239F74121F}"/>
                    </a:ext>
                  </a:extLst>
                </p:cNvPr>
                <p:cNvSpPr txBox="1">
                  <a:spLocks noRot="1" noChangeAspect="1" noMove="1" noResize="1" noEditPoints="1" noAdjustHandles="1" noChangeArrowheads="1" noChangeShapeType="1" noTextEdit="1"/>
                </p:cNvSpPr>
                <p:nvPr/>
              </p:nvSpPr>
              <p:spPr>
                <a:xfrm>
                  <a:off x="10243214" y="450884"/>
                  <a:ext cx="1625993" cy="400110"/>
                </a:xfrm>
                <a:prstGeom prst="rect">
                  <a:avLst/>
                </a:prstGeom>
                <a:blipFill>
                  <a:blip r:embed="rId14"/>
                  <a:stretch>
                    <a:fillRect b="-136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B9D41B3-32D2-7812-2DE5-8C42E5F3501D}"/>
                    </a:ext>
                  </a:extLst>
                </p:cNvPr>
                <p:cNvSpPr txBox="1"/>
                <p:nvPr/>
              </p:nvSpPr>
              <p:spPr>
                <a:xfrm>
                  <a:off x="5749363" y="2832634"/>
                  <a:ext cx="6241302" cy="835293"/>
                </a:xfrm>
                <a:prstGeom prst="rect">
                  <a:avLst/>
                </a:prstGeom>
                <a:noFill/>
              </p:spPr>
              <p:txBody>
                <a:bodyPr wrap="square">
                  <a:spAutoFit/>
                </a:bodyPr>
                <a:lstStyle/>
                <a:p>
                  <a:pPr algn="ctr"/>
                  <a14:m>
                    <m:oMathPara xmlns:m="http://schemas.openxmlformats.org/officeDocument/2006/math">
                      <m:oMathParaPr>
                        <m:jc m:val="right"/>
                      </m:oMathParaPr>
                      <m:oMath xmlns:m="http://schemas.openxmlformats.org/officeDocument/2006/math">
                        <m:f>
                          <m:fPr>
                            <m:ctrlPr>
                              <a:rPr lang="de-DE" sz="2400" i="1" dirty="0" smtClean="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i="1" dirty="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00</m:t>
                                </m:r>
                              </m:e>
                            </m:d>
                          </m:e>
                          <m:sub>
                            <m:r>
                              <a:rPr lang="de-DE" sz="2400" b="0" i="1" dirty="0" smtClean="0">
                                <a:solidFill>
                                  <a:srgbClr val="358374"/>
                                </a:solidFill>
                                <a:latin typeface="Cambria Math" panose="02040503050406030204" pitchFamily="18" charset="0"/>
                              </a:rPr>
                              <m:t>𝑋</m:t>
                            </m:r>
                          </m:sub>
                        </m:sSub>
                        <m:sSub>
                          <m:sSubPr>
                            <m:ctrlPr>
                              <a:rPr lang="de-DE" sz="2400" i="1" dirty="0" smtClean="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b="0" i="1" dirty="0" smtClean="0">
                                <a:solidFill>
                                  <a:srgbClr val="7030A0"/>
                                </a:solidFill>
                                <a:latin typeface="Cambria Math" panose="02040503050406030204" pitchFamily="18" charset="0"/>
                              </a:rPr>
                              <m:t>𝑌</m:t>
                            </m:r>
                          </m:sub>
                        </m:sSub>
                        <m:r>
                          <a:rPr lang="de-DE" sz="2400" i="1" dirty="0">
                            <a:solidFill>
                              <a:schemeClr val="tx1"/>
                            </a:solidFill>
                            <a:latin typeface="Cambria Math" panose="02040503050406030204" pitchFamily="18" charset="0"/>
                          </a:rPr>
                          <m:t>+</m:t>
                        </m:r>
                        <m:f>
                          <m:fPr>
                            <m:ctrlPr>
                              <a:rPr lang="de-DE" sz="2400" i="1" dirty="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b="0" i="1" dirty="0" smtClean="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01</m:t>
                                </m:r>
                              </m:e>
                            </m:d>
                          </m:e>
                          <m:sub>
                            <m:r>
                              <a:rPr lang="de-DE" sz="2400" b="0" i="1" dirty="0" smtClean="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i="1" dirty="0">
                                <a:solidFill>
                                  <a:srgbClr val="7030A0"/>
                                </a:solidFill>
                                <a:latin typeface="Cambria Math" panose="02040503050406030204" pitchFamily="18" charset="0"/>
                              </a:rPr>
                              <m:t>𝑌</m:t>
                            </m:r>
                          </m:sub>
                        </m:sSub>
                        <m:r>
                          <a:rPr lang="de-DE" sz="2400" i="1" dirty="0">
                            <a:solidFill>
                              <a:schemeClr val="tx1"/>
                            </a:solidFill>
                            <a:latin typeface="Cambria Math" panose="02040503050406030204" pitchFamily="18" charset="0"/>
                          </a:rPr>
                          <m:t>+</m:t>
                        </m:r>
                        <m:f>
                          <m:fPr>
                            <m:ctrlPr>
                              <a:rPr lang="de-DE" sz="2400" i="1" dirty="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b="0" i="1" dirty="0" smtClean="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10</m:t>
                                </m:r>
                              </m:e>
                            </m:d>
                          </m:e>
                          <m:sub>
                            <m:r>
                              <a:rPr lang="de-DE" sz="2400" b="0" i="1" dirty="0" smtClean="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b="0" i="1" dirty="0" smtClean="0">
                                    <a:solidFill>
                                      <a:srgbClr val="7030A0"/>
                                    </a:solidFill>
                                    <a:latin typeface="Cambria Math" panose="02040503050406030204" pitchFamily="18" charset="0"/>
                                  </a:rPr>
                                  <m:t>1</m:t>
                                </m:r>
                              </m:e>
                            </m:d>
                          </m:e>
                          <m:sub>
                            <m:r>
                              <a:rPr lang="de-DE" sz="2400" i="1" dirty="0">
                                <a:solidFill>
                                  <a:srgbClr val="7030A0"/>
                                </a:solidFill>
                                <a:latin typeface="Cambria Math" panose="02040503050406030204" pitchFamily="18" charset="0"/>
                              </a:rPr>
                              <m:t>𝑌</m:t>
                            </m:r>
                          </m:sub>
                        </m:sSub>
                      </m:oMath>
                    </m:oMathPara>
                  </a14:m>
                  <a:endParaRPr lang="en-GB" sz="2400" dirty="0"/>
                </a:p>
              </p:txBody>
            </p:sp>
          </mc:Choice>
          <mc:Fallback>
            <p:sp>
              <p:nvSpPr>
                <p:cNvPr id="20" name="TextBox 19">
                  <a:extLst>
                    <a:ext uri="{FF2B5EF4-FFF2-40B4-BE49-F238E27FC236}">
                      <a16:creationId xmlns:a16="http://schemas.microsoft.com/office/drawing/2014/main" id="{AB9D41B3-32D2-7812-2DE5-8C42E5F3501D}"/>
                    </a:ext>
                  </a:extLst>
                </p:cNvPr>
                <p:cNvSpPr txBox="1">
                  <a:spLocks noRot="1" noChangeAspect="1" noMove="1" noResize="1" noEditPoints="1" noAdjustHandles="1" noChangeArrowheads="1" noChangeShapeType="1" noTextEdit="1"/>
                </p:cNvSpPr>
                <p:nvPr/>
              </p:nvSpPr>
              <p:spPr>
                <a:xfrm>
                  <a:off x="5749363" y="2832634"/>
                  <a:ext cx="6241302" cy="835293"/>
                </a:xfrm>
                <a:prstGeom prst="rect">
                  <a:avLst/>
                </a:prstGeom>
                <a:blipFill>
                  <a:blip r:embed="rId15"/>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graphicFrame>
            <p:nvGraphicFramePr>
              <p:cNvPr id="32" name="Table 31">
                <a:extLst>
                  <a:ext uri="{FF2B5EF4-FFF2-40B4-BE49-F238E27FC236}">
                    <a16:creationId xmlns:a16="http://schemas.microsoft.com/office/drawing/2014/main" id="{E4E16D7B-2CA0-5D0C-2015-105B52E8A899}"/>
                  </a:ext>
                </a:extLst>
              </p:cNvPr>
              <p:cNvGraphicFramePr>
                <a:graphicFrameLocks noGrp="1"/>
              </p:cNvGraphicFramePr>
              <p:nvPr>
                <p:extLst>
                  <p:ext uri="{D42A27DB-BD31-4B8C-83A1-F6EECF244321}">
                    <p14:modId xmlns:p14="http://schemas.microsoft.com/office/powerpoint/2010/main" val="68236288"/>
                  </p:ext>
                </p:extLst>
              </p:nvPr>
            </p:nvGraphicFramePr>
            <p:xfrm>
              <a:off x="10243214" y="825584"/>
              <a:ext cx="1625993" cy="2055379"/>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tblGrid>
                  <a:tr h="459214">
                    <a:tc>
                      <a:txBody>
                        <a:bodyPr/>
                        <a:lstStyle/>
                        <a:p>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0</a:t>
                          </a:r>
                        </a:p>
                      </a:txBody>
                      <a:tcPr/>
                    </a:tc>
                    <a:extLst>
                      <a:ext uri="{0D108BD9-81ED-4DB2-BD59-A6C34878D82A}">
                        <a16:rowId xmlns:a16="http://schemas.microsoft.com/office/drawing/2014/main" val="1301805720"/>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1</a:t>
                          </a:r>
                        </a:p>
                      </a:txBody>
                      <a:tcPr/>
                    </a:tc>
                    <a:extLst>
                      <a:ext uri="{0D108BD9-81ED-4DB2-BD59-A6C34878D82A}">
                        <a16:rowId xmlns:a16="http://schemas.microsoft.com/office/drawing/2014/main" val="3216150376"/>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𝟏𝟎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1</a:t>
                          </a:r>
                        </a:p>
                      </a:txBody>
                      <a:tcPr/>
                    </a:tc>
                    <a:extLst>
                      <a:ext uri="{0D108BD9-81ED-4DB2-BD59-A6C34878D82A}">
                        <a16:rowId xmlns:a16="http://schemas.microsoft.com/office/drawing/2014/main" val="93973644"/>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𝟏𝟏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0</a:t>
                          </a:r>
                        </a:p>
                      </a:txBody>
                      <a:tcPr/>
                    </a:tc>
                    <a:extLst>
                      <a:ext uri="{0D108BD9-81ED-4DB2-BD59-A6C34878D82A}">
                        <a16:rowId xmlns:a16="http://schemas.microsoft.com/office/drawing/2014/main" val="3917519640"/>
                      </a:ext>
                    </a:extLst>
                  </a:tr>
                </a:tbl>
              </a:graphicData>
            </a:graphic>
          </p:graphicFrame>
        </mc:Choice>
        <mc:Fallback>
          <p:graphicFrame>
            <p:nvGraphicFramePr>
              <p:cNvPr id="32" name="Table 31">
                <a:extLst>
                  <a:ext uri="{FF2B5EF4-FFF2-40B4-BE49-F238E27FC236}">
                    <a16:creationId xmlns:a16="http://schemas.microsoft.com/office/drawing/2014/main" id="{E4E16D7B-2CA0-5D0C-2015-105B52E8A899}"/>
                  </a:ext>
                </a:extLst>
              </p:cNvPr>
              <p:cNvGraphicFramePr>
                <a:graphicFrameLocks noGrp="1"/>
              </p:cNvGraphicFramePr>
              <p:nvPr>
                <p:extLst>
                  <p:ext uri="{D42A27DB-BD31-4B8C-83A1-F6EECF244321}">
                    <p14:modId xmlns:p14="http://schemas.microsoft.com/office/powerpoint/2010/main" val="68236288"/>
                  </p:ext>
                </p:extLst>
              </p:nvPr>
            </p:nvGraphicFramePr>
            <p:xfrm>
              <a:off x="10243214" y="825584"/>
              <a:ext cx="1625993" cy="2055379"/>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tblGrid>
                  <a:tr h="459214">
                    <a:tc>
                      <a:txBody>
                        <a:bodyPr/>
                        <a:lstStyle/>
                        <a:p>
                          <a:endParaRPr lang="en-US"/>
                        </a:p>
                      </a:txBody>
                      <a:tcPr>
                        <a:blipFill>
                          <a:blip r:embed="rId16"/>
                          <a:stretch>
                            <a:fillRect l="-476" t="-6579" r="-28571" b="-347368"/>
                          </a:stretch>
                        </a:blipFill>
                      </a:tcPr>
                    </a:tc>
                    <a:tc>
                      <a:txBody>
                        <a:bodyPr/>
                        <a:lstStyle/>
                        <a:p>
                          <a:r>
                            <a:rPr lang="en-US" dirty="0">
                              <a:solidFill>
                                <a:srgbClr val="339933"/>
                              </a:solidFill>
                            </a:rPr>
                            <a:t>0</a:t>
                          </a:r>
                        </a:p>
                      </a:txBody>
                      <a:tcPr/>
                    </a:tc>
                    <a:extLst>
                      <a:ext uri="{0D108BD9-81ED-4DB2-BD59-A6C34878D82A}">
                        <a16:rowId xmlns:a16="http://schemas.microsoft.com/office/drawing/2014/main" val="1301805720"/>
                      </a:ext>
                    </a:extLst>
                  </a:tr>
                  <a:tr h="532055">
                    <a:tc>
                      <a:txBody>
                        <a:bodyPr/>
                        <a:lstStyle/>
                        <a:p>
                          <a:endParaRPr lang="en-US"/>
                        </a:p>
                      </a:txBody>
                      <a:tcPr>
                        <a:blipFill>
                          <a:blip r:embed="rId16"/>
                          <a:stretch>
                            <a:fillRect l="-476" t="-93103" r="-28571" b="-203448"/>
                          </a:stretch>
                        </a:blipFill>
                      </a:tcPr>
                    </a:tc>
                    <a:tc>
                      <a:txBody>
                        <a:bodyPr/>
                        <a:lstStyle/>
                        <a:p>
                          <a:r>
                            <a:rPr lang="en-US" dirty="0">
                              <a:solidFill>
                                <a:srgbClr val="339933"/>
                              </a:solidFill>
                            </a:rPr>
                            <a:t>1</a:t>
                          </a:r>
                        </a:p>
                      </a:txBody>
                      <a:tcPr/>
                    </a:tc>
                    <a:extLst>
                      <a:ext uri="{0D108BD9-81ED-4DB2-BD59-A6C34878D82A}">
                        <a16:rowId xmlns:a16="http://schemas.microsoft.com/office/drawing/2014/main" val="3216150376"/>
                      </a:ext>
                    </a:extLst>
                  </a:tr>
                  <a:tr h="532055">
                    <a:tc>
                      <a:txBody>
                        <a:bodyPr/>
                        <a:lstStyle/>
                        <a:p>
                          <a:endParaRPr lang="en-US"/>
                        </a:p>
                      </a:txBody>
                      <a:tcPr>
                        <a:blipFill>
                          <a:blip r:embed="rId16"/>
                          <a:stretch>
                            <a:fillRect l="-476" t="-190909" r="-28571" b="-101136"/>
                          </a:stretch>
                        </a:blipFill>
                      </a:tcPr>
                    </a:tc>
                    <a:tc>
                      <a:txBody>
                        <a:bodyPr/>
                        <a:lstStyle/>
                        <a:p>
                          <a:r>
                            <a:rPr lang="en-US" dirty="0">
                              <a:solidFill>
                                <a:srgbClr val="339933"/>
                              </a:solidFill>
                            </a:rPr>
                            <a:t>1</a:t>
                          </a:r>
                        </a:p>
                      </a:txBody>
                      <a:tcPr/>
                    </a:tc>
                    <a:extLst>
                      <a:ext uri="{0D108BD9-81ED-4DB2-BD59-A6C34878D82A}">
                        <a16:rowId xmlns:a16="http://schemas.microsoft.com/office/drawing/2014/main" val="93973644"/>
                      </a:ext>
                    </a:extLst>
                  </a:tr>
                  <a:tr h="532055">
                    <a:tc>
                      <a:txBody>
                        <a:bodyPr/>
                        <a:lstStyle/>
                        <a:p>
                          <a:endParaRPr lang="en-US"/>
                        </a:p>
                      </a:txBody>
                      <a:tcPr>
                        <a:blipFill>
                          <a:blip r:embed="rId16"/>
                          <a:stretch>
                            <a:fillRect l="-476" t="-294253" r="-28571" b="-2299"/>
                          </a:stretch>
                        </a:blipFill>
                      </a:tcPr>
                    </a:tc>
                    <a:tc>
                      <a:txBody>
                        <a:bodyPr/>
                        <a:lstStyle/>
                        <a:p>
                          <a:r>
                            <a:rPr lang="en-US" dirty="0">
                              <a:solidFill>
                                <a:srgbClr val="339933"/>
                              </a:solidFill>
                            </a:rPr>
                            <a:t>0</a:t>
                          </a:r>
                        </a:p>
                      </a:txBody>
                      <a:tcPr/>
                    </a:tc>
                    <a:extLst>
                      <a:ext uri="{0D108BD9-81ED-4DB2-BD59-A6C34878D82A}">
                        <a16:rowId xmlns:a16="http://schemas.microsoft.com/office/drawing/2014/main" val="3917519640"/>
                      </a:ext>
                    </a:extLst>
                  </a:tr>
                </a:tbl>
              </a:graphicData>
            </a:graphic>
          </p:graphicFrame>
        </mc:Fallback>
      </mc:AlternateContent>
      <p:sp>
        <p:nvSpPr>
          <p:cNvPr id="33" name="TextBox 32">
            <a:extLst>
              <a:ext uri="{FF2B5EF4-FFF2-40B4-BE49-F238E27FC236}">
                <a16:creationId xmlns:a16="http://schemas.microsoft.com/office/drawing/2014/main" id="{AEBFF18D-9D91-BD7C-D1AD-75E4F42F12ED}"/>
              </a:ext>
            </a:extLst>
          </p:cNvPr>
          <p:cNvSpPr txBox="1"/>
          <p:nvPr/>
        </p:nvSpPr>
        <p:spPr>
          <a:xfrm>
            <a:off x="119212" y="6356350"/>
            <a:ext cx="6649578" cy="400110"/>
          </a:xfrm>
          <a:prstGeom prst="rect">
            <a:avLst/>
          </a:prstGeom>
          <a:noFill/>
        </p:spPr>
        <p:txBody>
          <a:bodyPr wrap="square">
            <a:spAutoFit/>
          </a:bodyPr>
          <a:lstStyle/>
          <a:p>
            <a:r>
              <a:rPr lang="en-GB" sz="2000" dirty="0"/>
              <a:t>[</a:t>
            </a:r>
            <a:r>
              <a:rPr lang="en-GB" sz="2000" dirty="0" err="1"/>
              <a:t>Boneh</a:t>
            </a:r>
            <a:r>
              <a:rPr lang="en-GB" sz="2000" dirty="0"/>
              <a:t> </a:t>
            </a:r>
            <a:r>
              <a:rPr lang="en-GB" sz="2000" dirty="0" err="1"/>
              <a:t>Dagdelen</a:t>
            </a:r>
            <a:r>
              <a:rPr lang="en-GB" sz="2000" dirty="0"/>
              <a:t> </a:t>
            </a:r>
            <a:r>
              <a:rPr lang="de-DE" sz="2000" dirty="0" err="1"/>
              <a:t>Fischlin</a:t>
            </a:r>
            <a:r>
              <a:rPr lang="de-DE" sz="2000" dirty="0"/>
              <a:t> Lehmann Schaffner </a:t>
            </a:r>
            <a:r>
              <a:rPr lang="de-DE" sz="2000" dirty="0" err="1"/>
              <a:t>Zhandry</a:t>
            </a:r>
            <a:r>
              <a:rPr lang="de-DE" sz="2000" dirty="0"/>
              <a:t> </a:t>
            </a:r>
            <a:r>
              <a:rPr lang="en-GB" sz="2000" dirty="0"/>
              <a:t> 11]</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E86D14B9-974F-7C2C-863E-5BEB51F4EF8D}"/>
                  </a:ext>
                </a:extLst>
              </p:cNvPr>
              <p:cNvSpPr txBox="1"/>
              <p:nvPr/>
            </p:nvSpPr>
            <p:spPr>
              <a:xfrm>
                <a:off x="1167526" y="5701084"/>
                <a:ext cx="10941346" cy="491288"/>
              </a:xfrm>
              <a:prstGeom prst="rect">
                <a:avLst/>
              </a:prstGeom>
              <a:noFill/>
            </p:spPr>
            <p:txBody>
              <a:bodyPr wrap="square">
                <a:spAutoFit/>
              </a:bodyPr>
              <a:lstStyle/>
              <a:p>
                <a:r>
                  <a:rPr lang="en-GB" sz="2400" dirty="0"/>
                  <a:t>(</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r>
                      <a:rPr lang="en-US" sz="2400" i="1">
                        <a:solidFill>
                          <a:srgbClr val="F16722"/>
                        </a:solidFill>
                        <a:latin typeface="Cambria Math" panose="02040503050406030204" pitchFamily="18" charset="0"/>
                      </a:rPr>
                      <m:t> </m:t>
                    </m:r>
                  </m:oMath>
                </a14:m>
                <a:r>
                  <a:rPr lang="en-GB" sz="2400" dirty="0"/>
                  <a:t>simply </a:t>
                </a:r>
                <a:r>
                  <a:rPr lang="de-DE" sz="2400" dirty="0" err="1"/>
                  <a:t>carries</a:t>
                </a:r>
                <a:r>
                  <a:rPr lang="de-DE" sz="2400" dirty="0"/>
                  <a:t> </a:t>
                </a:r>
                <a:r>
                  <a:rPr lang="de-DE" sz="2400" dirty="0" err="1"/>
                  <a:t>over</a:t>
                </a:r>
                <a:r>
                  <a:rPr lang="de-DE" sz="2400" dirty="0"/>
                  <a:t> </a:t>
                </a:r>
                <a:r>
                  <a:rPr lang="de-DE" sz="2400" dirty="0" err="1"/>
                  <a:t>the</a:t>
                </a:r>
                <a:r>
                  <a:rPr lang="de-DE" sz="2400" dirty="0"/>
                  <a:t> </a:t>
                </a:r>
                <a:r>
                  <a:rPr lang="de-DE" sz="2400" dirty="0" err="1"/>
                  <a:t>probability</a:t>
                </a:r>
                <a:r>
                  <a:rPr lang="de-DE" sz="2400" dirty="0"/>
                  <a:t> </a:t>
                </a:r>
                <a:r>
                  <a:rPr lang="en-GB" sz="2400" dirty="0"/>
                  <a:t>coefficients)</a:t>
                </a:r>
              </a:p>
            </p:txBody>
          </p:sp>
        </mc:Choice>
        <mc:Fallback>
          <p:sp>
            <p:nvSpPr>
              <p:cNvPr id="34" name="TextBox 33">
                <a:extLst>
                  <a:ext uri="{FF2B5EF4-FFF2-40B4-BE49-F238E27FC236}">
                    <a16:creationId xmlns:a16="http://schemas.microsoft.com/office/drawing/2014/main" id="{E86D14B9-974F-7C2C-863E-5BEB51F4EF8D}"/>
                  </a:ext>
                </a:extLst>
              </p:cNvPr>
              <p:cNvSpPr txBox="1">
                <a:spLocks noRot="1" noChangeAspect="1" noMove="1" noResize="1" noEditPoints="1" noAdjustHandles="1" noChangeArrowheads="1" noChangeShapeType="1" noTextEdit="1"/>
              </p:cNvSpPr>
              <p:nvPr/>
            </p:nvSpPr>
            <p:spPr>
              <a:xfrm>
                <a:off x="1167526" y="5701084"/>
                <a:ext cx="10941346" cy="491288"/>
              </a:xfrm>
              <a:prstGeom prst="rect">
                <a:avLst/>
              </a:prstGeom>
              <a:blipFill>
                <a:blip r:embed="rId17"/>
                <a:stretch>
                  <a:fillRect l="-892" t="-8642" b="-22222"/>
                </a:stretch>
              </a:blipFill>
            </p:spPr>
            <p:txBody>
              <a:bodyPr/>
              <a:lstStyle/>
              <a:p>
                <a:r>
                  <a:rPr lang="en-GB">
                    <a:noFill/>
                  </a:rPr>
                  <a:t> </a:t>
                </a:r>
              </a:p>
            </p:txBody>
          </p:sp>
        </mc:Fallback>
      </mc:AlternateContent>
    </p:spTree>
    <p:extLst>
      <p:ext uri="{BB962C8B-B14F-4D97-AF65-F5344CB8AC3E}">
        <p14:creationId xmlns:p14="http://schemas.microsoft.com/office/powerpoint/2010/main" val="21378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4CB028-150D-C349-37CA-47995DAAA163}"/>
                  </a:ext>
                </a:extLst>
              </p:cNvPr>
              <p:cNvSpPr txBox="1"/>
              <p:nvPr/>
            </p:nvSpPr>
            <p:spPr>
              <a:xfrm>
                <a:off x="1084399" y="1655527"/>
                <a:ext cx="11024473" cy="491288"/>
              </a:xfrm>
              <a:prstGeom prst="rect">
                <a:avLst/>
              </a:prstGeom>
              <a:noFill/>
            </p:spPr>
            <p:txBody>
              <a:bodyPr wrap="square">
                <a:spAutoFit/>
              </a:bodyPr>
              <a:lstStyle/>
              <a:p>
                <a:r>
                  <a:rPr lang="en-GB" sz="2400" dirty="0"/>
                  <a:t>Model the QRO</a:t>
                </a:r>
                <a:r>
                  <a:rPr lang="en-GB" sz="2400" dirty="0">
                    <a:solidFill>
                      <a:srgbClr val="358374"/>
                    </a:solidFill>
                  </a:rPr>
                  <a:t> </a:t>
                </a:r>
                <a:r>
                  <a:rPr lang="en-GB" sz="2400" dirty="0"/>
                  <a:t>as oracle box </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a14:m>
                <a:r>
                  <a:rPr lang="en-GB" sz="2400" dirty="0"/>
                  <a:t> for random function </a:t>
                </a:r>
                <a14:m>
                  <m:oMath xmlns:m="http://schemas.openxmlformats.org/officeDocument/2006/math">
                    <m:r>
                      <a:rPr lang="de-DE" sz="2400" i="1" dirty="0" smtClean="0">
                        <a:solidFill>
                          <a:srgbClr val="FF6600"/>
                        </a:solidFill>
                        <a:latin typeface="Cambria Math" panose="02040503050406030204" pitchFamily="18" charset="0"/>
                      </a:rPr>
                      <m:t>𝑓</m:t>
                    </m:r>
                    <m:r>
                      <a:rPr lang="de-DE" sz="2400" b="0" i="1" dirty="0" smtClean="0">
                        <a:solidFill>
                          <a:schemeClr val="tx1"/>
                        </a:solidFill>
                        <a:latin typeface="Cambria Math" panose="02040503050406030204" pitchFamily="18" charset="0"/>
                      </a:rPr>
                      <m:t>:</m:t>
                    </m:r>
                    <m:r>
                      <a:rPr lang="de-DE" sz="2400" b="0" i="1" dirty="0" smtClean="0">
                        <a:solidFill>
                          <a:srgbClr val="358374"/>
                        </a:solidFill>
                        <a:latin typeface="Cambria Math" panose="02040503050406030204" pitchFamily="18" charset="0"/>
                      </a:rPr>
                      <m:t>𝑋</m:t>
                    </m:r>
                    <m:r>
                      <a:rPr lang="de-DE" sz="2400" b="0" i="1" dirty="0" smtClean="0">
                        <a:solidFill>
                          <a:schemeClr val="tx1"/>
                        </a:solidFill>
                        <a:latin typeface="Cambria Math" panose="02040503050406030204" pitchFamily="18" charset="0"/>
                      </a:rPr>
                      <m:t>→</m:t>
                    </m:r>
                    <m:r>
                      <a:rPr lang="de-DE" sz="2400" b="0" i="1" dirty="0" smtClean="0">
                        <a:solidFill>
                          <a:srgbClr val="7030A0"/>
                        </a:solidFill>
                        <a:latin typeface="Cambria Math" panose="02040503050406030204" pitchFamily="18" charset="0"/>
                      </a:rPr>
                      <m:t>𝑌</m:t>
                    </m:r>
                  </m:oMath>
                </a14:m>
                <a:r>
                  <a:rPr lang="en-GB" sz="2400" dirty="0"/>
                  <a:t> as follows: </a:t>
                </a:r>
              </a:p>
            </p:txBody>
          </p:sp>
        </mc:Choice>
        <mc:Fallback xmlns="">
          <p:sp>
            <p:nvSpPr>
              <p:cNvPr id="8" name="TextBox 7">
                <a:extLst>
                  <a:ext uri="{FF2B5EF4-FFF2-40B4-BE49-F238E27FC236}">
                    <a16:creationId xmlns:a16="http://schemas.microsoft.com/office/drawing/2014/main" id="{964CB028-150D-C349-37CA-47995DAAA163}"/>
                  </a:ext>
                </a:extLst>
              </p:cNvPr>
              <p:cNvSpPr txBox="1">
                <a:spLocks noRot="1" noChangeAspect="1" noMove="1" noResize="1" noEditPoints="1" noAdjustHandles="1" noChangeArrowheads="1" noChangeShapeType="1" noTextEdit="1"/>
              </p:cNvSpPr>
              <p:nvPr/>
            </p:nvSpPr>
            <p:spPr>
              <a:xfrm>
                <a:off x="1084399" y="1655527"/>
                <a:ext cx="11024473" cy="491288"/>
              </a:xfrm>
              <a:prstGeom prst="rect">
                <a:avLst/>
              </a:prstGeom>
              <a:blipFill>
                <a:blip r:embed="rId3"/>
                <a:stretch>
                  <a:fillRect l="-885" t="-8750" b="-23750"/>
                </a:stretch>
              </a:blipFill>
            </p:spPr>
            <p:txBody>
              <a:bodyPr/>
              <a:lstStyle/>
              <a:p>
                <a:r>
                  <a:rPr lang="en-GB">
                    <a:noFill/>
                  </a:rPr>
                  <a:t> </a:t>
                </a:r>
              </a:p>
            </p:txBody>
          </p:sp>
        </mc:Fallback>
      </mc:AlternateContent>
      <p:grpSp>
        <p:nvGrpSpPr>
          <p:cNvPr id="24" name="Group 23">
            <a:extLst>
              <a:ext uri="{FF2B5EF4-FFF2-40B4-BE49-F238E27FC236}">
                <a16:creationId xmlns:a16="http://schemas.microsoft.com/office/drawing/2014/main" id="{D2EDD403-8360-3B14-8C56-96F574A1208E}"/>
              </a:ext>
            </a:extLst>
          </p:cNvPr>
          <p:cNvGrpSpPr/>
          <p:nvPr/>
        </p:nvGrpSpPr>
        <p:grpSpPr>
          <a:xfrm>
            <a:off x="1167528" y="4683137"/>
            <a:ext cx="7583619" cy="932107"/>
            <a:chOff x="1167528" y="4628953"/>
            <a:chExt cx="7583619" cy="932107"/>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8D6ADE-36B8-1C42-76D4-572E94D7D9AC}"/>
                    </a:ext>
                  </a:extLst>
                </p:cNvPr>
                <p:cNvSpPr txBox="1"/>
                <p:nvPr/>
              </p:nvSpPr>
              <p:spPr>
                <a:xfrm>
                  <a:off x="1167528" y="4628953"/>
                  <a:ext cx="7583619" cy="461665"/>
                </a:xfrm>
                <a:prstGeom prst="rect">
                  <a:avLst/>
                </a:prstGeom>
                <a:noFill/>
              </p:spPr>
              <p:txBody>
                <a:bodyPr wrap="square">
                  <a:spAutoFit/>
                </a:bodyPr>
                <a:lstStyle/>
                <a:p>
                  <a:r>
                    <a:rPr lang="en-GB" sz="2400" dirty="0"/>
                    <a:t>So for any classical input value </a:t>
                  </a:r>
                  <a14:m>
                    <m:oMath xmlns:m="http://schemas.openxmlformats.org/officeDocument/2006/math">
                      <m:r>
                        <a:rPr lang="de-DE" sz="2400" i="1" dirty="0" smtClean="0">
                          <a:solidFill>
                            <a:srgbClr val="358374"/>
                          </a:solidFill>
                          <a:latin typeface="Cambria Math" panose="02040503050406030204" pitchFamily="18" charset="0"/>
                        </a:rPr>
                        <m:t>𝑥</m:t>
                      </m:r>
                    </m:oMath>
                  </a14:m>
                  <a:r>
                    <a:rPr lang="en-GB" sz="2400" dirty="0"/>
                    <a:t>,</a:t>
                  </a:r>
                </a:p>
              </p:txBody>
            </p:sp>
          </mc:Choice>
          <mc:Fallback xmlns="">
            <p:sp>
              <p:nvSpPr>
                <p:cNvPr id="25" name="TextBox 24">
                  <a:extLst>
                    <a:ext uri="{FF2B5EF4-FFF2-40B4-BE49-F238E27FC236}">
                      <a16:creationId xmlns:a16="http://schemas.microsoft.com/office/drawing/2014/main" id="{4C8D6ADE-36B8-1C42-76D4-572E94D7D9AC}"/>
                    </a:ext>
                  </a:extLst>
                </p:cNvPr>
                <p:cNvSpPr txBox="1">
                  <a:spLocks noRot="1" noChangeAspect="1" noMove="1" noResize="1" noEditPoints="1" noAdjustHandles="1" noChangeArrowheads="1" noChangeShapeType="1" noTextEdit="1"/>
                </p:cNvSpPr>
                <p:nvPr/>
              </p:nvSpPr>
              <p:spPr>
                <a:xfrm>
                  <a:off x="1167528" y="4628953"/>
                  <a:ext cx="7583619" cy="461665"/>
                </a:xfrm>
                <a:prstGeom prst="rect">
                  <a:avLst/>
                </a:prstGeom>
                <a:blipFill>
                  <a:blip r:embed="rId4"/>
                  <a:stretch>
                    <a:fillRect l="-1286"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6EA093-5217-908B-8B08-2DAAF9C5800C}"/>
                    </a:ext>
                  </a:extLst>
                </p:cNvPr>
                <p:cNvSpPr txBox="1"/>
                <p:nvPr/>
              </p:nvSpPr>
              <p:spPr>
                <a:xfrm>
                  <a:off x="4134147" y="5099395"/>
                  <a:ext cx="3773335" cy="461665"/>
                </a:xfrm>
                <a:prstGeom prst="rect">
                  <a:avLst/>
                </a:prstGeom>
                <a:noFill/>
              </p:spPr>
              <p:txBody>
                <a:bodyPr wrap="square">
                  <a:spAutoFit/>
                </a:bodyPr>
                <a:lstStyle/>
                <a:p>
                  <a14:m>
                    <m:oMath xmlns:m="http://schemas.openxmlformats.org/officeDocument/2006/math">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r>
                            <a:rPr lang="de-DE" sz="2400" b="0" i="1" dirty="0" smtClean="0">
                              <a:solidFill>
                                <a:srgbClr val="7030A0"/>
                              </a:solidFill>
                              <a:latin typeface="Cambria Math" panose="02040503050406030204" pitchFamily="18" charset="0"/>
                            </a:rPr>
                            <m:t>⋯0</m:t>
                          </m:r>
                        </m:e>
                      </m:d>
                      <m:r>
                        <a:rPr lang="de-DE" sz="2400" b="0" i="1" dirty="0" smtClean="0">
                          <a:latin typeface="Cambria Math" panose="02040503050406030204" pitchFamily="18" charset="0"/>
                        </a:rPr>
                        <m:t>→ </m:t>
                      </m:r>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FF6600"/>
                              </a:solidFill>
                              <a:latin typeface="Cambria Math" panose="02040503050406030204" pitchFamily="18" charset="0"/>
                            </a:rPr>
                            <m:t>𝑓</m:t>
                          </m:r>
                          <m:r>
                            <a:rPr lang="de-DE" sz="2400" i="1" dirty="0">
                              <a:latin typeface="Cambria Math" panose="02040503050406030204" pitchFamily="18" charset="0"/>
                            </a:rPr>
                            <m:t>(</m:t>
                          </m:r>
                          <m:r>
                            <a:rPr lang="de-DE" sz="2400" i="1" dirty="0">
                              <a:solidFill>
                                <a:srgbClr val="358374"/>
                              </a:solidFill>
                              <a:latin typeface="Cambria Math" panose="02040503050406030204" pitchFamily="18" charset="0"/>
                            </a:rPr>
                            <m:t>𝑥</m:t>
                          </m:r>
                          <m:r>
                            <a:rPr lang="de-DE" sz="2400" i="1" dirty="0">
                              <a:latin typeface="Cambria Math" panose="02040503050406030204" pitchFamily="18" charset="0"/>
                            </a:rPr>
                            <m:t>)</m:t>
                          </m:r>
                        </m:e>
                      </m:d>
                    </m:oMath>
                  </a14:m>
                  <a:r>
                    <a:rPr lang="en-GB" sz="2400" dirty="0"/>
                    <a:t>.</a:t>
                  </a:r>
                </a:p>
              </p:txBody>
            </p:sp>
          </mc:Choice>
          <mc:Fallback xmlns="">
            <p:sp>
              <p:nvSpPr>
                <p:cNvPr id="26" name="TextBox 25">
                  <a:extLst>
                    <a:ext uri="{FF2B5EF4-FFF2-40B4-BE49-F238E27FC236}">
                      <a16:creationId xmlns:a16="http://schemas.microsoft.com/office/drawing/2014/main" id="{006EA093-5217-908B-8B08-2DAAF9C5800C}"/>
                    </a:ext>
                  </a:extLst>
                </p:cNvPr>
                <p:cNvSpPr txBox="1">
                  <a:spLocks noRot="1" noChangeAspect="1" noMove="1" noResize="1" noEditPoints="1" noAdjustHandles="1" noChangeArrowheads="1" noChangeShapeType="1" noTextEdit="1"/>
                </p:cNvSpPr>
                <p:nvPr/>
              </p:nvSpPr>
              <p:spPr>
                <a:xfrm>
                  <a:off x="4134147" y="5099395"/>
                  <a:ext cx="3773335" cy="461665"/>
                </a:xfrm>
                <a:prstGeom prst="rect">
                  <a:avLst/>
                </a:prstGeom>
                <a:blipFill>
                  <a:blip r:embed="rId5"/>
                  <a:stretch>
                    <a:fillRect t="-10526" b="-28947"/>
                  </a:stretch>
                </a:blipFill>
              </p:spPr>
              <p:txBody>
                <a:bodyPr/>
                <a:lstStyle/>
                <a:p>
                  <a:r>
                    <a:rPr lang="en-GB">
                      <a:noFill/>
                    </a:rPr>
                    <a:t> </a:t>
                  </a:r>
                </a:p>
              </p:txBody>
            </p:sp>
          </mc:Fallback>
        </mc:AlternateContent>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Quantum-accessible random oracles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grpSp>
        <p:nvGrpSpPr>
          <p:cNvPr id="43" name="Group 42">
            <a:extLst>
              <a:ext uri="{FF2B5EF4-FFF2-40B4-BE49-F238E27FC236}">
                <a16:creationId xmlns:a16="http://schemas.microsoft.com/office/drawing/2014/main" id="{C769155D-0E6A-D0BB-44BE-E9C759F73D3F}"/>
              </a:ext>
            </a:extLst>
          </p:cNvPr>
          <p:cNvGrpSpPr/>
          <p:nvPr/>
        </p:nvGrpSpPr>
        <p:grpSpPr>
          <a:xfrm>
            <a:off x="1435011" y="2274808"/>
            <a:ext cx="4504653" cy="2121803"/>
            <a:chOff x="3325320" y="2166116"/>
            <a:chExt cx="4504653" cy="2121803"/>
          </a:xfrm>
        </p:grpSpPr>
        <p:grpSp>
          <p:nvGrpSpPr>
            <p:cNvPr id="44" name="Group 43">
              <a:extLst>
                <a:ext uri="{FF2B5EF4-FFF2-40B4-BE49-F238E27FC236}">
                  <a16:creationId xmlns:a16="http://schemas.microsoft.com/office/drawing/2014/main" id="{7291D4E0-07E0-59A6-FCD8-0F192757DF26}"/>
                </a:ext>
              </a:extLst>
            </p:cNvPr>
            <p:cNvGrpSpPr/>
            <p:nvPr/>
          </p:nvGrpSpPr>
          <p:grpSpPr>
            <a:xfrm>
              <a:off x="3325320" y="3325665"/>
              <a:ext cx="4504653" cy="962254"/>
              <a:chOff x="1644314" y="3464041"/>
              <a:chExt cx="4504653" cy="962254"/>
            </a:xfrm>
          </p:grpSpPr>
          <p:cxnSp>
            <p:nvCxnSpPr>
              <p:cNvPr id="46" name="Straight Connector 45">
                <a:extLst>
                  <a:ext uri="{FF2B5EF4-FFF2-40B4-BE49-F238E27FC236}">
                    <a16:creationId xmlns:a16="http://schemas.microsoft.com/office/drawing/2014/main" id="{38CC644F-AFC3-41FF-EDC1-2F7803759808}"/>
                  </a:ext>
                </a:extLst>
              </p:cNvPr>
              <p:cNvCxnSpPr>
                <a:cxnSpLocks/>
              </p:cNvCxnSpPr>
              <p:nvPr/>
            </p:nvCxnSpPr>
            <p:spPr>
              <a:xfrm>
                <a:off x="2438400" y="37338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51CFD07-264D-F03F-BAC7-18AF7F775848}"/>
                      </a:ext>
                    </a:extLst>
                  </p:cNvPr>
                  <p:cNvSpPr txBox="1"/>
                  <p:nvPr/>
                </p:nvSpPr>
                <p:spPr>
                  <a:xfrm>
                    <a:off x="1644314" y="3472060"/>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47" name="TextBox 46">
                    <a:extLst>
                      <a:ext uri="{FF2B5EF4-FFF2-40B4-BE49-F238E27FC236}">
                        <a16:creationId xmlns:a16="http://schemas.microsoft.com/office/drawing/2014/main" id="{551CFD07-264D-F03F-BAC7-18AF7F775848}"/>
                      </a:ext>
                    </a:extLst>
                  </p:cNvPr>
                  <p:cNvSpPr txBox="1">
                    <a:spLocks noRot="1" noChangeAspect="1" noMove="1" noResize="1" noEditPoints="1" noAdjustHandles="1" noChangeArrowheads="1" noChangeShapeType="1" noTextEdit="1"/>
                  </p:cNvSpPr>
                  <p:nvPr/>
                </p:nvSpPr>
                <p:spPr>
                  <a:xfrm>
                    <a:off x="1644314" y="3472060"/>
                    <a:ext cx="817612" cy="461665"/>
                  </a:xfrm>
                  <a:prstGeom prst="rect">
                    <a:avLst/>
                  </a:prstGeom>
                  <a:blipFill>
                    <a:blip r:embed="rId6"/>
                    <a:stretch>
                      <a:fillRect b="-1333"/>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DF944E-774C-0549-84CA-902F4F393D2D}"/>
                      </a:ext>
                    </a:extLst>
                  </p:cNvPr>
                  <p:cNvSpPr txBox="1"/>
                  <p:nvPr/>
                </p:nvSpPr>
                <p:spPr>
                  <a:xfrm>
                    <a:off x="1665021" y="3928187"/>
                    <a:ext cx="817612"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48" name="TextBox 47">
                    <a:extLst>
                      <a:ext uri="{FF2B5EF4-FFF2-40B4-BE49-F238E27FC236}">
                        <a16:creationId xmlns:a16="http://schemas.microsoft.com/office/drawing/2014/main" id="{47DF944E-774C-0549-84CA-902F4F393D2D}"/>
                      </a:ext>
                    </a:extLst>
                  </p:cNvPr>
                  <p:cNvSpPr txBox="1">
                    <a:spLocks noRot="1" noChangeAspect="1" noMove="1" noResize="1" noEditPoints="1" noAdjustHandles="1" noChangeArrowheads="1" noChangeShapeType="1" noTextEdit="1"/>
                  </p:cNvSpPr>
                  <p:nvPr/>
                </p:nvSpPr>
                <p:spPr>
                  <a:xfrm>
                    <a:off x="1665021" y="3928187"/>
                    <a:ext cx="817612" cy="461665"/>
                  </a:xfrm>
                  <a:prstGeom prst="rect">
                    <a:avLst/>
                  </a:prstGeom>
                  <a:blipFill>
                    <a:blip r:embed="rId7"/>
                    <a:stretch>
                      <a:fillRect b="-10667"/>
                    </a:stretch>
                  </a:blipFill>
                  <a:ln w="12700">
                    <a:noFill/>
                  </a:ln>
                </p:spPr>
                <p:txBody>
                  <a:bodyPr/>
                  <a:lstStyle/>
                  <a:p>
                    <a:r>
                      <a:rPr lang="en-GB">
                        <a:noFill/>
                      </a:rPr>
                      <a:t> </a:t>
                    </a:r>
                  </a:p>
                </p:txBody>
              </p:sp>
            </mc:Fallback>
          </mc:AlternateContent>
          <p:sp>
            <p:nvSpPr>
              <p:cNvPr id="49" name="Rectangle 48">
                <a:extLst>
                  <a:ext uri="{FF2B5EF4-FFF2-40B4-BE49-F238E27FC236}">
                    <a16:creationId xmlns:a16="http://schemas.microsoft.com/office/drawing/2014/main" id="{A783CC0E-B89B-F534-B767-E727C46C1654}"/>
                  </a:ext>
                </a:extLst>
              </p:cNvPr>
              <p:cNvSpPr/>
              <p:nvPr/>
            </p:nvSpPr>
            <p:spPr>
              <a:xfrm>
                <a:off x="2819400" y="3561967"/>
                <a:ext cx="914400" cy="864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1FA5BA8-42D4-25AA-8729-A46805761C09}"/>
                      </a:ext>
                    </a:extLst>
                  </p:cNvPr>
                  <p:cNvSpPr txBox="1"/>
                  <p:nvPr/>
                </p:nvSpPr>
                <p:spPr>
                  <a:xfrm>
                    <a:off x="2944689" y="3718988"/>
                    <a:ext cx="74712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m:oMathPara>
                    </a14:m>
                    <a:endParaRPr lang="en-US" sz="2400" dirty="0">
                      <a:solidFill>
                        <a:schemeClr val="tx1"/>
                      </a:solidFill>
                    </a:endParaRPr>
                  </a:p>
                </p:txBody>
              </p:sp>
            </mc:Choice>
            <mc:Fallback xmlns="">
              <p:sp>
                <p:nvSpPr>
                  <p:cNvPr id="50" name="TextBox 49">
                    <a:extLst>
                      <a:ext uri="{FF2B5EF4-FFF2-40B4-BE49-F238E27FC236}">
                        <a16:creationId xmlns:a16="http://schemas.microsoft.com/office/drawing/2014/main" id="{D1FA5BA8-42D4-25AA-8729-A46805761C09}"/>
                      </a:ext>
                    </a:extLst>
                  </p:cNvPr>
                  <p:cNvSpPr txBox="1">
                    <a:spLocks noRot="1" noChangeAspect="1" noMove="1" noResize="1" noEditPoints="1" noAdjustHandles="1" noChangeArrowheads="1" noChangeShapeType="1" noTextEdit="1"/>
                  </p:cNvSpPr>
                  <p:nvPr/>
                </p:nvSpPr>
                <p:spPr>
                  <a:xfrm>
                    <a:off x="2944689" y="3718988"/>
                    <a:ext cx="747128" cy="491288"/>
                  </a:xfrm>
                  <a:prstGeom prst="rect">
                    <a:avLst/>
                  </a:prstGeom>
                  <a:blipFill>
                    <a:blip r:embed="rId8"/>
                    <a:stretch>
                      <a:fillRect b="-12346"/>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A9313364-1ED4-940A-D13E-332F13E8DFE6}"/>
                  </a:ext>
                </a:extLst>
              </p:cNvPr>
              <p:cNvCxnSpPr>
                <a:cxnSpLocks/>
              </p:cNvCxnSpPr>
              <p:nvPr/>
            </p:nvCxnSpPr>
            <p:spPr>
              <a:xfrm>
                <a:off x="3741821" y="3733800"/>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B57F150-D872-AD13-9759-0CC2413E2EB9}"/>
                  </a:ext>
                </a:extLst>
              </p:cNvPr>
              <p:cNvCxnSpPr>
                <a:cxnSpLocks/>
              </p:cNvCxnSpPr>
              <p:nvPr/>
            </p:nvCxnSpPr>
            <p:spPr>
              <a:xfrm>
                <a:off x="3741821" y="4197948"/>
                <a:ext cx="372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BB2E17-11A9-67CB-2217-2C58E5AA23D1}"/>
                  </a:ext>
                </a:extLst>
              </p:cNvPr>
              <p:cNvCxnSpPr>
                <a:cxnSpLocks/>
              </p:cNvCxnSpPr>
              <p:nvPr/>
            </p:nvCxnSpPr>
            <p:spPr>
              <a:xfrm>
                <a:off x="2438400" y="4197948"/>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80D897C-6E9C-111D-DAA1-D28C62CF6901}"/>
                      </a:ext>
                    </a:extLst>
                  </p:cNvPr>
                  <p:cNvSpPr txBox="1"/>
                  <p:nvPr/>
                </p:nvSpPr>
                <p:spPr>
                  <a:xfrm>
                    <a:off x="4122821" y="3932401"/>
                    <a:ext cx="2026146"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7030A0"/>
                                  </a:solidFill>
                                  <a:latin typeface="Cambria Math" panose="02040503050406030204" pitchFamily="18" charset="0"/>
                                </a:rPr>
                              </m:ctrlPr>
                            </m:sSubPr>
                            <m:e>
                              <m:d>
                                <m:dPr>
                                  <m:begChr m:val="|"/>
                                  <m:endChr m:val="⟩"/>
                                  <m:ctrlPr>
                                    <a:rPr lang="de-DE" sz="2400" i="1" dirty="0" smtClean="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𝑦</m:t>
                                  </m:r>
                                  <m:r>
                                    <a:rPr lang="de-DE" sz="2400" i="1" dirty="0">
                                      <a:solidFill>
                                        <a:srgbClr val="7030A0"/>
                                      </a:solidFill>
                                      <a:latin typeface="Cambria Math" panose="02040503050406030204" pitchFamily="18" charset="0"/>
                                    </a:rPr>
                                    <m:t>⊕</m:t>
                                  </m:r>
                                  <m:r>
                                    <a:rPr lang="de-DE" sz="2400" i="1" dirty="0">
                                      <a:solidFill>
                                        <a:srgbClr val="FF6600"/>
                                      </a:solidFill>
                                      <a:latin typeface="Cambria Math" panose="02040503050406030204" pitchFamily="18" charset="0"/>
                                    </a:rPr>
                                    <m:t>𝑓</m:t>
                                  </m:r>
                                  <m:d>
                                    <m:dPr>
                                      <m:ctrlPr>
                                        <a:rPr lang="de-DE" sz="2400" i="1" dirty="0">
                                          <a:solidFill>
                                            <a:srgbClr val="FF6600"/>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d>
                            </m:e>
                            <m:sub>
                              <m:r>
                                <a:rPr lang="de-DE" sz="2400" b="0" i="1" dirty="0" smtClean="0">
                                  <a:solidFill>
                                    <a:srgbClr val="7030A0"/>
                                  </a:solidFill>
                                  <a:latin typeface="Cambria Math" panose="02040503050406030204" pitchFamily="18" charset="0"/>
                                </a:rPr>
                                <m:t>𝑌</m:t>
                              </m:r>
                            </m:sub>
                          </m:sSub>
                        </m:oMath>
                      </m:oMathPara>
                    </a14:m>
                    <a:endParaRPr lang="en-US" sz="2400" dirty="0">
                      <a:solidFill>
                        <a:schemeClr val="tx1"/>
                      </a:solidFill>
                      <a:latin typeface="+mn-lt"/>
                    </a:endParaRPr>
                  </a:p>
                </p:txBody>
              </p:sp>
            </mc:Choice>
            <mc:Fallback xmlns="">
              <p:sp>
                <p:nvSpPr>
                  <p:cNvPr id="54" name="TextBox 53">
                    <a:extLst>
                      <a:ext uri="{FF2B5EF4-FFF2-40B4-BE49-F238E27FC236}">
                        <a16:creationId xmlns:a16="http://schemas.microsoft.com/office/drawing/2014/main" id="{F80D897C-6E9C-111D-DAA1-D28C62CF6901}"/>
                      </a:ext>
                    </a:extLst>
                  </p:cNvPr>
                  <p:cNvSpPr txBox="1">
                    <a:spLocks noRot="1" noChangeAspect="1" noMove="1" noResize="1" noEditPoints="1" noAdjustHandles="1" noChangeArrowheads="1" noChangeShapeType="1" noTextEdit="1"/>
                  </p:cNvSpPr>
                  <p:nvPr/>
                </p:nvSpPr>
                <p:spPr>
                  <a:xfrm>
                    <a:off x="4122821" y="3932401"/>
                    <a:ext cx="2026146" cy="461665"/>
                  </a:xfrm>
                  <a:prstGeom prst="rect">
                    <a:avLst/>
                  </a:prstGeom>
                  <a:blipFill>
                    <a:blip r:embed="rId9"/>
                    <a:stretch>
                      <a:fillRect b="-17105"/>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3F8C79-F504-C8B0-9A62-B83A0CFEB40A}"/>
                      </a:ext>
                    </a:extLst>
                  </p:cNvPr>
                  <p:cNvSpPr txBox="1"/>
                  <p:nvPr/>
                </p:nvSpPr>
                <p:spPr>
                  <a:xfrm>
                    <a:off x="4122821" y="3464041"/>
                    <a:ext cx="707277" cy="461665"/>
                  </a:xfrm>
                  <a:prstGeom prst="rect">
                    <a:avLst/>
                  </a:prstGeom>
                  <a:noFill/>
                  <a:ln w="12700">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𝑥</m:t>
                                  </m:r>
                                </m:e>
                              </m:d>
                            </m:e>
                            <m:sub>
                              <m:r>
                                <a:rPr lang="de-DE" sz="2400" b="0" i="1" dirty="0" smtClean="0">
                                  <a:solidFill>
                                    <a:srgbClr val="358374"/>
                                  </a:solidFill>
                                  <a:latin typeface="Cambria Math" panose="02040503050406030204" pitchFamily="18" charset="0"/>
                                </a:rPr>
                                <m:t>𝑋</m:t>
                              </m:r>
                            </m:sub>
                          </m:sSub>
                        </m:oMath>
                      </m:oMathPara>
                    </a14:m>
                    <a:endParaRPr lang="en-US" sz="2400" dirty="0">
                      <a:solidFill>
                        <a:schemeClr val="tx1"/>
                      </a:solidFill>
                      <a:latin typeface="+mn-lt"/>
                    </a:endParaRPr>
                  </a:p>
                </p:txBody>
              </p:sp>
            </mc:Choice>
            <mc:Fallback xmlns="">
              <p:sp>
                <p:nvSpPr>
                  <p:cNvPr id="55" name="TextBox 54">
                    <a:extLst>
                      <a:ext uri="{FF2B5EF4-FFF2-40B4-BE49-F238E27FC236}">
                        <a16:creationId xmlns:a16="http://schemas.microsoft.com/office/drawing/2014/main" id="{1A3F8C79-F504-C8B0-9A62-B83A0CFEB40A}"/>
                      </a:ext>
                    </a:extLst>
                  </p:cNvPr>
                  <p:cNvSpPr txBox="1">
                    <a:spLocks noRot="1" noChangeAspect="1" noMove="1" noResize="1" noEditPoints="1" noAdjustHandles="1" noChangeArrowheads="1" noChangeShapeType="1" noTextEdit="1"/>
                  </p:cNvSpPr>
                  <p:nvPr/>
                </p:nvSpPr>
                <p:spPr>
                  <a:xfrm>
                    <a:off x="4122821" y="3464041"/>
                    <a:ext cx="707277" cy="461665"/>
                  </a:xfrm>
                  <a:prstGeom prst="rect">
                    <a:avLst/>
                  </a:prstGeom>
                  <a:blipFill>
                    <a:blip r:embed="rId10"/>
                    <a:stretch>
                      <a:fillRect b="-1316"/>
                    </a:stretch>
                  </a:blipFill>
                  <a:ln w="12700">
                    <a:noFill/>
                  </a:ln>
                </p:spPr>
                <p:txBody>
                  <a:bodyPr/>
                  <a:lstStyle/>
                  <a:p>
                    <a:r>
                      <a:rPr lang="en-GB">
                        <a:noFill/>
                      </a:rPr>
                      <a:t> </a:t>
                    </a:r>
                  </a:p>
                </p:txBody>
              </p:sp>
            </mc:Fallback>
          </mc:AlternateContent>
        </p:grpSp>
        <p:pic>
          <p:nvPicPr>
            <p:cNvPr id="45" name="Picture 44" descr="A person sitting on a stool&#10;&#10;Description automatically generated with medium confidence">
              <a:extLst>
                <a:ext uri="{FF2B5EF4-FFF2-40B4-BE49-F238E27FC236}">
                  <a16:creationId xmlns:a16="http://schemas.microsoft.com/office/drawing/2014/main" id="{5636BE72-6237-4A85-5111-19DD0861FE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5838" y="2166116"/>
              <a:ext cx="1395371" cy="1395371"/>
            </a:xfrm>
            <a:prstGeom prst="rect">
              <a:avLst/>
            </a:prstGeom>
          </p:spPr>
        </p:pic>
      </p:grpSp>
      <p:grpSp>
        <p:nvGrpSpPr>
          <p:cNvPr id="11" name="Group 10">
            <a:extLst>
              <a:ext uri="{FF2B5EF4-FFF2-40B4-BE49-F238E27FC236}">
                <a16:creationId xmlns:a16="http://schemas.microsoft.com/office/drawing/2014/main" id="{2E2BB445-007C-7D44-E2E6-BFE813985F85}"/>
              </a:ext>
            </a:extLst>
          </p:cNvPr>
          <p:cNvGrpSpPr/>
          <p:nvPr/>
        </p:nvGrpSpPr>
        <p:grpSpPr>
          <a:xfrm>
            <a:off x="5749363" y="392285"/>
            <a:ext cx="6299361" cy="4675454"/>
            <a:chOff x="5749363" y="392285"/>
            <a:chExt cx="6299361" cy="4675454"/>
          </a:xfrm>
        </p:grpSpPr>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EAE22C78-41E2-32D8-2D76-F0380C618FD4}"/>
                    </a:ext>
                  </a:extLst>
                </p:cNvPr>
                <p:cNvSpPr txBox="1"/>
                <p:nvPr/>
              </p:nvSpPr>
              <p:spPr>
                <a:xfrm>
                  <a:off x="6881400" y="1423028"/>
                  <a:ext cx="3018261" cy="461665"/>
                </a:xfrm>
                <a:prstGeom prst="rect">
                  <a:avLst/>
                </a:prstGeom>
                <a:noFill/>
              </p:spPr>
              <p:txBody>
                <a:bodyPr wrap="square">
                  <a:spAutoFit/>
                </a:bodyPr>
                <a:lstStyle/>
                <a:p>
                  <a14:m>
                    <m:oMath xmlns:m="http://schemas.openxmlformats.org/officeDocument/2006/math">
                      <m:d>
                        <m:dPr>
                          <m:begChr m:val="|"/>
                          <m:endChr m:val="⟩"/>
                          <m:ctrlPr>
                            <a:rPr lang="de-DE" sz="2400" i="1" dirty="0" smtClean="0">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smtClean="0">
                              <a:latin typeface="Cambria Math" panose="02040503050406030204" pitchFamily="18" charset="0"/>
                            </a:rPr>
                          </m:ctrlPr>
                        </m:dPr>
                        <m:e>
                          <m:r>
                            <a:rPr lang="de-DE" sz="2400" i="1" dirty="0">
                              <a:latin typeface="Cambria Math" panose="02040503050406030204" pitchFamily="18" charset="0"/>
                            </a:rPr>
                            <m:t>0</m:t>
                          </m:r>
                        </m:e>
                      </m:d>
                      <m:r>
                        <a:rPr lang="de-DE" sz="2400" b="0" i="1" dirty="0" smtClean="0">
                          <a:latin typeface="Cambria Math" panose="02040503050406030204" pitchFamily="18" charset="0"/>
                        </a:rPr>
                        <m:t>→ </m:t>
                      </m:r>
                      <m:d>
                        <m:dPr>
                          <m:begChr m:val="|"/>
                          <m:endChr m:val="⟩"/>
                          <m:ctrlPr>
                            <a:rPr lang="de-DE" sz="2400" i="1" dirty="0">
                              <a:latin typeface="Cambria Math" panose="02040503050406030204" pitchFamily="18" charset="0"/>
                            </a:rPr>
                          </m:ctrlPr>
                        </m:dPr>
                        <m:e>
                          <m:r>
                            <a:rPr lang="de-DE" sz="2400" i="1" dirty="0">
                              <a:solidFill>
                                <a:srgbClr val="358374"/>
                              </a:solidFill>
                              <a:latin typeface="Cambria Math" panose="02040503050406030204" pitchFamily="18" charset="0"/>
                            </a:rPr>
                            <m:t>𝑥</m:t>
                          </m:r>
                        </m:e>
                      </m:d>
                      <m:d>
                        <m:dPr>
                          <m:begChr m:val="|"/>
                          <m:endChr m:val="⟩"/>
                          <m:ctrlPr>
                            <a:rPr lang="de-DE" sz="2400" i="1" dirty="0">
                              <a:latin typeface="Cambria Math" panose="02040503050406030204" pitchFamily="18" charset="0"/>
                            </a:rPr>
                          </m:ctrlPr>
                        </m:dPr>
                        <m:e>
                          <m:r>
                            <a:rPr lang="de-DE" sz="2400" i="1" dirty="0" smtClean="0">
                              <a:solidFill>
                                <a:srgbClr val="FF6600"/>
                              </a:solidFill>
                              <a:latin typeface="Cambria Math" panose="02040503050406030204" pitchFamily="18" charset="0"/>
                            </a:rPr>
                            <m:t>𝑓</m:t>
                          </m:r>
                          <m:r>
                            <a:rPr lang="de-DE" sz="2400" i="1" dirty="0">
                              <a:latin typeface="Cambria Math" panose="02040503050406030204" pitchFamily="18" charset="0"/>
                            </a:rPr>
                            <m:t>(</m:t>
                          </m:r>
                          <m:r>
                            <a:rPr lang="de-DE" sz="2400" i="1" dirty="0">
                              <a:solidFill>
                                <a:srgbClr val="358374"/>
                              </a:solidFill>
                              <a:latin typeface="Cambria Math" panose="02040503050406030204" pitchFamily="18" charset="0"/>
                            </a:rPr>
                            <m:t>𝑥</m:t>
                          </m:r>
                          <m:r>
                            <a:rPr lang="de-DE" sz="2400" i="1" dirty="0">
                              <a:latin typeface="Cambria Math" panose="02040503050406030204" pitchFamily="18" charset="0"/>
                            </a:rPr>
                            <m:t>)</m:t>
                          </m:r>
                        </m:e>
                      </m:d>
                    </m:oMath>
                  </a14:m>
                  <a:r>
                    <a:rPr lang="en-GB" sz="2400" dirty="0"/>
                    <a:t>.</a:t>
                  </a:r>
                </a:p>
              </p:txBody>
            </p:sp>
          </mc:Choice>
          <mc:Fallback>
            <p:sp>
              <p:nvSpPr>
                <p:cNvPr id="15" name="TextBox 14">
                  <a:extLst>
                    <a:ext uri="{FF2B5EF4-FFF2-40B4-BE49-F238E27FC236}">
                      <a16:creationId xmlns:a16="http://schemas.microsoft.com/office/drawing/2014/main" id="{EAE22C78-41E2-32D8-2D76-F0380C618FD4}"/>
                    </a:ext>
                  </a:extLst>
                </p:cNvPr>
                <p:cNvSpPr txBox="1">
                  <a:spLocks noRot="1" noChangeAspect="1" noMove="1" noResize="1" noEditPoints="1" noAdjustHandles="1" noChangeArrowheads="1" noChangeShapeType="1" noTextEdit="1"/>
                </p:cNvSpPr>
                <p:nvPr/>
              </p:nvSpPr>
              <p:spPr>
                <a:xfrm>
                  <a:off x="6881400" y="1423028"/>
                  <a:ext cx="3018261" cy="461665"/>
                </a:xfrm>
                <a:prstGeom prst="rect">
                  <a:avLst/>
                </a:prstGeom>
                <a:blipFill>
                  <a:blip r:embed="rId12"/>
                  <a:stretch>
                    <a:fillRect t="-10526" b="-28947"/>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D6051F52-7B03-1992-AA27-A35D96771523}"/>
                </a:ext>
              </a:extLst>
            </p:cNvPr>
            <p:cNvSpPr/>
            <p:nvPr/>
          </p:nvSpPr>
          <p:spPr>
            <a:xfrm>
              <a:off x="5777344" y="392285"/>
              <a:ext cx="6241302" cy="4675454"/>
            </a:xfrm>
            <a:prstGeom prst="rect">
              <a:avLst/>
            </a:prstGeom>
            <a:solidFill>
              <a:schemeClr val="bg1"/>
            </a:solidFill>
            <a:ln w="57150">
              <a:solidFill>
                <a:srgbClr val="6DA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solidFill>
                  <a:schemeClr val="tx1"/>
                </a:solidFill>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B699476-9398-35FB-0400-C55DB50AAD70}"/>
                    </a:ext>
                  </a:extLst>
                </p:cNvPr>
                <p:cNvSpPr txBox="1"/>
                <p:nvPr/>
              </p:nvSpPr>
              <p:spPr>
                <a:xfrm>
                  <a:off x="5807423" y="457443"/>
                  <a:ext cx="6241301" cy="1679355"/>
                </a:xfrm>
                <a:prstGeom prst="rect">
                  <a:avLst/>
                </a:prstGeom>
                <a:noFill/>
                <a:ln>
                  <a:noFill/>
                </a:ln>
              </p:spPr>
              <p:txBody>
                <a:bodyPr wrap="square">
                  <a:spAutoFit/>
                </a:bodyPr>
                <a:lstStyle/>
                <a:p>
                  <a:r>
                    <a:rPr lang="de-DE" sz="3200" b="1" dirty="0"/>
                    <a:t>Short DIY break</a:t>
                  </a:r>
                  <a:r>
                    <a:rPr lang="de-DE" sz="3200" dirty="0"/>
                    <a:t>:</a:t>
                  </a:r>
                </a:p>
                <a:p>
                  <a:pPr algn="ctr"/>
                  <a:endParaRPr lang="de-DE" sz="600" dirty="0"/>
                </a:p>
                <a:p>
                  <a:endParaRPr lang="en-GB" sz="2800" dirty="0"/>
                </a:p>
                <a:p>
                  <a:r>
                    <a:rPr lang="en-GB" sz="2800" dirty="0"/>
                    <a:t>How does </a:t>
                  </a:r>
                  <a14:m>
                    <m:oMath xmlns:m="http://schemas.openxmlformats.org/officeDocument/2006/math">
                      <m:sSub>
                        <m:sSubPr>
                          <m:ctrlPr>
                            <a:rPr lang="de-DE" sz="2800" i="1" smtClean="0">
                              <a:solidFill>
                                <a:srgbClr val="F16722"/>
                              </a:solidFill>
                              <a:latin typeface="Cambria Math" panose="02040503050406030204" pitchFamily="18" charset="0"/>
                            </a:rPr>
                          </m:ctrlPr>
                        </m:sSubPr>
                        <m:e>
                          <m:r>
                            <m:rPr>
                              <m:sty m:val="p"/>
                            </m:rPr>
                            <a:rPr lang="de-DE" sz="2800">
                              <a:latin typeface="Cambria Math" panose="02040503050406030204" pitchFamily="18" charset="0"/>
                            </a:rPr>
                            <m:t>O</m:t>
                          </m:r>
                        </m:e>
                        <m:sub>
                          <m:r>
                            <a:rPr lang="en-US" sz="2800" i="1">
                              <a:solidFill>
                                <a:srgbClr val="F16722"/>
                              </a:solidFill>
                              <a:latin typeface="Cambria Math" panose="02040503050406030204" pitchFamily="18" charset="0"/>
                            </a:rPr>
                            <m:t>𝑓</m:t>
                          </m:r>
                        </m:sub>
                      </m:sSub>
                    </m:oMath>
                  </a14:m>
                  <a:r>
                    <a:rPr lang="en-GB" sz="2800" dirty="0"/>
                    <a:t> respond </a:t>
                  </a:r>
                </a:p>
                <a:p>
                  <a:r>
                    <a:rPr lang="en-GB" sz="2800" dirty="0"/>
                    <a:t>to the following query?</a:t>
                  </a:r>
                  <a:endParaRPr lang="en-GB" sz="600" dirty="0"/>
                </a:p>
              </p:txBody>
            </p:sp>
          </mc:Choice>
          <mc:Fallback>
            <p:sp>
              <p:nvSpPr>
                <p:cNvPr id="19" name="TextBox 18">
                  <a:extLst>
                    <a:ext uri="{FF2B5EF4-FFF2-40B4-BE49-F238E27FC236}">
                      <a16:creationId xmlns:a16="http://schemas.microsoft.com/office/drawing/2014/main" id="{0B699476-9398-35FB-0400-C55DB50AAD70}"/>
                    </a:ext>
                  </a:extLst>
                </p:cNvPr>
                <p:cNvSpPr txBox="1">
                  <a:spLocks noRot="1" noChangeAspect="1" noMove="1" noResize="1" noEditPoints="1" noAdjustHandles="1" noChangeArrowheads="1" noChangeShapeType="1" noTextEdit="1"/>
                </p:cNvSpPr>
                <p:nvPr/>
              </p:nvSpPr>
              <p:spPr>
                <a:xfrm>
                  <a:off x="5807423" y="457443"/>
                  <a:ext cx="6241301" cy="1679355"/>
                </a:xfrm>
                <a:prstGeom prst="rect">
                  <a:avLst/>
                </a:prstGeom>
                <a:blipFill>
                  <a:blip r:embed="rId13"/>
                  <a:stretch>
                    <a:fillRect l="-2542" t="-4710" b="-28261"/>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BFB8487F-3B11-D52D-9B08-0ACC81DB640D}"/>
                    </a:ext>
                  </a:extLst>
                </p:cNvPr>
                <p:cNvSpPr txBox="1"/>
                <p:nvPr/>
              </p:nvSpPr>
              <p:spPr>
                <a:xfrm>
                  <a:off x="10243214" y="450884"/>
                  <a:ext cx="1625993"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sz="2000" i="1" smtClean="0">
                            <a:solidFill>
                              <a:srgbClr val="F16722"/>
                            </a:solidFill>
                            <a:latin typeface="Cambria Math" panose="02040503050406030204" pitchFamily="18" charset="0"/>
                          </a:rPr>
                          <m:t>𝑓</m:t>
                        </m:r>
                        <m:d>
                          <m:dPr>
                            <m:ctrlPr>
                              <a:rPr lang="de-DE" sz="2000" b="0" i="1" smtClean="0">
                                <a:solidFill>
                                  <a:schemeClr val="tx1"/>
                                </a:solidFill>
                                <a:latin typeface="Cambria Math" panose="02040503050406030204" pitchFamily="18" charset="0"/>
                              </a:rPr>
                            </m:ctrlPr>
                          </m:dPr>
                          <m:e>
                            <m:r>
                              <a:rPr lang="de-DE" sz="2000" b="0" i="1" smtClean="0">
                                <a:solidFill>
                                  <a:srgbClr val="358374"/>
                                </a:solidFill>
                                <a:latin typeface="Cambria Math" panose="02040503050406030204" pitchFamily="18" charset="0"/>
                              </a:rPr>
                              <m:t>𝑥</m:t>
                            </m:r>
                          </m:e>
                        </m:d>
                        <m:r>
                          <a:rPr lang="de-DE" sz="2000" b="0" i="1" smtClean="0">
                            <a:solidFill>
                              <a:schemeClr val="tx1"/>
                            </a:solidFill>
                            <a:latin typeface="Cambria Math" panose="02040503050406030204" pitchFamily="18" charset="0"/>
                          </a:rPr>
                          <m:t> = </m:t>
                        </m:r>
                        <m:r>
                          <a:rPr lang="de-DE" sz="2000" b="0" i="1" smtClean="0">
                            <a:solidFill>
                              <a:schemeClr val="tx1"/>
                            </a:solidFill>
                            <a:latin typeface="Cambria Math" panose="02040503050406030204" pitchFamily="18" charset="0"/>
                          </a:rPr>
                          <m:t>  </m:t>
                        </m:r>
                        <m:r>
                          <a:rPr lang="de-DE" sz="2000" b="0" i="1" smtClean="0">
                            <a:solidFill>
                              <a:srgbClr val="339933"/>
                            </a:solidFill>
                            <a:latin typeface="Cambria Math" panose="02040503050406030204" pitchFamily="18" charset="0"/>
                          </a:rPr>
                          <m:t>𝑦</m:t>
                        </m:r>
                      </m:oMath>
                    </m:oMathPara>
                  </a14:m>
                  <a:endParaRPr lang="en-GB" sz="2000" dirty="0"/>
                </a:p>
              </p:txBody>
            </p:sp>
          </mc:Choice>
          <mc:Fallback>
            <p:sp>
              <p:nvSpPr>
                <p:cNvPr id="21" name="TextBox 20">
                  <a:extLst>
                    <a:ext uri="{FF2B5EF4-FFF2-40B4-BE49-F238E27FC236}">
                      <a16:creationId xmlns:a16="http://schemas.microsoft.com/office/drawing/2014/main" id="{BFB8487F-3B11-D52D-9B08-0ACC81DB640D}"/>
                    </a:ext>
                  </a:extLst>
                </p:cNvPr>
                <p:cNvSpPr txBox="1">
                  <a:spLocks noRot="1" noChangeAspect="1" noMove="1" noResize="1" noEditPoints="1" noAdjustHandles="1" noChangeArrowheads="1" noChangeShapeType="1" noTextEdit="1"/>
                </p:cNvSpPr>
                <p:nvPr/>
              </p:nvSpPr>
              <p:spPr>
                <a:xfrm>
                  <a:off x="10243214" y="450884"/>
                  <a:ext cx="1625993" cy="400110"/>
                </a:xfrm>
                <a:prstGeom prst="rect">
                  <a:avLst/>
                </a:prstGeom>
                <a:blipFill>
                  <a:blip r:embed="rId14"/>
                  <a:stretch>
                    <a:fillRect b="-136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71D6441-13F6-30D5-C984-281980489EEE}"/>
                    </a:ext>
                  </a:extLst>
                </p:cNvPr>
                <p:cNvSpPr txBox="1"/>
                <p:nvPr/>
              </p:nvSpPr>
              <p:spPr>
                <a:xfrm>
                  <a:off x="5749363" y="2832634"/>
                  <a:ext cx="6241300" cy="835293"/>
                </a:xfrm>
                <a:prstGeom prst="rect">
                  <a:avLst/>
                </a:prstGeom>
                <a:noFill/>
              </p:spPr>
              <p:txBody>
                <a:bodyPr wrap="square">
                  <a:spAutoFit/>
                </a:bodyPr>
                <a:lstStyle/>
                <a:p>
                  <a:pPr algn="ctr"/>
                  <a14:m>
                    <m:oMathPara xmlns:m="http://schemas.openxmlformats.org/officeDocument/2006/math">
                      <m:oMathParaPr>
                        <m:jc m:val="right"/>
                      </m:oMathParaPr>
                      <m:oMath xmlns:m="http://schemas.openxmlformats.org/officeDocument/2006/math">
                        <m:f>
                          <m:fPr>
                            <m:ctrlPr>
                              <a:rPr lang="de-DE" sz="2400" i="1" dirty="0" smtClean="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i="1" dirty="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00</m:t>
                                </m:r>
                              </m:e>
                            </m:d>
                          </m:e>
                          <m:sub>
                            <m:r>
                              <a:rPr lang="de-DE" sz="2400" b="0" i="1" dirty="0" smtClean="0">
                                <a:solidFill>
                                  <a:srgbClr val="358374"/>
                                </a:solidFill>
                                <a:latin typeface="Cambria Math" panose="02040503050406030204" pitchFamily="18" charset="0"/>
                              </a:rPr>
                              <m:t>𝑋</m:t>
                            </m:r>
                          </m:sub>
                        </m:sSub>
                        <m:sSub>
                          <m:sSubPr>
                            <m:ctrlPr>
                              <a:rPr lang="de-DE" sz="2400" i="1" dirty="0" smtClean="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b="0" i="1" dirty="0" smtClean="0">
                                <a:solidFill>
                                  <a:srgbClr val="7030A0"/>
                                </a:solidFill>
                                <a:latin typeface="Cambria Math" panose="02040503050406030204" pitchFamily="18" charset="0"/>
                              </a:rPr>
                              <m:t>𝑌</m:t>
                            </m:r>
                          </m:sub>
                        </m:sSub>
                        <m:r>
                          <a:rPr lang="de-DE" sz="2400" i="1" dirty="0">
                            <a:solidFill>
                              <a:schemeClr val="tx1"/>
                            </a:solidFill>
                            <a:latin typeface="Cambria Math" panose="02040503050406030204" pitchFamily="18" charset="0"/>
                          </a:rPr>
                          <m:t>+</m:t>
                        </m:r>
                        <m:f>
                          <m:fPr>
                            <m:ctrlPr>
                              <a:rPr lang="de-DE" sz="2400" i="1" dirty="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b="0" i="1" dirty="0" smtClean="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01</m:t>
                                </m:r>
                              </m:e>
                            </m:d>
                          </m:e>
                          <m:sub>
                            <m:r>
                              <a:rPr lang="de-DE" sz="2400" b="0" i="1" dirty="0" smtClean="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i="1" dirty="0">
                                <a:solidFill>
                                  <a:srgbClr val="7030A0"/>
                                </a:solidFill>
                                <a:latin typeface="Cambria Math" panose="02040503050406030204" pitchFamily="18" charset="0"/>
                              </a:rPr>
                              <m:t>𝑌</m:t>
                            </m:r>
                          </m:sub>
                        </m:sSub>
                        <m:r>
                          <a:rPr lang="de-DE" sz="2400" i="1" dirty="0">
                            <a:solidFill>
                              <a:schemeClr val="tx1"/>
                            </a:solidFill>
                            <a:latin typeface="Cambria Math" panose="02040503050406030204" pitchFamily="18" charset="0"/>
                          </a:rPr>
                          <m:t>+</m:t>
                        </m:r>
                        <m:f>
                          <m:fPr>
                            <m:ctrlPr>
                              <a:rPr lang="de-DE" sz="2400" i="1" dirty="0">
                                <a:solidFill>
                                  <a:schemeClr val="tx1"/>
                                </a:solidFill>
                                <a:latin typeface="Cambria Math" panose="02040503050406030204" pitchFamily="18" charset="0"/>
                              </a:rPr>
                            </m:ctrlPr>
                          </m:fPr>
                          <m:num>
                            <m:r>
                              <a:rPr lang="de-DE" sz="2400" i="1" dirty="0">
                                <a:solidFill>
                                  <a:schemeClr val="tx1"/>
                                </a:solidFill>
                                <a:latin typeface="Cambria Math" panose="02040503050406030204" pitchFamily="18" charset="0"/>
                              </a:rPr>
                              <m:t>1</m:t>
                            </m:r>
                          </m:num>
                          <m:den>
                            <m:r>
                              <a:rPr lang="de-DE" sz="2400" b="0" i="1" dirty="0" smtClean="0">
                                <a:solidFill>
                                  <a:schemeClr val="tx1"/>
                                </a:solidFill>
                                <a:latin typeface="Cambria Math" panose="02040503050406030204" pitchFamily="18" charset="0"/>
                              </a:rPr>
                              <m:t>2</m:t>
                            </m:r>
                          </m:den>
                        </m:f>
                        <m:sSub>
                          <m:sSubPr>
                            <m:ctrlPr>
                              <a:rPr lang="de-DE" sz="2400" b="0" i="1" dirty="0" smtClean="0">
                                <a:solidFill>
                                  <a:srgbClr val="358374"/>
                                </a:solidFill>
                                <a:latin typeface="Cambria Math" panose="02040503050406030204" pitchFamily="18" charset="0"/>
                              </a:rPr>
                            </m:ctrlPr>
                          </m:sSubPr>
                          <m:e>
                            <m:d>
                              <m:dPr>
                                <m:begChr m:val="|"/>
                                <m:endChr m:val="⟩"/>
                                <m:ctrlPr>
                                  <a:rPr lang="de-DE" sz="2400" i="1" dirty="0" smtClean="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10</m:t>
                                </m:r>
                              </m:e>
                            </m:d>
                          </m:e>
                          <m:sub>
                            <m:r>
                              <a:rPr lang="de-DE" sz="2400" b="0" i="1" dirty="0" smtClean="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b="0" i="1" dirty="0" smtClean="0">
                                    <a:solidFill>
                                      <a:srgbClr val="7030A0"/>
                                    </a:solidFill>
                                    <a:latin typeface="Cambria Math" panose="02040503050406030204" pitchFamily="18" charset="0"/>
                                  </a:rPr>
                                  <m:t>1</m:t>
                                </m:r>
                              </m:e>
                            </m:d>
                          </m:e>
                          <m:sub>
                            <m:r>
                              <a:rPr lang="de-DE" sz="2400" i="1" dirty="0">
                                <a:solidFill>
                                  <a:srgbClr val="7030A0"/>
                                </a:solidFill>
                                <a:latin typeface="Cambria Math" panose="02040503050406030204" pitchFamily="18" charset="0"/>
                              </a:rPr>
                              <m:t>𝑌</m:t>
                            </m:r>
                          </m:sub>
                        </m:sSub>
                      </m:oMath>
                    </m:oMathPara>
                  </a14:m>
                  <a:endParaRPr lang="en-GB" sz="2400" dirty="0"/>
                </a:p>
              </p:txBody>
            </p:sp>
          </mc:Choice>
          <mc:Fallback>
            <p:sp>
              <p:nvSpPr>
                <p:cNvPr id="22" name="TextBox 21">
                  <a:extLst>
                    <a:ext uri="{FF2B5EF4-FFF2-40B4-BE49-F238E27FC236}">
                      <a16:creationId xmlns:a16="http://schemas.microsoft.com/office/drawing/2014/main" id="{571D6441-13F6-30D5-C984-281980489EEE}"/>
                    </a:ext>
                  </a:extLst>
                </p:cNvPr>
                <p:cNvSpPr txBox="1">
                  <a:spLocks noRot="1" noChangeAspect="1" noMove="1" noResize="1" noEditPoints="1" noAdjustHandles="1" noChangeArrowheads="1" noChangeShapeType="1" noTextEdit="1"/>
                </p:cNvSpPr>
                <p:nvPr/>
              </p:nvSpPr>
              <p:spPr>
                <a:xfrm>
                  <a:off x="5749363" y="2832634"/>
                  <a:ext cx="6241300" cy="835293"/>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692F7783-A524-B1C3-6E36-450A4C6E45EF}"/>
                    </a:ext>
                  </a:extLst>
                </p:cNvPr>
                <p:cNvSpPr txBox="1"/>
                <p:nvPr/>
              </p:nvSpPr>
              <p:spPr>
                <a:xfrm>
                  <a:off x="5869106" y="4133565"/>
                  <a:ext cx="6121557" cy="855299"/>
                </a:xfrm>
                <a:prstGeom prst="rect">
                  <a:avLst/>
                </a:prstGeom>
                <a:noFill/>
              </p:spPr>
              <p:txBody>
                <a:bodyPr wrap="square">
                  <a:spAutoFit/>
                </a:bodyPr>
                <a:lstStyle/>
                <a:p>
                  <a:pPr algn="ctr"/>
                  <a14:m>
                    <m:oMathPara xmlns:m="http://schemas.openxmlformats.org/officeDocument/2006/math">
                      <m:oMathParaPr>
                        <m:jc m:val="right"/>
                      </m:oMathParaPr>
                      <m:oMath xmlns:m="http://schemas.openxmlformats.org/officeDocument/2006/math">
                        <m:r>
                          <a:rPr lang="de-DE" sz="2400" i="1" dirty="0" smtClean="0">
                            <a:latin typeface="Cambria Math" panose="02040503050406030204" pitchFamily="18" charset="0"/>
                          </a:rPr>
                          <m:t>→ </m:t>
                        </m:r>
                        <m:f>
                          <m:fPr>
                            <m:ctrlPr>
                              <a:rPr lang="de-DE" sz="2400" i="1" dirty="0" smtClean="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√2</m:t>
                            </m:r>
                          </m:den>
                        </m:f>
                        <m:sSub>
                          <m:sSubPr>
                            <m:ctrlPr>
                              <a:rPr lang="de-DE" sz="2400" i="1" dirty="0">
                                <a:solidFill>
                                  <a:srgbClr val="358374"/>
                                </a:solidFill>
                                <a:latin typeface="Cambria Math" panose="02040503050406030204" pitchFamily="18" charset="0"/>
                              </a:rPr>
                            </m:ctrlPr>
                          </m:sSubPr>
                          <m:e>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00</m:t>
                                </m:r>
                              </m:e>
                            </m:d>
                          </m:e>
                          <m:sub>
                            <m:r>
                              <a:rPr lang="de-DE" sz="2400" i="1" dirty="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i="1" dirty="0">
                                <a:solidFill>
                                  <a:srgbClr val="7030A0"/>
                                </a:solidFill>
                                <a:latin typeface="Cambria Math" panose="02040503050406030204" pitchFamily="18" charset="0"/>
                              </a:rPr>
                              <m:t>𝑌</m:t>
                            </m:r>
                          </m:sub>
                        </m:sSub>
                        <m:r>
                          <a:rPr lang="de-DE" sz="2400" i="1" dirty="0">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2</m:t>
                            </m:r>
                          </m:den>
                        </m:f>
                        <m:sSub>
                          <m:sSubPr>
                            <m:ctrlPr>
                              <a:rPr lang="de-DE" sz="2400" i="1" dirty="0">
                                <a:solidFill>
                                  <a:srgbClr val="358374"/>
                                </a:solidFill>
                                <a:latin typeface="Cambria Math" panose="02040503050406030204" pitchFamily="18" charset="0"/>
                              </a:rPr>
                            </m:ctrlPr>
                          </m:sSubPr>
                          <m:e>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01</m:t>
                                </m:r>
                              </m:e>
                            </m:d>
                          </m:e>
                          <m:sub>
                            <m:r>
                              <a:rPr lang="de-DE" sz="2400" i="1" dirty="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b="0" i="1" dirty="0" smtClean="0">
                                    <a:solidFill>
                                      <a:srgbClr val="7030A0"/>
                                    </a:solidFill>
                                    <a:latin typeface="Cambria Math" panose="02040503050406030204" pitchFamily="18" charset="0"/>
                                  </a:rPr>
                                  <m:t>1</m:t>
                                </m:r>
                              </m:e>
                            </m:d>
                          </m:e>
                          <m:sub>
                            <m:r>
                              <a:rPr lang="de-DE" sz="2400" i="1" dirty="0">
                                <a:solidFill>
                                  <a:srgbClr val="7030A0"/>
                                </a:solidFill>
                                <a:latin typeface="Cambria Math" panose="02040503050406030204" pitchFamily="18" charset="0"/>
                              </a:rPr>
                              <m:t>𝑌</m:t>
                            </m:r>
                          </m:sub>
                        </m:sSub>
                        <m:r>
                          <a:rPr lang="de-DE" sz="2400" i="1" dirty="0">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2</m:t>
                            </m:r>
                          </m:den>
                        </m:f>
                        <m:sSub>
                          <m:sSubPr>
                            <m:ctrlPr>
                              <a:rPr lang="de-DE" sz="2400" i="1" dirty="0">
                                <a:solidFill>
                                  <a:srgbClr val="358374"/>
                                </a:solidFill>
                                <a:latin typeface="Cambria Math" panose="02040503050406030204" pitchFamily="18" charset="0"/>
                              </a:rPr>
                            </m:ctrlPr>
                          </m:sSubPr>
                          <m:e>
                            <m:d>
                              <m:dPr>
                                <m:begChr m:val="|"/>
                                <m:endChr m:val="⟩"/>
                                <m:ctrlPr>
                                  <a:rPr lang="de-DE" sz="2400" i="1" dirty="0">
                                    <a:solidFill>
                                      <a:srgbClr val="358374"/>
                                    </a:solidFill>
                                    <a:latin typeface="Cambria Math" panose="02040503050406030204" pitchFamily="18" charset="0"/>
                                  </a:rPr>
                                </m:ctrlPr>
                              </m:dPr>
                              <m:e>
                                <m:r>
                                  <a:rPr lang="de-DE" sz="2400" i="1" dirty="0">
                                    <a:solidFill>
                                      <a:srgbClr val="358374"/>
                                    </a:solidFill>
                                    <a:latin typeface="Cambria Math" panose="02040503050406030204" pitchFamily="18" charset="0"/>
                                  </a:rPr>
                                  <m:t>10</m:t>
                                </m:r>
                              </m:e>
                            </m:d>
                          </m:e>
                          <m:sub>
                            <m:r>
                              <a:rPr lang="de-DE" sz="2400" i="1" dirty="0">
                                <a:solidFill>
                                  <a:srgbClr val="358374"/>
                                </a:solidFill>
                                <a:latin typeface="Cambria Math" panose="02040503050406030204" pitchFamily="18" charset="0"/>
                              </a:rPr>
                              <m:t>𝑋</m:t>
                            </m:r>
                          </m:sub>
                        </m:sSub>
                        <m:sSub>
                          <m:sSubPr>
                            <m:ctrlPr>
                              <a:rPr lang="de-DE" sz="2400" i="1" dirty="0">
                                <a:solidFill>
                                  <a:srgbClr val="7030A0"/>
                                </a:solidFill>
                                <a:latin typeface="Cambria Math" panose="02040503050406030204" pitchFamily="18" charset="0"/>
                              </a:rPr>
                            </m:ctrlPr>
                          </m:sSubPr>
                          <m:e>
                            <m:d>
                              <m:dPr>
                                <m:begChr m:val="|"/>
                                <m:endChr m:val="⟩"/>
                                <m:ctrlPr>
                                  <a:rPr lang="de-DE" sz="2400" i="1" dirty="0">
                                    <a:solidFill>
                                      <a:srgbClr val="7030A0"/>
                                    </a:solidFill>
                                    <a:latin typeface="Cambria Math" panose="02040503050406030204" pitchFamily="18" charset="0"/>
                                  </a:rPr>
                                </m:ctrlPr>
                              </m:dPr>
                              <m:e>
                                <m:r>
                                  <a:rPr lang="de-DE" sz="2400" i="1" dirty="0">
                                    <a:solidFill>
                                      <a:srgbClr val="7030A0"/>
                                    </a:solidFill>
                                    <a:latin typeface="Cambria Math" panose="02040503050406030204" pitchFamily="18" charset="0"/>
                                  </a:rPr>
                                  <m:t>0</m:t>
                                </m:r>
                              </m:e>
                            </m:d>
                          </m:e>
                          <m:sub>
                            <m:r>
                              <a:rPr lang="de-DE" sz="2400" i="1" dirty="0">
                                <a:solidFill>
                                  <a:srgbClr val="7030A0"/>
                                </a:solidFill>
                                <a:latin typeface="Cambria Math" panose="02040503050406030204" pitchFamily="18" charset="0"/>
                              </a:rPr>
                              <m:t>𝑌</m:t>
                            </m:r>
                          </m:sub>
                        </m:sSub>
                      </m:oMath>
                    </m:oMathPara>
                  </a14:m>
                  <a:endParaRPr lang="en-GB" sz="2400" dirty="0"/>
                </a:p>
              </p:txBody>
            </p:sp>
          </mc:Choice>
          <mc:Fallback>
            <p:sp>
              <p:nvSpPr>
                <p:cNvPr id="23" name="TextBox 22">
                  <a:extLst>
                    <a:ext uri="{FF2B5EF4-FFF2-40B4-BE49-F238E27FC236}">
                      <a16:creationId xmlns:a16="http://schemas.microsoft.com/office/drawing/2014/main" id="{692F7783-A524-B1C3-6E36-450A4C6E45EF}"/>
                    </a:ext>
                  </a:extLst>
                </p:cNvPr>
                <p:cNvSpPr txBox="1">
                  <a:spLocks noRot="1" noChangeAspect="1" noMove="1" noResize="1" noEditPoints="1" noAdjustHandles="1" noChangeArrowheads="1" noChangeShapeType="1" noTextEdit="1"/>
                </p:cNvSpPr>
                <p:nvPr/>
              </p:nvSpPr>
              <p:spPr>
                <a:xfrm>
                  <a:off x="5869106" y="4133565"/>
                  <a:ext cx="6121557" cy="855299"/>
                </a:xfrm>
                <a:prstGeom prst="rect">
                  <a:avLst/>
                </a:prstGeom>
                <a:blipFill>
                  <a:blip r:embed="rId16"/>
                  <a:stretch>
                    <a:fillRect/>
                  </a:stretch>
                </a:blipFill>
              </p:spPr>
              <p:txBody>
                <a:bodyPr/>
                <a:lstStyle/>
                <a:p>
                  <a:r>
                    <a:rPr lang="en-GB">
                      <a:noFill/>
                    </a:rPr>
                    <a:t> </a:t>
                  </a:r>
                </a:p>
              </p:txBody>
            </p:sp>
          </mc:Fallback>
        </mc:AlternateContent>
        <p:cxnSp>
          <p:nvCxnSpPr>
            <p:cNvPr id="32" name="Straight Arrow Connector 31">
              <a:extLst>
                <a:ext uri="{FF2B5EF4-FFF2-40B4-BE49-F238E27FC236}">
                  <a16:creationId xmlns:a16="http://schemas.microsoft.com/office/drawing/2014/main" id="{622F84F1-14BF-CCE0-A587-7FAA5F44974B}"/>
                </a:ext>
              </a:extLst>
            </p:cNvPr>
            <p:cNvCxnSpPr>
              <a:cxnSpLocks/>
            </p:cNvCxnSpPr>
            <p:nvPr/>
          </p:nvCxnSpPr>
          <p:spPr>
            <a:xfrm>
              <a:off x="11530361" y="3516111"/>
              <a:ext cx="0" cy="844057"/>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B59857C-759F-0773-DF06-1E1376E4430E}"/>
                    </a:ext>
                  </a:extLst>
                </p:cNvPr>
                <p:cNvSpPr txBox="1"/>
                <p:nvPr/>
              </p:nvSpPr>
              <p:spPr>
                <a:xfrm>
                  <a:off x="6978653" y="3779781"/>
                  <a:ext cx="941206"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de-DE" sz="1800" i="1" dirty="0" smtClean="0">
                            <a:solidFill>
                              <a:srgbClr val="7030A0"/>
                            </a:solidFill>
                            <a:latin typeface="Cambria Math" panose="02040503050406030204" pitchFamily="18" charset="0"/>
                          </a:rPr>
                          <m:t>0</m:t>
                        </m:r>
                        <m:r>
                          <a:rPr lang="de-DE" sz="1800" b="0" i="1" dirty="0" smtClean="0">
                            <a:solidFill>
                              <a:srgbClr val="7030A0"/>
                            </a:solidFill>
                            <a:latin typeface="Cambria Math" panose="02040503050406030204" pitchFamily="18" charset="0"/>
                          </a:rPr>
                          <m:t>⊕</m:t>
                        </m:r>
                        <m:r>
                          <a:rPr lang="de-DE" sz="1800" b="0" i="1" dirty="0" smtClean="0">
                            <a:solidFill>
                              <a:srgbClr val="339933"/>
                            </a:solidFill>
                            <a:latin typeface="Cambria Math" panose="02040503050406030204" pitchFamily="18" charset="0"/>
                          </a:rPr>
                          <m:t>0</m:t>
                        </m:r>
                      </m:oMath>
                    </m:oMathPara>
                  </a14:m>
                  <a:endParaRPr lang="en-GB" dirty="0"/>
                </a:p>
              </p:txBody>
            </p:sp>
          </mc:Choice>
          <mc:Fallback>
            <p:sp>
              <p:nvSpPr>
                <p:cNvPr id="34" name="TextBox 33">
                  <a:extLst>
                    <a:ext uri="{FF2B5EF4-FFF2-40B4-BE49-F238E27FC236}">
                      <a16:creationId xmlns:a16="http://schemas.microsoft.com/office/drawing/2014/main" id="{FB59857C-759F-0773-DF06-1E1376E4430E}"/>
                    </a:ext>
                  </a:extLst>
                </p:cNvPr>
                <p:cNvSpPr txBox="1">
                  <a:spLocks noRot="1" noChangeAspect="1" noMove="1" noResize="1" noEditPoints="1" noAdjustHandles="1" noChangeArrowheads="1" noChangeShapeType="1" noTextEdit="1"/>
                </p:cNvSpPr>
                <p:nvPr/>
              </p:nvSpPr>
              <p:spPr>
                <a:xfrm>
                  <a:off x="6978653" y="3779781"/>
                  <a:ext cx="941206" cy="369332"/>
                </a:xfrm>
                <a:prstGeom prst="rect">
                  <a:avLst/>
                </a:prstGeom>
                <a:blipFill>
                  <a:blip r:embed="rId17"/>
                  <a:stretch>
                    <a:fillRect b="-491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4814B828-68C4-4D2B-D4B3-2701C76093D9}"/>
                    </a:ext>
                  </a:extLst>
                </p:cNvPr>
                <p:cNvSpPr txBox="1"/>
                <p:nvPr/>
              </p:nvSpPr>
              <p:spPr>
                <a:xfrm>
                  <a:off x="8866185" y="3782587"/>
                  <a:ext cx="835035"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de-DE" sz="1800" i="1" dirty="0" smtClean="0">
                            <a:solidFill>
                              <a:srgbClr val="7030A0"/>
                            </a:solidFill>
                            <a:latin typeface="Cambria Math" panose="02040503050406030204" pitchFamily="18" charset="0"/>
                          </a:rPr>
                          <m:t>0</m:t>
                        </m:r>
                        <m:r>
                          <a:rPr lang="de-DE" sz="1800" b="0" i="1" dirty="0" smtClean="0">
                            <a:solidFill>
                              <a:srgbClr val="7030A0"/>
                            </a:solidFill>
                            <a:latin typeface="Cambria Math" panose="02040503050406030204" pitchFamily="18" charset="0"/>
                          </a:rPr>
                          <m:t>⊕</m:t>
                        </m:r>
                        <m:r>
                          <a:rPr lang="de-DE" sz="1800" b="0" i="1" dirty="0" smtClean="0">
                            <a:solidFill>
                              <a:srgbClr val="339933"/>
                            </a:solidFill>
                            <a:latin typeface="Cambria Math" panose="02040503050406030204" pitchFamily="18" charset="0"/>
                          </a:rPr>
                          <m:t>1</m:t>
                        </m:r>
                      </m:oMath>
                    </m:oMathPara>
                  </a14:m>
                  <a:endParaRPr lang="en-GB" dirty="0"/>
                </a:p>
              </p:txBody>
            </p:sp>
          </mc:Choice>
          <mc:Fallback>
            <p:sp>
              <p:nvSpPr>
                <p:cNvPr id="35" name="TextBox 34">
                  <a:extLst>
                    <a:ext uri="{FF2B5EF4-FFF2-40B4-BE49-F238E27FC236}">
                      <a16:creationId xmlns:a16="http://schemas.microsoft.com/office/drawing/2014/main" id="{4814B828-68C4-4D2B-D4B3-2701C76093D9}"/>
                    </a:ext>
                  </a:extLst>
                </p:cNvPr>
                <p:cNvSpPr txBox="1">
                  <a:spLocks noRot="1" noChangeAspect="1" noMove="1" noResize="1" noEditPoints="1" noAdjustHandles="1" noChangeArrowheads="1" noChangeShapeType="1" noTextEdit="1"/>
                </p:cNvSpPr>
                <p:nvPr/>
              </p:nvSpPr>
              <p:spPr>
                <a:xfrm>
                  <a:off x="8866185" y="3782587"/>
                  <a:ext cx="835035" cy="369332"/>
                </a:xfrm>
                <a:prstGeom prst="rect">
                  <a:avLst/>
                </a:prstGeom>
                <a:blipFill>
                  <a:blip r:embed="rId18"/>
                  <a:stretch>
                    <a:fillRect b="-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A577C7E-98E5-36E3-E593-DD57384B1E71}"/>
                    </a:ext>
                  </a:extLst>
                </p:cNvPr>
                <p:cNvSpPr txBox="1"/>
                <p:nvPr/>
              </p:nvSpPr>
              <p:spPr>
                <a:xfrm>
                  <a:off x="10739993" y="3779781"/>
                  <a:ext cx="790367" cy="369332"/>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de-DE" sz="1800" b="0" i="1" dirty="0" smtClean="0">
                            <a:solidFill>
                              <a:srgbClr val="7030A0"/>
                            </a:solidFill>
                            <a:latin typeface="Cambria Math" panose="02040503050406030204" pitchFamily="18" charset="0"/>
                          </a:rPr>
                          <m:t>1⊕</m:t>
                        </m:r>
                        <m:r>
                          <a:rPr lang="de-DE" sz="1800" b="0" i="1" dirty="0" smtClean="0">
                            <a:solidFill>
                              <a:srgbClr val="339933"/>
                            </a:solidFill>
                            <a:latin typeface="Cambria Math" panose="02040503050406030204" pitchFamily="18" charset="0"/>
                          </a:rPr>
                          <m:t>1</m:t>
                        </m:r>
                      </m:oMath>
                    </m:oMathPara>
                  </a14:m>
                  <a:endParaRPr lang="en-GB" dirty="0"/>
                </a:p>
              </p:txBody>
            </p:sp>
          </mc:Choice>
          <mc:Fallback>
            <p:sp>
              <p:nvSpPr>
                <p:cNvPr id="39" name="TextBox 38">
                  <a:extLst>
                    <a:ext uri="{FF2B5EF4-FFF2-40B4-BE49-F238E27FC236}">
                      <a16:creationId xmlns:a16="http://schemas.microsoft.com/office/drawing/2014/main" id="{EA577C7E-98E5-36E3-E593-DD57384B1E71}"/>
                    </a:ext>
                  </a:extLst>
                </p:cNvPr>
                <p:cNvSpPr txBox="1">
                  <a:spLocks noRot="1" noChangeAspect="1" noMove="1" noResize="1" noEditPoints="1" noAdjustHandles="1" noChangeArrowheads="1" noChangeShapeType="1" noTextEdit="1"/>
                </p:cNvSpPr>
                <p:nvPr/>
              </p:nvSpPr>
              <p:spPr>
                <a:xfrm>
                  <a:off x="10739993" y="3779781"/>
                  <a:ext cx="790367" cy="369332"/>
                </a:xfrm>
                <a:prstGeom prst="rect">
                  <a:avLst/>
                </a:prstGeom>
                <a:blipFill>
                  <a:blip r:embed="rId19"/>
                  <a:stretch>
                    <a:fillRect b="-4918"/>
                  </a:stretch>
                </a:blipFill>
              </p:spPr>
              <p:txBody>
                <a:bodyPr/>
                <a:lstStyle/>
                <a:p>
                  <a:r>
                    <a:rPr lang="en-GB">
                      <a:noFill/>
                    </a:rPr>
                    <a:t> </a:t>
                  </a:r>
                </a:p>
              </p:txBody>
            </p:sp>
          </mc:Fallback>
        </mc:AlternateContent>
        <p:pic>
          <p:nvPicPr>
            <p:cNvPr id="40" name="Picture 39" descr="A person sitting on a stool&#10;&#10;Description automatically generated with medium confidence">
              <a:extLst>
                <a:ext uri="{FF2B5EF4-FFF2-40B4-BE49-F238E27FC236}">
                  <a16:creationId xmlns:a16="http://schemas.microsoft.com/office/drawing/2014/main" id="{2500D920-B832-EE32-38A6-D40DE78B7B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6662" y="3746070"/>
              <a:ext cx="745069" cy="745069"/>
            </a:xfrm>
            <a:prstGeom prst="rect">
              <a:avLst/>
            </a:prstGeom>
          </p:spPr>
        </p:pic>
      </p:grpSp>
      <mc:AlternateContent xmlns:mc="http://schemas.openxmlformats.org/markup-compatibility/2006">
        <mc:Choice xmlns:a14="http://schemas.microsoft.com/office/drawing/2010/main" Requires="a14">
          <p:graphicFrame>
            <p:nvGraphicFramePr>
              <p:cNvPr id="14" name="Table 13">
                <a:extLst>
                  <a:ext uri="{FF2B5EF4-FFF2-40B4-BE49-F238E27FC236}">
                    <a16:creationId xmlns:a16="http://schemas.microsoft.com/office/drawing/2014/main" id="{CFBCB843-FC6C-E2E2-A4EE-F68F94049249}"/>
                  </a:ext>
                </a:extLst>
              </p:cNvPr>
              <p:cNvGraphicFramePr>
                <a:graphicFrameLocks noGrp="1"/>
              </p:cNvGraphicFramePr>
              <p:nvPr>
                <p:extLst>
                  <p:ext uri="{D42A27DB-BD31-4B8C-83A1-F6EECF244321}">
                    <p14:modId xmlns:p14="http://schemas.microsoft.com/office/powerpoint/2010/main" val="464503772"/>
                  </p:ext>
                </p:extLst>
              </p:nvPr>
            </p:nvGraphicFramePr>
            <p:xfrm>
              <a:off x="10243214" y="825584"/>
              <a:ext cx="1625993" cy="2055379"/>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tblGrid>
                  <a:tr h="459214">
                    <a:tc>
                      <a:txBody>
                        <a:bodyPr/>
                        <a:lstStyle/>
                        <a:p>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0</a:t>
                          </a:r>
                        </a:p>
                      </a:txBody>
                      <a:tcPr/>
                    </a:tc>
                    <a:extLst>
                      <a:ext uri="{0D108BD9-81ED-4DB2-BD59-A6C34878D82A}">
                        <a16:rowId xmlns:a16="http://schemas.microsoft.com/office/drawing/2014/main" val="1301805720"/>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𝟎𝟏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1</a:t>
                          </a:r>
                        </a:p>
                      </a:txBody>
                      <a:tcPr/>
                    </a:tc>
                    <a:extLst>
                      <a:ext uri="{0D108BD9-81ED-4DB2-BD59-A6C34878D82A}">
                        <a16:rowId xmlns:a16="http://schemas.microsoft.com/office/drawing/2014/main" val="3216150376"/>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𝟏𝟎</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1</a:t>
                          </a:r>
                        </a:p>
                      </a:txBody>
                      <a:tcPr/>
                    </a:tc>
                    <a:extLst>
                      <a:ext uri="{0D108BD9-81ED-4DB2-BD59-A6C34878D82A}">
                        <a16:rowId xmlns:a16="http://schemas.microsoft.com/office/drawing/2014/main" val="93973644"/>
                      </a:ext>
                    </a:extLst>
                  </a:tr>
                  <a:tr h="53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smtClean="0">
                                    <a:solidFill>
                                      <a:srgbClr val="FF6600"/>
                                    </a:solidFill>
                                    <a:latin typeface="Cambria Math" panose="02040503050406030204" pitchFamily="18" charset="0"/>
                                  </a:rPr>
                                  <m:t>𝒇</m:t>
                                </m:r>
                                <m:r>
                                  <a:rPr lang="en-US" b="1" smtClean="0">
                                    <a:latin typeface="Cambria Math" panose="02040503050406030204" pitchFamily="18" charset="0"/>
                                  </a:rPr>
                                  <m:t>(</m:t>
                                </m:r>
                                <m:r>
                                  <a:rPr lang="en-US" b="1" smtClean="0">
                                    <a:latin typeface="Cambria Math" panose="02040503050406030204" pitchFamily="18" charset="0"/>
                                  </a:rPr>
                                  <m:t>𝟏𝟏</m:t>
                                </m:r>
                                <m:r>
                                  <a:rPr lang="en-US" b="1" smtClean="0">
                                    <a:latin typeface="Cambria Math" panose="02040503050406030204" pitchFamily="18" charset="0"/>
                                  </a:rPr>
                                  <m:t>)</m:t>
                                </m:r>
                              </m:oMath>
                            </m:oMathPara>
                          </a14:m>
                          <a:endParaRPr lang="en-US" dirty="0"/>
                        </a:p>
                      </a:txBody>
                      <a:tcPr>
                        <a:solidFill>
                          <a:srgbClr val="358374"/>
                        </a:solidFill>
                      </a:tcPr>
                    </a:tc>
                    <a:tc>
                      <a:txBody>
                        <a:bodyPr/>
                        <a:lstStyle/>
                        <a:p>
                          <a:r>
                            <a:rPr lang="en-US" dirty="0">
                              <a:solidFill>
                                <a:srgbClr val="339933"/>
                              </a:solidFill>
                            </a:rPr>
                            <a:t>0</a:t>
                          </a:r>
                        </a:p>
                      </a:txBody>
                      <a:tcPr/>
                    </a:tc>
                    <a:extLst>
                      <a:ext uri="{0D108BD9-81ED-4DB2-BD59-A6C34878D82A}">
                        <a16:rowId xmlns:a16="http://schemas.microsoft.com/office/drawing/2014/main" val="3917519640"/>
                      </a:ext>
                    </a:extLst>
                  </a:tr>
                </a:tbl>
              </a:graphicData>
            </a:graphic>
          </p:graphicFrame>
        </mc:Choice>
        <mc:Fallback>
          <p:graphicFrame>
            <p:nvGraphicFramePr>
              <p:cNvPr id="14" name="Table 13">
                <a:extLst>
                  <a:ext uri="{FF2B5EF4-FFF2-40B4-BE49-F238E27FC236}">
                    <a16:creationId xmlns:a16="http://schemas.microsoft.com/office/drawing/2014/main" id="{CFBCB843-FC6C-E2E2-A4EE-F68F94049249}"/>
                  </a:ext>
                </a:extLst>
              </p:cNvPr>
              <p:cNvGraphicFramePr>
                <a:graphicFrameLocks noGrp="1"/>
              </p:cNvGraphicFramePr>
              <p:nvPr>
                <p:extLst>
                  <p:ext uri="{D42A27DB-BD31-4B8C-83A1-F6EECF244321}">
                    <p14:modId xmlns:p14="http://schemas.microsoft.com/office/powerpoint/2010/main" val="464503772"/>
                  </p:ext>
                </p:extLst>
              </p:nvPr>
            </p:nvGraphicFramePr>
            <p:xfrm>
              <a:off x="10243214" y="825584"/>
              <a:ext cx="1625993" cy="2055379"/>
            </p:xfrm>
            <a:graphic>
              <a:graphicData uri="http://schemas.openxmlformats.org/drawingml/2006/table">
                <a:tbl>
                  <a:tblPr firstCol="1" bandRow="1">
                    <a:tableStyleId>{F5AB1C69-6EDB-4FF4-983F-18BD219EF322}</a:tableStyleId>
                  </a:tblPr>
                  <a:tblGrid>
                    <a:gridCol w="1274838">
                      <a:extLst>
                        <a:ext uri="{9D8B030D-6E8A-4147-A177-3AD203B41FA5}">
                          <a16:colId xmlns:a16="http://schemas.microsoft.com/office/drawing/2014/main" val="663146811"/>
                        </a:ext>
                      </a:extLst>
                    </a:gridCol>
                    <a:gridCol w="351155">
                      <a:extLst>
                        <a:ext uri="{9D8B030D-6E8A-4147-A177-3AD203B41FA5}">
                          <a16:colId xmlns:a16="http://schemas.microsoft.com/office/drawing/2014/main" val="2923589699"/>
                        </a:ext>
                      </a:extLst>
                    </a:gridCol>
                  </a:tblGrid>
                  <a:tr h="459214">
                    <a:tc>
                      <a:txBody>
                        <a:bodyPr/>
                        <a:lstStyle/>
                        <a:p>
                          <a:endParaRPr lang="en-US"/>
                        </a:p>
                      </a:txBody>
                      <a:tcPr>
                        <a:blipFill>
                          <a:blip r:embed="rId20"/>
                          <a:stretch>
                            <a:fillRect l="-476" t="-6579" r="-28571" b="-347368"/>
                          </a:stretch>
                        </a:blipFill>
                      </a:tcPr>
                    </a:tc>
                    <a:tc>
                      <a:txBody>
                        <a:bodyPr/>
                        <a:lstStyle/>
                        <a:p>
                          <a:r>
                            <a:rPr lang="en-US" dirty="0">
                              <a:solidFill>
                                <a:srgbClr val="339933"/>
                              </a:solidFill>
                            </a:rPr>
                            <a:t>0</a:t>
                          </a:r>
                        </a:p>
                      </a:txBody>
                      <a:tcPr/>
                    </a:tc>
                    <a:extLst>
                      <a:ext uri="{0D108BD9-81ED-4DB2-BD59-A6C34878D82A}">
                        <a16:rowId xmlns:a16="http://schemas.microsoft.com/office/drawing/2014/main" val="1301805720"/>
                      </a:ext>
                    </a:extLst>
                  </a:tr>
                  <a:tr h="532055">
                    <a:tc>
                      <a:txBody>
                        <a:bodyPr/>
                        <a:lstStyle/>
                        <a:p>
                          <a:endParaRPr lang="en-US"/>
                        </a:p>
                      </a:txBody>
                      <a:tcPr>
                        <a:blipFill>
                          <a:blip r:embed="rId20"/>
                          <a:stretch>
                            <a:fillRect l="-476" t="-93103" r="-28571" b="-203448"/>
                          </a:stretch>
                        </a:blipFill>
                      </a:tcPr>
                    </a:tc>
                    <a:tc>
                      <a:txBody>
                        <a:bodyPr/>
                        <a:lstStyle/>
                        <a:p>
                          <a:r>
                            <a:rPr lang="en-US" dirty="0">
                              <a:solidFill>
                                <a:srgbClr val="339933"/>
                              </a:solidFill>
                            </a:rPr>
                            <a:t>1</a:t>
                          </a:r>
                        </a:p>
                      </a:txBody>
                      <a:tcPr/>
                    </a:tc>
                    <a:extLst>
                      <a:ext uri="{0D108BD9-81ED-4DB2-BD59-A6C34878D82A}">
                        <a16:rowId xmlns:a16="http://schemas.microsoft.com/office/drawing/2014/main" val="3216150376"/>
                      </a:ext>
                    </a:extLst>
                  </a:tr>
                  <a:tr h="532055">
                    <a:tc>
                      <a:txBody>
                        <a:bodyPr/>
                        <a:lstStyle/>
                        <a:p>
                          <a:endParaRPr lang="en-US"/>
                        </a:p>
                      </a:txBody>
                      <a:tcPr>
                        <a:blipFill>
                          <a:blip r:embed="rId20"/>
                          <a:stretch>
                            <a:fillRect l="-476" t="-190909" r="-28571" b="-101136"/>
                          </a:stretch>
                        </a:blipFill>
                      </a:tcPr>
                    </a:tc>
                    <a:tc>
                      <a:txBody>
                        <a:bodyPr/>
                        <a:lstStyle/>
                        <a:p>
                          <a:r>
                            <a:rPr lang="en-US" dirty="0">
                              <a:solidFill>
                                <a:srgbClr val="339933"/>
                              </a:solidFill>
                            </a:rPr>
                            <a:t>1</a:t>
                          </a:r>
                        </a:p>
                      </a:txBody>
                      <a:tcPr/>
                    </a:tc>
                    <a:extLst>
                      <a:ext uri="{0D108BD9-81ED-4DB2-BD59-A6C34878D82A}">
                        <a16:rowId xmlns:a16="http://schemas.microsoft.com/office/drawing/2014/main" val="93973644"/>
                      </a:ext>
                    </a:extLst>
                  </a:tr>
                  <a:tr h="532055">
                    <a:tc>
                      <a:txBody>
                        <a:bodyPr/>
                        <a:lstStyle/>
                        <a:p>
                          <a:endParaRPr lang="en-US"/>
                        </a:p>
                      </a:txBody>
                      <a:tcPr>
                        <a:blipFill>
                          <a:blip r:embed="rId20"/>
                          <a:stretch>
                            <a:fillRect l="-476" t="-294253" r="-28571" b="-2299"/>
                          </a:stretch>
                        </a:blipFill>
                      </a:tcPr>
                    </a:tc>
                    <a:tc>
                      <a:txBody>
                        <a:bodyPr/>
                        <a:lstStyle/>
                        <a:p>
                          <a:r>
                            <a:rPr lang="en-US" dirty="0">
                              <a:solidFill>
                                <a:srgbClr val="339933"/>
                              </a:solidFill>
                            </a:rPr>
                            <a:t>0</a:t>
                          </a:r>
                        </a:p>
                      </a:txBody>
                      <a:tcPr/>
                    </a:tc>
                    <a:extLst>
                      <a:ext uri="{0D108BD9-81ED-4DB2-BD59-A6C34878D82A}">
                        <a16:rowId xmlns:a16="http://schemas.microsoft.com/office/drawing/2014/main" val="3917519640"/>
                      </a:ext>
                    </a:extLst>
                  </a:tr>
                </a:tbl>
              </a:graphicData>
            </a:graphic>
          </p:graphicFrame>
        </mc:Fallback>
      </mc:AlternateContent>
      <p:cxnSp>
        <p:nvCxnSpPr>
          <p:cNvPr id="57" name="Straight Arrow Connector 56">
            <a:extLst>
              <a:ext uri="{FF2B5EF4-FFF2-40B4-BE49-F238E27FC236}">
                <a16:creationId xmlns:a16="http://schemas.microsoft.com/office/drawing/2014/main" id="{FBC5B420-B389-7170-25B9-8DCDCA284CA8}"/>
              </a:ext>
            </a:extLst>
          </p:cNvPr>
          <p:cNvCxnSpPr>
            <a:cxnSpLocks/>
          </p:cNvCxnSpPr>
          <p:nvPr/>
        </p:nvCxnSpPr>
        <p:spPr>
          <a:xfrm>
            <a:off x="9731298" y="3508707"/>
            <a:ext cx="0" cy="844057"/>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36E98E4-46B3-5FBB-FAC5-18C46CAE9DCA}"/>
              </a:ext>
            </a:extLst>
          </p:cNvPr>
          <p:cNvCxnSpPr>
            <a:cxnSpLocks/>
          </p:cNvCxnSpPr>
          <p:nvPr/>
        </p:nvCxnSpPr>
        <p:spPr>
          <a:xfrm>
            <a:off x="7907482" y="3532283"/>
            <a:ext cx="0" cy="844057"/>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1E35CE2-47AE-AC9F-34C7-5BCFEFA86628}"/>
              </a:ext>
            </a:extLst>
          </p:cNvPr>
          <p:cNvSpPr txBox="1"/>
          <p:nvPr/>
        </p:nvSpPr>
        <p:spPr>
          <a:xfrm>
            <a:off x="119212" y="6356350"/>
            <a:ext cx="6649578" cy="400110"/>
          </a:xfrm>
          <a:prstGeom prst="rect">
            <a:avLst/>
          </a:prstGeom>
          <a:noFill/>
        </p:spPr>
        <p:txBody>
          <a:bodyPr wrap="square">
            <a:spAutoFit/>
          </a:bodyPr>
          <a:lstStyle/>
          <a:p>
            <a:r>
              <a:rPr lang="en-GB" sz="2000" dirty="0"/>
              <a:t>[</a:t>
            </a:r>
            <a:r>
              <a:rPr lang="en-GB" sz="2000" dirty="0" err="1"/>
              <a:t>Boneh</a:t>
            </a:r>
            <a:r>
              <a:rPr lang="en-GB" sz="2000" dirty="0"/>
              <a:t> </a:t>
            </a:r>
            <a:r>
              <a:rPr lang="en-GB" sz="2000" dirty="0" err="1"/>
              <a:t>Dagdelen</a:t>
            </a:r>
            <a:r>
              <a:rPr lang="en-GB" sz="2000" dirty="0"/>
              <a:t> </a:t>
            </a:r>
            <a:r>
              <a:rPr lang="de-DE" sz="2000" dirty="0" err="1"/>
              <a:t>Fischlin</a:t>
            </a:r>
            <a:r>
              <a:rPr lang="de-DE" sz="2000" dirty="0"/>
              <a:t> Lehmann Schaffner </a:t>
            </a:r>
            <a:r>
              <a:rPr lang="de-DE" sz="2000" dirty="0" err="1"/>
              <a:t>Zhandry</a:t>
            </a:r>
            <a:r>
              <a:rPr lang="de-DE" sz="2000" dirty="0"/>
              <a:t> </a:t>
            </a:r>
            <a:r>
              <a:rPr lang="en-GB" sz="2000" dirty="0"/>
              <a:t> 11]</a:t>
            </a:r>
          </a:p>
        </p:txBody>
      </p: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CBB7BA76-8C42-C5CC-8B9D-2D9C69A666EE}"/>
                  </a:ext>
                </a:extLst>
              </p:cNvPr>
              <p:cNvSpPr txBox="1"/>
              <p:nvPr/>
            </p:nvSpPr>
            <p:spPr>
              <a:xfrm>
                <a:off x="1167526" y="5701084"/>
                <a:ext cx="10941346" cy="491288"/>
              </a:xfrm>
              <a:prstGeom prst="rect">
                <a:avLst/>
              </a:prstGeom>
              <a:noFill/>
            </p:spPr>
            <p:txBody>
              <a:bodyPr wrap="square">
                <a:spAutoFit/>
              </a:bodyPr>
              <a:lstStyle/>
              <a:p>
                <a:r>
                  <a:rPr lang="en-GB" sz="2400" dirty="0"/>
                  <a:t>(</a:t>
                </a:r>
                <a14:m>
                  <m:oMath xmlns:m="http://schemas.openxmlformats.org/officeDocument/2006/math">
                    <m:sSub>
                      <m:sSubPr>
                        <m:ctrlPr>
                          <a:rPr lang="de-DE" sz="2400" i="1">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r>
                      <a:rPr lang="en-US" sz="2400" i="1">
                        <a:solidFill>
                          <a:srgbClr val="F16722"/>
                        </a:solidFill>
                        <a:latin typeface="Cambria Math" panose="02040503050406030204" pitchFamily="18" charset="0"/>
                      </a:rPr>
                      <m:t> </m:t>
                    </m:r>
                  </m:oMath>
                </a14:m>
                <a:r>
                  <a:rPr lang="en-GB" sz="2400" dirty="0"/>
                  <a:t>simply </a:t>
                </a:r>
                <a:r>
                  <a:rPr lang="de-DE" sz="2400" dirty="0" err="1"/>
                  <a:t>carries</a:t>
                </a:r>
                <a:r>
                  <a:rPr lang="de-DE" sz="2400" dirty="0"/>
                  <a:t> </a:t>
                </a:r>
                <a:r>
                  <a:rPr lang="de-DE" sz="2400" dirty="0" err="1"/>
                  <a:t>over</a:t>
                </a:r>
                <a:r>
                  <a:rPr lang="de-DE" sz="2400" dirty="0"/>
                  <a:t> </a:t>
                </a:r>
                <a:r>
                  <a:rPr lang="de-DE" sz="2400" dirty="0" err="1"/>
                  <a:t>the</a:t>
                </a:r>
                <a:r>
                  <a:rPr lang="de-DE" sz="2400" dirty="0"/>
                  <a:t> </a:t>
                </a:r>
                <a:r>
                  <a:rPr lang="de-DE" sz="2400" dirty="0" err="1"/>
                  <a:t>probability</a:t>
                </a:r>
                <a:r>
                  <a:rPr lang="de-DE" sz="2400" dirty="0"/>
                  <a:t> </a:t>
                </a:r>
                <a:r>
                  <a:rPr lang="en-GB" sz="2400" dirty="0"/>
                  <a:t>coefficients)</a:t>
                </a:r>
              </a:p>
            </p:txBody>
          </p:sp>
        </mc:Choice>
        <mc:Fallback>
          <p:sp>
            <p:nvSpPr>
              <p:cNvPr id="60" name="TextBox 59">
                <a:extLst>
                  <a:ext uri="{FF2B5EF4-FFF2-40B4-BE49-F238E27FC236}">
                    <a16:creationId xmlns:a16="http://schemas.microsoft.com/office/drawing/2014/main" id="{CBB7BA76-8C42-C5CC-8B9D-2D9C69A666EE}"/>
                  </a:ext>
                </a:extLst>
              </p:cNvPr>
              <p:cNvSpPr txBox="1">
                <a:spLocks noRot="1" noChangeAspect="1" noMove="1" noResize="1" noEditPoints="1" noAdjustHandles="1" noChangeArrowheads="1" noChangeShapeType="1" noTextEdit="1"/>
              </p:cNvSpPr>
              <p:nvPr/>
            </p:nvSpPr>
            <p:spPr>
              <a:xfrm>
                <a:off x="1167526" y="5701084"/>
                <a:ext cx="10941346" cy="491288"/>
              </a:xfrm>
              <a:prstGeom prst="rect">
                <a:avLst/>
              </a:prstGeom>
              <a:blipFill>
                <a:blip r:embed="rId21"/>
                <a:stretch>
                  <a:fillRect l="-892" t="-8642" b="-22222"/>
                </a:stretch>
              </a:blipFill>
            </p:spPr>
            <p:txBody>
              <a:bodyPr/>
              <a:lstStyle/>
              <a:p>
                <a:r>
                  <a:rPr lang="en-GB">
                    <a:noFill/>
                  </a:rPr>
                  <a:t> </a:t>
                </a:r>
              </a:p>
            </p:txBody>
          </p:sp>
        </mc:Fallback>
      </mc:AlternateContent>
    </p:spTree>
    <p:extLst>
      <p:ext uri="{BB962C8B-B14F-4D97-AF65-F5344CB8AC3E}">
        <p14:creationId xmlns:p14="http://schemas.microsoft.com/office/powerpoint/2010/main" val="36652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The </a:t>
            </a:r>
            <a:r>
              <a:rPr lang="en-GB" i="1" dirty="0">
                <a:solidFill>
                  <a:srgbClr val="358374"/>
                </a:solidFill>
              </a:rPr>
              <a:t>Provable Security</a:t>
            </a:r>
            <a:r>
              <a:rPr lang="en-GB" dirty="0">
                <a:solidFill>
                  <a:srgbClr val="358374"/>
                </a:solidFill>
              </a:rPr>
              <a:t> paradigm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12" name="TextBox 11">
            <a:extLst>
              <a:ext uri="{FF2B5EF4-FFF2-40B4-BE49-F238E27FC236}">
                <a16:creationId xmlns:a16="http://schemas.microsoft.com/office/drawing/2014/main" id="{1275822E-2C97-B54A-99D0-25B4E469A0C3}"/>
              </a:ext>
            </a:extLst>
          </p:cNvPr>
          <p:cNvSpPr txBox="1"/>
          <p:nvPr/>
        </p:nvSpPr>
        <p:spPr>
          <a:xfrm>
            <a:off x="1233814" y="1628384"/>
            <a:ext cx="6919586" cy="154914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a:t>Cryptographic design</a:t>
            </a:r>
          </a:p>
          <a:p>
            <a:pPr marL="285750" indent="-285750">
              <a:spcAft>
                <a:spcPts val="1000"/>
              </a:spcAft>
              <a:buFont typeface="Arial" panose="020B0604020202020204" pitchFamily="34" charset="0"/>
              <a:buChar char="•"/>
            </a:pPr>
            <a:r>
              <a:rPr lang="en-US" sz="2600" dirty="0">
                <a:solidFill>
                  <a:srgbClr val="358374"/>
                </a:solidFill>
              </a:rPr>
              <a:t>Security model (‘game’)</a:t>
            </a:r>
          </a:p>
          <a:p>
            <a:pPr marL="285750" indent="-285750">
              <a:spcAft>
                <a:spcPts val="1000"/>
              </a:spcAft>
              <a:buFont typeface="Arial" panose="020B0604020202020204" pitchFamily="34" charset="0"/>
              <a:buChar char="•"/>
            </a:pPr>
            <a:r>
              <a:rPr lang="en-US" sz="2600" dirty="0"/>
              <a:t>Security ‘proof’</a:t>
            </a:r>
          </a:p>
        </p:txBody>
      </p:sp>
      <p:sp>
        <p:nvSpPr>
          <p:cNvPr id="13" name="Rectangle: Rounded Corners 12">
            <a:extLst>
              <a:ext uri="{FF2B5EF4-FFF2-40B4-BE49-F238E27FC236}">
                <a16:creationId xmlns:a16="http://schemas.microsoft.com/office/drawing/2014/main" id="{9DC7FC3E-5EB0-0871-D05E-F95BB01F9C17}"/>
              </a:ext>
            </a:extLst>
          </p:cNvPr>
          <p:cNvSpPr/>
          <p:nvPr/>
        </p:nvSpPr>
        <p:spPr>
          <a:xfrm>
            <a:off x="1887927" y="4252755"/>
            <a:ext cx="3878235" cy="1028364"/>
          </a:xfrm>
          <a:prstGeom prst="roundRect">
            <a:avLst/>
          </a:prstGeom>
          <a:noFill/>
          <a:ln w="73025">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58374"/>
                </a:solidFill>
              </a:rPr>
              <a:t>Why?</a:t>
            </a:r>
            <a:r>
              <a:rPr lang="en-GB" sz="2400" b="1" dirty="0">
                <a:solidFill>
                  <a:schemeClr val="tx1"/>
                </a:solidFill>
              </a:rPr>
              <a:t> Avoid ambiguity.</a:t>
            </a:r>
          </a:p>
        </p:txBody>
      </p:sp>
      <p:sp>
        <p:nvSpPr>
          <p:cNvPr id="4" name="TextBox 3">
            <a:extLst>
              <a:ext uri="{FF2B5EF4-FFF2-40B4-BE49-F238E27FC236}">
                <a16:creationId xmlns:a16="http://schemas.microsoft.com/office/drawing/2014/main" id="{10823832-7729-A4B3-E46F-5F6C4750E311}"/>
              </a:ext>
            </a:extLst>
          </p:cNvPr>
          <p:cNvSpPr txBox="1"/>
          <p:nvPr/>
        </p:nvSpPr>
        <p:spPr>
          <a:xfrm>
            <a:off x="6952990" y="5734083"/>
            <a:ext cx="5085047" cy="400110"/>
          </a:xfrm>
          <a:prstGeom prst="rect">
            <a:avLst/>
          </a:prstGeom>
          <a:noFill/>
        </p:spPr>
        <p:txBody>
          <a:bodyPr wrap="square" rtlCol="0">
            <a:spAutoFit/>
          </a:bodyPr>
          <a:lstStyle/>
          <a:p>
            <a:pPr algn="ctr"/>
            <a:r>
              <a:rPr lang="en-GB" sz="2000" dirty="0"/>
              <a:t>(Part of) a key exchange security model</a:t>
            </a:r>
          </a:p>
        </p:txBody>
      </p:sp>
      <p:sp>
        <p:nvSpPr>
          <p:cNvPr id="6" name="TextBox 5">
            <a:extLst>
              <a:ext uri="{FF2B5EF4-FFF2-40B4-BE49-F238E27FC236}">
                <a16:creationId xmlns:a16="http://schemas.microsoft.com/office/drawing/2014/main" id="{8D32ABAD-40D0-2F4C-D094-61E83A023489}"/>
              </a:ext>
            </a:extLst>
          </p:cNvPr>
          <p:cNvSpPr txBox="1"/>
          <p:nvPr/>
        </p:nvSpPr>
        <p:spPr>
          <a:xfrm>
            <a:off x="264899" y="6367654"/>
            <a:ext cx="3641169" cy="369332"/>
          </a:xfrm>
          <a:prstGeom prst="rect">
            <a:avLst/>
          </a:prstGeom>
          <a:noFill/>
        </p:spPr>
        <p:txBody>
          <a:bodyPr wrap="square" rtlCol="0">
            <a:spAutoFit/>
          </a:bodyPr>
          <a:lstStyle/>
          <a:p>
            <a:pPr algn="r"/>
            <a:r>
              <a:rPr lang="en-GB" dirty="0"/>
              <a:t>[Hövelmanns Kiltz Schäge Unruh 21]</a:t>
            </a:r>
          </a:p>
        </p:txBody>
      </p:sp>
      <p:cxnSp>
        <p:nvCxnSpPr>
          <p:cNvPr id="9" name="Straight Connector 8">
            <a:extLst>
              <a:ext uri="{FF2B5EF4-FFF2-40B4-BE49-F238E27FC236}">
                <a16:creationId xmlns:a16="http://schemas.microsoft.com/office/drawing/2014/main" id="{4578EEB8-4F85-A142-51FF-582850EC187D}"/>
              </a:ext>
            </a:extLst>
          </p:cNvPr>
          <p:cNvCxnSpPr/>
          <p:nvPr/>
        </p:nvCxnSpPr>
        <p:spPr>
          <a:xfrm>
            <a:off x="4538546" y="1874581"/>
            <a:ext cx="1126273" cy="0"/>
          </a:xfrm>
          <a:prstGeom prst="line">
            <a:avLst/>
          </a:prstGeom>
          <a:ln w="38100">
            <a:solidFill>
              <a:srgbClr val="358374"/>
            </a:solidFill>
          </a:ln>
        </p:spPr>
        <p:style>
          <a:lnRef idx="1">
            <a:schemeClr val="accent1"/>
          </a:lnRef>
          <a:fillRef idx="0">
            <a:schemeClr val="accent1"/>
          </a:fillRef>
          <a:effectRef idx="0">
            <a:schemeClr val="accent1"/>
          </a:effectRef>
          <a:fontRef idx="minor">
            <a:schemeClr val="tx1"/>
          </a:fontRef>
        </p:style>
      </p:cxnSp>
      <p:pic>
        <p:nvPicPr>
          <p:cNvPr id="5" name="Picture 2" descr="Kyber">
            <a:extLst>
              <a:ext uri="{FF2B5EF4-FFF2-40B4-BE49-F238E27FC236}">
                <a16:creationId xmlns:a16="http://schemas.microsoft.com/office/drawing/2014/main" id="{B14561EB-156A-1BED-9B1C-C5F4BEA416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8319" y="1502873"/>
            <a:ext cx="2120891" cy="7887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068C3AE-F55D-3B85-6179-B164A94F96BB}"/>
              </a:ext>
            </a:extLst>
          </p:cNvPr>
          <p:cNvCxnSpPr>
            <a:cxnSpLocks/>
          </p:cNvCxnSpPr>
          <p:nvPr/>
        </p:nvCxnSpPr>
        <p:spPr>
          <a:xfrm>
            <a:off x="4969727" y="2460944"/>
            <a:ext cx="2066693" cy="0"/>
          </a:xfrm>
          <a:prstGeom prst="line">
            <a:avLst/>
          </a:prstGeom>
          <a:ln w="38100">
            <a:solidFill>
              <a:srgbClr val="35837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75C72C4-4298-8394-4F5C-159DD17AB0E4}"/>
              </a:ext>
            </a:extLst>
          </p:cNvPr>
          <p:cNvPicPr>
            <a:picLocks noChangeAspect="1"/>
          </p:cNvPicPr>
          <p:nvPr/>
        </p:nvPicPr>
        <p:blipFill rotWithShape="1">
          <a:blip r:embed="rId4"/>
          <a:srcRect l="13861" t="23640" r="41543" b="20830"/>
          <a:stretch/>
        </p:blipFill>
        <p:spPr>
          <a:xfrm>
            <a:off x="6952990" y="2337268"/>
            <a:ext cx="5085047" cy="3396815"/>
          </a:xfrm>
          <a:prstGeom prst="rect">
            <a:avLst/>
          </a:prstGeom>
        </p:spPr>
      </p:pic>
    </p:spTree>
    <p:extLst>
      <p:ext uri="{BB962C8B-B14F-4D97-AF65-F5344CB8AC3E}">
        <p14:creationId xmlns:p14="http://schemas.microsoft.com/office/powerpoint/2010/main" val="2488968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2" y="1628384"/>
            <a:ext cx="7091705" cy="673454"/>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solidFill>
                  <a:srgbClr val="358374"/>
                </a:solidFill>
              </a:rPr>
              <a:t>Efficient simulation of RO via lazy sampling?</a:t>
            </a:r>
            <a:endParaRPr lang="en-US" sz="2400" dirty="0"/>
          </a:p>
          <a:p>
            <a:pPr fontAlgn="auto">
              <a:lnSpc>
                <a:spcPct val="120000"/>
              </a:lnSpc>
              <a:spcAft>
                <a:spcPts val="0"/>
              </a:spcAft>
            </a:pPr>
            <a:endParaRPr lang="en-US" sz="800" dirty="0"/>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grpSp>
        <p:nvGrpSpPr>
          <p:cNvPr id="75" name="Group 74">
            <a:extLst>
              <a:ext uri="{FF2B5EF4-FFF2-40B4-BE49-F238E27FC236}">
                <a16:creationId xmlns:a16="http://schemas.microsoft.com/office/drawing/2014/main" id="{6870D8B0-C4CE-1C4C-F411-6D0C29F04578}"/>
              </a:ext>
            </a:extLst>
          </p:cNvPr>
          <p:cNvGrpSpPr/>
          <p:nvPr/>
        </p:nvGrpSpPr>
        <p:grpSpPr>
          <a:xfrm>
            <a:off x="811118" y="2723246"/>
            <a:ext cx="8127157" cy="2611691"/>
            <a:chOff x="1050049" y="3744658"/>
            <a:chExt cx="8127157" cy="2611691"/>
          </a:xfrm>
        </p:grpSpPr>
        <p:sp>
          <p:nvSpPr>
            <p:cNvPr id="19" name="TextBox 18">
              <a:extLst>
                <a:ext uri="{FF2B5EF4-FFF2-40B4-BE49-F238E27FC236}">
                  <a16:creationId xmlns:a16="http://schemas.microsoft.com/office/drawing/2014/main" id="{2DB90DFF-2088-6FD5-C58B-F2C9D5D64195}"/>
                </a:ext>
              </a:extLst>
            </p:cNvPr>
            <p:cNvSpPr txBox="1"/>
            <p:nvPr/>
          </p:nvSpPr>
          <p:spPr>
            <a:xfrm>
              <a:off x="1233812" y="3933560"/>
              <a:ext cx="7943394" cy="1015663"/>
            </a:xfrm>
            <a:prstGeom prst="rect">
              <a:avLst/>
            </a:prstGeom>
            <a:noFill/>
          </p:spPr>
          <p:txBody>
            <a:bodyPr wrap="square">
              <a:spAutoFit/>
            </a:bodyPr>
            <a:lstStyle/>
            <a:p>
              <a:r>
                <a:rPr lang="en-US" sz="2400" i="1" dirty="0">
                  <a:solidFill>
                    <a:srgbClr val="358374"/>
                  </a:solidFill>
                </a:rPr>
                <a:t>A</a:t>
              </a:r>
              <a:r>
                <a:rPr lang="en-US" sz="2400" dirty="0">
                  <a:solidFill>
                    <a:srgbClr val="358374"/>
                  </a:solidFill>
                </a:rPr>
                <a:t> </a:t>
              </a:r>
              <a:r>
                <a:rPr lang="en-US" sz="2400" dirty="0"/>
                <a:t>can query the </a:t>
              </a:r>
              <a:r>
                <a:rPr lang="en-US" sz="2400" dirty="0">
                  <a:solidFill>
                    <a:srgbClr val="358374"/>
                  </a:solidFill>
                </a:rPr>
                <a:t>uniform superposition</a:t>
              </a:r>
              <a:r>
                <a:rPr lang="en-US" sz="2400" dirty="0"/>
                <a:t> containing all inputs</a:t>
              </a:r>
              <a:endParaRPr lang="en-GB" dirty="0"/>
            </a:p>
            <a:p>
              <a:endParaRPr lang="en-GB" dirty="0"/>
            </a:p>
            <a:p>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C4E2676-1696-BC90-AD53-F06DFA6CAD4B}"/>
                    </a:ext>
                  </a:extLst>
                </p:cNvPr>
                <p:cNvSpPr txBox="1"/>
                <p:nvPr/>
              </p:nvSpPr>
              <p:spPr>
                <a:xfrm>
                  <a:off x="4452036" y="4530156"/>
                  <a:ext cx="3737733"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1800" i="1" dirty="0" smtClean="0">
                                <a:solidFill>
                                  <a:schemeClr val="tx1"/>
                                </a:solidFill>
                                <a:latin typeface="Cambria Math" panose="02040503050406030204" pitchFamily="18" charset="0"/>
                              </a:rPr>
                            </m:ctrlPr>
                          </m:fPr>
                          <m:num>
                            <m:r>
                              <a:rPr lang="de-DE" sz="1800" i="1" dirty="0">
                                <a:solidFill>
                                  <a:schemeClr val="tx1"/>
                                </a:solidFill>
                                <a:latin typeface="Cambria Math" panose="02040503050406030204" pitchFamily="18" charset="0"/>
                              </a:rPr>
                              <m:t>1</m:t>
                            </m:r>
                          </m:num>
                          <m:den>
                            <m:r>
                              <a:rPr lang="de-DE" sz="1800" b="0" i="1" dirty="0" smtClean="0">
                                <a:solidFill>
                                  <a:schemeClr val="tx1"/>
                                </a:solidFill>
                                <a:latin typeface="Cambria Math" panose="02040503050406030204" pitchFamily="18" charset="0"/>
                              </a:rPr>
                              <m:t>2</m:t>
                            </m:r>
                          </m:den>
                        </m:f>
                        <m:d>
                          <m:dPr>
                            <m:begChr m:val="|"/>
                            <m:endChr m:val="⟩"/>
                            <m:ctrlPr>
                              <a:rPr lang="de-DE" sz="1800" i="1" dirty="0">
                                <a:solidFill>
                                  <a:schemeClr val="tx1"/>
                                </a:solidFill>
                                <a:latin typeface="Cambria Math" panose="02040503050406030204" pitchFamily="18" charset="0"/>
                              </a:rPr>
                            </m:ctrlPr>
                          </m:dPr>
                          <m:e>
                            <m:r>
                              <a:rPr lang="de-DE" sz="1800" i="1" dirty="0">
                                <a:solidFill>
                                  <a:schemeClr val="tx1"/>
                                </a:solidFill>
                                <a:latin typeface="Cambria Math" panose="02040503050406030204" pitchFamily="18" charset="0"/>
                              </a:rPr>
                              <m:t>00</m:t>
                            </m:r>
                          </m:e>
                        </m:d>
                        <m:r>
                          <a:rPr lang="de-DE" sz="1800" i="1" dirty="0">
                            <a:solidFill>
                              <a:schemeClr val="tx1"/>
                            </a:solidFill>
                            <a:latin typeface="Cambria Math" panose="02040503050406030204" pitchFamily="18" charset="0"/>
                          </a:rPr>
                          <m:t>+</m:t>
                        </m:r>
                        <m:f>
                          <m:fPr>
                            <m:ctrlPr>
                              <a:rPr lang="de-DE" sz="1800" i="1" dirty="0">
                                <a:solidFill>
                                  <a:schemeClr val="tx1"/>
                                </a:solidFill>
                                <a:latin typeface="Cambria Math" panose="02040503050406030204" pitchFamily="18" charset="0"/>
                              </a:rPr>
                            </m:ctrlPr>
                          </m:fPr>
                          <m:num>
                            <m:r>
                              <a:rPr lang="de-DE" sz="1800" i="1" dirty="0">
                                <a:solidFill>
                                  <a:schemeClr val="tx1"/>
                                </a:solidFill>
                                <a:latin typeface="Cambria Math" panose="02040503050406030204" pitchFamily="18" charset="0"/>
                              </a:rPr>
                              <m:t>1</m:t>
                            </m:r>
                          </m:num>
                          <m:den>
                            <m:r>
                              <a:rPr lang="de-DE" sz="1800" b="0" i="1" dirty="0" smtClean="0">
                                <a:solidFill>
                                  <a:schemeClr val="tx1"/>
                                </a:solidFill>
                                <a:latin typeface="Cambria Math" panose="02040503050406030204" pitchFamily="18" charset="0"/>
                              </a:rPr>
                              <m:t>2</m:t>
                            </m:r>
                          </m:den>
                        </m:f>
                        <m:d>
                          <m:dPr>
                            <m:begChr m:val="|"/>
                            <m:endChr m:val="⟩"/>
                            <m:ctrlPr>
                              <a:rPr lang="de-DE" sz="1800" i="1" dirty="0">
                                <a:solidFill>
                                  <a:schemeClr val="tx1"/>
                                </a:solidFill>
                                <a:latin typeface="Cambria Math" panose="02040503050406030204" pitchFamily="18" charset="0"/>
                              </a:rPr>
                            </m:ctrlPr>
                          </m:dPr>
                          <m:e>
                            <m:r>
                              <a:rPr lang="de-DE" sz="1800" i="1" dirty="0">
                                <a:solidFill>
                                  <a:schemeClr val="tx1"/>
                                </a:solidFill>
                                <a:latin typeface="Cambria Math" panose="02040503050406030204" pitchFamily="18" charset="0"/>
                              </a:rPr>
                              <m:t>01</m:t>
                            </m:r>
                          </m:e>
                        </m:d>
                        <m:r>
                          <a:rPr lang="de-DE" sz="1800" i="1" dirty="0">
                            <a:solidFill>
                              <a:schemeClr val="tx1"/>
                            </a:solidFill>
                            <a:latin typeface="Cambria Math" panose="02040503050406030204" pitchFamily="18" charset="0"/>
                          </a:rPr>
                          <m:t>+</m:t>
                        </m:r>
                        <m:f>
                          <m:fPr>
                            <m:ctrlPr>
                              <a:rPr lang="de-DE" sz="1800" i="1" dirty="0">
                                <a:solidFill>
                                  <a:schemeClr val="tx1"/>
                                </a:solidFill>
                                <a:latin typeface="Cambria Math" panose="02040503050406030204" pitchFamily="18" charset="0"/>
                              </a:rPr>
                            </m:ctrlPr>
                          </m:fPr>
                          <m:num>
                            <m:r>
                              <a:rPr lang="de-DE" sz="1800" i="1" dirty="0">
                                <a:solidFill>
                                  <a:schemeClr val="tx1"/>
                                </a:solidFill>
                                <a:latin typeface="Cambria Math" panose="02040503050406030204" pitchFamily="18" charset="0"/>
                              </a:rPr>
                              <m:t>1</m:t>
                            </m:r>
                          </m:num>
                          <m:den>
                            <m:r>
                              <a:rPr lang="de-DE" sz="1800" b="0" i="1" dirty="0" smtClean="0">
                                <a:solidFill>
                                  <a:schemeClr val="tx1"/>
                                </a:solidFill>
                                <a:latin typeface="Cambria Math" panose="02040503050406030204" pitchFamily="18" charset="0"/>
                              </a:rPr>
                              <m:t>2</m:t>
                            </m:r>
                          </m:den>
                        </m:f>
                        <m:d>
                          <m:dPr>
                            <m:begChr m:val="|"/>
                            <m:endChr m:val="⟩"/>
                            <m:ctrlPr>
                              <a:rPr lang="de-DE" sz="1800" i="1" dirty="0">
                                <a:solidFill>
                                  <a:schemeClr val="tx1"/>
                                </a:solidFill>
                                <a:latin typeface="Cambria Math" panose="02040503050406030204" pitchFamily="18" charset="0"/>
                              </a:rPr>
                            </m:ctrlPr>
                          </m:dPr>
                          <m:e>
                            <m:r>
                              <a:rPr lang="de-DE" sz="1800" i="1" dirty="0">
                                <a:solidFill>
                                  <a:schemeClr val="tx1"/>
                                </a:solidFill>
                                <a:latin typeface="Cambria Math" panose="02040503050406030204" pitchFamily="18" charset="0"/>
                              </a:rPr>
                              <m:t>10</m:t>
                            </m:r>
                          </m:e>
                        </m:d>
                        <m:r>
                          <a:rPr lang="de-DE" sz="1800" i="1" dirty="0">
                            <a:solidFill>
                              <a:schemeClr val="tx1"/>
                            </a:solidFill>
                            <a:latin typeface="Cambria Math" panose="02040503050406030204" pitchFamily="18" charset="0"/>
                          </a:rPr>
                          <m:t>+ </m:t>
                        </m:r>
                        <m:f>
                          <m:fPr>
                            <m:ctrlPr>
                              <a:rPr lang="de-DE" sz="1800" i="1" dirty="0">
                                <a:solidFill>
                                  <a:schemeClr val="tx1"/>
                                </a:solidFill>
                                <a:latin typeface="Cambria Math" panose="02040503050406030204" pitchFamily="18" charset="0"/>
                              </a:rPr>
                            </m:ctrlPr>
                          </m:fPr>
                          <m:num>
                            <m:r>
                              <a:rPr lang="de-DE" sz="1800" i="1" dirty="0">
                                <a:solidFill>
                                  <a:schemeClr val="tx1"/>
                                </a:solidFill>
                                <a:latin typeface="Cambria Math" panose="02040503050406030204" pitchFamily="18" charset="0"/>
                              </a:rPr>
                              <m:t>1</m:t>
                            </m:r>
                          </m:num>
                          <m:den>
                            <m:r>
                              <a:rPr lang="de-DE" sz="1800" b="0" i="1" dirty="0" smtClean="0">
                                <a:solidFill>
                                  <a:schemeClr val="tx1"/>
                                </a:solidFill>
                                <a:latin typeface="Cambria Math" panose="02040503050406030204" pitchFamily="18" charset="0"/>
                              </a:rPr>
                              <m:t>2</m:t>
                            </m:r>
                          </m:den>
                        </m:f>
                        <m:d>
                          <m:dPr>
                            <m:begChr m:val="|"/>
                            <m:endChr m:val="⟩"/>
                            <m:ctrlPr>
                              <a:rPr lang="de-DE" sz="1800" i="1" dirty="0">
                                <a:solidFill>
                                  <a:schemeClr val="tx1"/>
                                </a:solidFill>
                                <a:latin typeface="Cambria Math" panose="02040503050406030204" pitchFamily="18" charset="0"/>
                              </a:rPr>
                            </m:ctrlPr>
                          </m:dPr>
                          <m:e>
                            <m:r>
                              <a:rPr lang="de-DE" sz="1800" i="1" dirty="0">
                                <a:solidFill>
                                  <a:schemeClr val="tx1"/>
                                </a:solidFill>
                                <a:latin typeface="Cambria Math" panose="02040503050406030204" pitchFamily="18" charset="0"/>
                              </a:rPr>
                              <m:t>11</m:t>
                            </m:r>
                          </m:e>
                        </m:d>
                      </m:oMath>
                    </m:oMathPara>
                  </a14:m>
                  <a:endParaRPr lang="en-GB" dirty="0"/>
                </a:p>
              </p:txBody>
            </p:sp>
          </mc:Choice>
          <mc:Fallback xmlns="">
            <p:sp>
              <p:nvSpPr>
                <p:cNvPr id="21" name="TextBox 20">
                  <a:extLst>
                    <a:ext uri="{FF2B5EF4-FFF2-40B4-BE49-F238E27FC236}">
                      <a16:creationId xmlns:a16="http://schemas.microsoft.com/office/drawing/2014/main" id="{3C4E2676-1696-BC90-AD53-F06DFA6CAD4B}"/>
                    </a:ext>
                  </a:extLst>
                </p:cNvPr>
                <p:cNvSpPr txBox="1">
                  <a:spLocks noRot="1" noChangeAspect="1" noMove="1" noResize="1" noEditPoints="1" noAdjustHandles="1" noChangeArrowheads="1" noChangeShapeType="1" noTextEdit="1"/>
                </p:cNvSpPr>
                <p:nvPr/>
              </p:nvSpPr>
              <p:spPr>
                <a:xfrm>
                  <a:off x="4452036" y="4530156"/>
                  <a:ext cx="3737733" cy="610936"/>
                </a:xfrm>
                <a:prstGeom prst="rect">
                  <a:avLst/>
                </a:prstGeom>
                <a:blipFill>
                  <a:blip r:embed="rId8"/>
                  <a:stretch>
                    <a:fillRect/>
                  </a:stretch>
                </a:blipFill>
              </p:spPr>
              <p:txBody>
                <a:bodyPr/>
                <a:lstStyle/>
                <a:p>
                  <a:r>
                    <a:rPr lang="en-GB">
                      <a:noFill/>
                    </a:rPr>
                    <a:t> </a:t>
                  </a:r>
                </a:p>
              </p:txBody>
            </p:sp>
          </mc:Fallback>
        </mc:AlternateContent>
        <p:cxnSp>
          <p:nvCxnSpPr>
            <p:cNvPr id="37" name="Connector: Curved 36">
              <a:extLst>
                <a:ext uri="{FF2B5EF4-FFF2-40B4-BE49-F238E27FC236}">
                  <a16:creationId xmlns:a16="http://schemas.microsoft.com/office/drawing/2014/main" id="{8E578A2E-1A42-A12F-78EF-05BE56ADD361}"/>
                </a:ext>
              </a:extLst>
            </p:cNvPr>
            <p:cNvCxnSpPr>
              <a:cxnSpLocks/>
            </p:cNvCxnSpPr>
            <p:nvPr/>
          </p:nvCxnSpPr>
          <p:spPr>
            <a:xfrm rot="16200000" flipV="1">
              <a:off x="4077399" y="4443108"/>
              <a:ext cx="604738" cy="426028"/>
            </a:xfrm>
            <a:prstGeom prst="curvedConnector3">
              <a:avLst>
                <a:gd name="adj1" fmla="val -4984"/>
              </a:avLst>
            </a:prstGeom>
            <a:ln w="19050">
              <a:solidFill>
                <a:srgbClr val="35837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2B6BF3EC-FFAD-2E8F-D083-8373F334E977}"/>
                    </a:ext>
                  </a:extLst>
                </p:cNvPr>
                <p:cNvSpPr txBox="1"/>
                <p:nvPr/>
              </p:nvSpPr>
              <p:spPr>
                <a:xfrm>
                  <a:off x="1244203" y="5317496"/>
                  <a:ext cx="7683487" cy="983731"/>
                </a:xfrm>
                <a:prstGeom prst="rect">
                  <a:avLst/>
                </a:prstGeom>
                <a:noFill/>
              </p:spPr>
              <p:txBody>
                <a:bodyPr wrap="square">
                  <a:spAutoFit/>
                </a:bodyPr>
                <a:lstStyle/>
                <a:p>
                  <a:r>
                    <a:rPr lang="en-US" sz="2400" dirty="0"/>
                    <a:t>So </a:t>
                  </a:r>
                  <a14:m>
                    <m:oMath xmlns:m="http://schemas.openxmlformats.org/officeDocument/2006/math">
                      <m:sSub>
                        <m:sSubPr>
                          <m:ctrlPr>
                            <a:rPr lang="de-DE" sz="2400" i="1" smtClean="0">
                              <a:solidFill>
                                <a:srgbClr val="F16722"/>
                              </a:solidFill>
                              <a:latin typeface="Cambria Math" panose="02040503050406030204" pitchFamily="18" charset="0"/>
                            </a:rPr>
                          </m:ctrlPr>
                        </m:sSubPr>
                        <m:e>
                          <m:r>
                            <m:rPr>
                              <m:sty m:val="p"/>
                            </m:rPr>
                            <a:rPr lang="de-DE" sz="2400">
                              <a:latin typeface="Cambria Math" panose="02040503050406030204" pitchFamily="18" charset="0"/>
                            </a:rPr>
                            <m:t>O</m:t>
                          </m:r>
                        </m:e>
                        <m:sub>
                          <m:r>
                            <a:rPr lang="en-US" sz="2400" i="1">
                              <a:solidFill>
                                <a:srgbClr val="F16722"/>
                              </a:solidFill>
                              <a:latin typeface="Cambria Math" panose="02040503050406030204" pitchFamily="18" charset="0"/>
                            </a:rPr>
                            <m:t>𝑓</m:t>
                          </m:r>
                        </m:sub>
                      </m:sSub>
                    </m:oMath>
                  </a14:m>
                  <a:r>
                    <a:rPr lang="en-US" sz="2400" dirty="0"/>
                    <a:t> better knows how to answer such queries</a:t>
                  </a:r>
                  <a:r>
                    <a:rPr lang="de-DE" sz="2400" dirty="0"/>
                    <a:t>!</a:t>
                  </a:r>
                  <a:endParaRPr lang="en-GB" sz="2400" dirty="0"/>
                </a:p>
                <a:p>
                  <a:endParaRPr lang="en-GB" sz="800" dirty="0"/>
                </a:p>
                <a:p>
                  <a:r>
                    <a:rPr lang="en-GB" sz="2400" b="1" dirty="0"/>
                    <a:t>How do we avoid the exponential description?</a:t>
                  </a:r>
                </a:p>
              </p:txBody>
            </p:sp>
          </mc:Choice>
          <mc:Fallback>
            <p:sp>
              <p:nvSpPr>
                <p:cNvPr id="43" name="TextBox 42">
                  <a:extLst>
                    <a:ext uri="{FF2B5EF4-FFF2-40B4-BE49-F238E27FC236}">
                      <a16:creationId xmlns:a16="http://schemas.microsoft.com/office/drawing/2014/main" id="{2B6BF3EC-FFAD-2E8F-D083-8373F334E977}"/>
                    </a:ext>
                  </a:extLst>
                </p:cNvPr>
                <p:cNvSpPr txBox="1">
                  <a:spLocks noRot="1" noChangeAspect="1" noMove="1" noResize="1" noEditPoints="1" noAdjustHandles="1" noChangeArrowheads="1" noChangeShapeType="1" noTextEdit="1"/>
                </p:cNvSpPr>
                <p:nvPr/>
              </p:nvSpPr>
              <p:spPr>
                <a:xfrm>
                  <a:off x="1244203" y="5317496"/>
                  <a:ext cx="7683487" cy="983731"/>
                </a:xfrm>
                <a:prstGeom prst="rect">
                  <a:avLst/>
                </a:prstGeom>
                <a:blipFill>
                  <a:blip r:embed="rId9"/>
                  <a:stretch>
                    <a:fillRect l="-1270" t="-4348" b="-13665"/>
                  </a:stretch>
                </a:blipFill>
              </p:spPr>
              <p:txBody>
                <a:bodyPr/>
                <a:lstStyle/>
                <a:p>
                  <a:r>
                    <a:rPr lang="en-GB">
                      <a:noFill/>
                    </a:rPr>
                    <a:t> </a:t>
                  </a:r>
                </a:p>
              </p:txBody>
            </p:sp>
          </mc:Fallback>
        </mc:AlternateContent>
        <p:sp>
          <p:nvSpPr>
            <p:cNvPr id="74" name="Rectangle 73">
              <a:extLst>
                <a:ext uri="{FF2B5EF4-FFF2-40B4-BE49-F238E27FC236}">
                  <a16:creationId xmlns:a16="http://schemas.microsoft.com/office/drawing/2014/main" id="{E3B3E7EF-B66B-811D-8F4A-E464AA28CADD}"/>
                </a:ext>
              </a:extLst>
            </p:cNvPr>
            <p:cNvSpPr/>
            <p:nvPr/>
          </p:nvSpPr>
          <p:spPr>
            <a:xfrm>
              <a:off x="1050049" y="3744658"/>
              <a:ext cx="7877641" cy="2611691"/>
            </a:xfrm>
            <a:prstGeom prst="rect">
              <a:avLst/>
            </a:prstGeom>
            <a:noFill/>
            <a:ln w="28575">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45948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1407"/>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r>
                  <a:rPr lang="en-GB" sz="2400" dirty="0"/>
                  <a:t>☹</a:t>
                </a:r>
                <a:endParaRPr lang="en-US" sz="2400" dirty="0">
                  <a:solidFill>
                    <a:srgbClr val="358374"/>
                  </a:solidFill>
                </a:endParaRP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‘See how </a:t>
                </a:r>
                <a:r>
                  <a:rPr lang="en-US" sz="2400" i="1" dirty="0">
                    <a:solidFill>
                      <a:srgbClr val="358374"/>
                    </a:solidFill>
                  </a:rPr>
                  <a:t>A</a:t>
                </a:r>
                <a:r>
                  <a:rPr lang="en-US" sz="2400" dirty="0">
                    <a:solidFill>
                      <a:srgbClr val="358374"/>
                    </a:solidFill>
                  </a:rPr>
                  <a:t> ticks’?</a:t>
                </a:r>
                <a:endParaRPr lang="en-US" sz="2400" dirty="0"/>
              </a:p>
              <a:p>
                <a:pPr lvl="1">
                  <a:lnSpc>
                    <a:spcPct val="120000"/>
                  </a:lnSpc>
                </a:pPr>
                <a:r>
                  <a:rPr lang="en-US" sz="2400" dirty="0"/>
                  <a:t>e.g., seeing plaintext </a:t>
                </a:r>
                <a14:m>
                  <m:oMath xmlns:m="http://schemas.openxmlformats.org/officeDocument/2006/math">
                    <m:r>
                      <a:rPr lang="de-DE" sz="2400" i="1">
                        <a:solidFill>
                          <a:srgbClr val="358374"/>
                        </a:solidFill>
                        <a:latin typeface="Cambria Math" panose="02040503050406030204" pitchFamily="18" charset="0"/>
                      </a:rPr>
                      <m:t>𝑚</m:t>
                    </m:r>
                  </m:oMath>
                </a14:m>
                <a:r>
                  <a:rPr lang="en-US" sz="2400" dirty="0"/>
                  <a:t> belonging to            in </a:t>
                </a:r>
                <a:r>
                  <a:rPr lang="en-US" sz="2400" i="1" dirty="0">
                    <a:solidFill>
                      <a:srgbClr val="358374"/>
                    </a:solidFill>
                  </a:rPr>
                  <a:t>A</a:t>
                </a:r>
                <a:r>
                  <a:rPr lang="en-US" sz="2400" dirty="0"/>
                  <a:t>’s queries</a:t>
                </a:r>
                <a:endParaRPr lang="en-US" sz="2400" dirty="0">
                  <a:solidFill>
                    <a:srgbClr val="358374"/>
                  </a:solidFill>
                </a:endParaRPr>
              </a:p>
            </p:txBody>
          </p:sp>
        </mc:Choice>
        <mc:Fallback>
          <p:sp>
            <p:nvSpPr>
              <p:cNvPr id="36" name="TextBox 35">
                <a:extLst>
                  <a:ext uri="{FF2B5EF4-FFF2-40B4-BE49-F238E27FC236}">
                    <a16:creationId xmlns:a16="http://schemas.microsoft.com/office/drawing/2014/main" id="{BC79B725-9164-EFC3-F8D9-4AEE93D24F93}"/>
                  </a:ext>
                </a:extLst>
              </p:cNvPr>
              <p:cNvSpPr txBox="1">
                <a:spLocks noRot="1" noChangeAspect="1" noMove="1" noResize="1" noEditPoints="1" noAdjustHandles="1" noChangeArrowheads="1" noChangeShapeType="1" noTextEdit="1"/>
              </p:cNvSpPr>
              <p:nvPr/>
            </p:nvSpPr>
            <p:spPr>
              <a:xfrm>
                <a:off x="1233813" y="1628384"/>
                <a:ext cx="7796752" cy="1391407"/>
              </a:xfrm>
              <a:prstGeom prst="rect">
                <a:avLst/>
              </a:prstGeom>
              <a:blipFill>
                <a:blip r:embed="rId3"/>
                <a:stretch>
                  <a:fillRect l="-1016" t="-877" b="-9211"/>
                </a:stretch>
              </a:blipFill>
            </p:spPr>
            <p:txBody>
              <a:bodyPr/>
              <a:lstStyle/>
              <a:p>
                <a:r>
                  <a:rPr lang="en-GB">
                    <a:noFill/>
                  </a:rPr>
                  <a:t> </a:t>
                </a:r>
              </a:p>
            </p:txBody>
          </p:sp>
        </mc:Fallback>
      </mc:AlternateContent>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4"/>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7"/>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8"/>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grpSp>
        <p:nvGrpSpPr>
          <p:cNvPr id="3" name="Group 2">
            <a:extLst>
              <a:ext uri="{FF2B5EF4-FFF2-40B4-BE49-F238E27FC236}">
                <a16:creationId xmlns:a16="http://schemas.microsoft.com/office/drawing/2014/main" id="{8473787B-77A7-2E48-F086-CEBC51A5B5BE}"/>
              </a:ext>
            </a:extLst>
          </p:cNvPr>
          <p:cNvGrpSpPr/>
          <p:nvPr/>
        </p:nvGrpSpPr>
        <p:grpSpPr>
          <a:xfrm>
            <a:off x="6334844" y="2503647"/>
            <a:ext cx="666913" cy="556011"/>
            <a:chOff x="9852523" y="5110124"/>
            <a:chExt cx="666913" cy="556011"/>
          </a:xfrm>
        </p:grpSpPr>
        <p:pic>
          <p:nvPicPr>
            <p:cNvPr id="4" name="Picture 3" descr="Icon&#10;&#10;Description automatically generated">
              <a:extLst>
                <a:ext uri="{FF2B5EF4-FFF2-40B4-BE49-F238E27FC236}">
                  <a16:creationId xmlns:a16="http://schemas.microsoft.com/office/drawing/2014/main" id="{5BB17AFC-5562-01DA-1C13-53439C7ED0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2523" y="5110124"/>
              <a:ext cx="593851" cy="556011"/>
            </a:xfrm>
            <a:prstGeom prst="rect">
              <a:avLst/>
            </a:prstGeom>
          </p:spPr>
        </p:pic>
        <p:pic>
          <p:nvPicPr>
            <p:cNvPr id="5" name="Picture 4">
              <a:extLst>
                <a:ext uri="{FF2B5EF4-FFF2-40B4-BE49-F238E27FC236}">
                  <a16:creationId xmlns:a16="http://schemas.microsoft.com/office/drawing/2014/main" id="{FE4834A3-21DB-8038-4776-5CA4E35965EF}"/>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10321072" y="5146199"/>
              <a:ext cx="150990" cy="24573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899E65-C593-48B7-EED3-D226D277D08D}"/>
                    </a:ext>
                  </a:extLst>
                </p:cNvPr>
                <p:cNvSpPr txBox="1"/>
                <p:nvPr/>
              </p:nvSpPr>
              <p:spPr>
                <a:xfrm>
                  <a:off x="10056407" y="5281208"/>
                  <a:ext cx="418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xmlns="">
            <p:sp>
              <p:nvSpPr>
                <p:cNvPr id="6" name="TextBox 5">
                  <a:extLst>
                    <a:ext uri="{FF2B5EF4-FFF2-40B4-BE49-F238E27FC236}">
                      <a16:creationId xmlns:a16="http://schemas.microsoft.com/office/drawing/2014/main" id="{12899E65-C593-48B7-EED3-D226D277D08D}"/>
                    </a:ext>
                  </a:extLst>
                </p:cNvPr>
                <p:cNvSpPr txBox="1">
                  <a:spLocks noRot="1" noChangeAspect="1" noMove="1" noResize="1" noEditPoints="1" noAdjustHandles="1" noChangeArrowheads="1" noChangeShapeType="1" noTextEdit="1"/>
                </p:cNvSpPr>
                <p:nvPr/>
              </p:nvSpPr>
              <p:spPr>
                <a:xfrm>
                  <a:off x="10056407" y="5281208"/>
                  <a:ext cx="418660" cy="307777"/>
                </a:xfrm>
                <a:prstGeom prst="rect">
                  <a:avLst/>
                </a:prstGeom>
                <a:blipFill>
                  <a:blip r:embed="rId12"/>
                  <a:stretch>
                    <a:fillRect/>
                  </a:stretch>
                </a:blipFill>
              </p:spPr>
              <p:txBody>
                <a:bodyPr/>
                <a:lstStyle/>
                <a:p>
                  <a:r>
                    <a:rPr lang="en-GB">
                      <a:noFill/>
                    </a:rPr>
                    <a:t> </a:t>
                  </a:r>
                </a:p>
              </p:txBody>
            </p:sp>
          </mc:Fallback>
        </mc:AlternateContent>
      </p:grpSp>
      <p:grpSp>
        <p:nvGrpSpPr>
          <p:cNvPr id="14" name="Group 13">
            <a:extLst>
              <a:ext uri="{FF2B5EF4-FFF2-40B4-BE49-F238E27FC236}">
                <a16:creationId xmlns:a16="http://schemas.microsoft.com/office/drawing/2014/main" id="{B44C27C1-AA0C-08B3-73EF-659FEBCD42F7}"/>
              </a:ext>
            </a:extLst>
          </p:cNvPr>
          <p:cNvGrpSpPr/>
          <p:nvPr/>
        </p:nvGrpSpPr>
        <p:grpSpPr>
          <a:xfrm>
            <a:off x="1662545" y="3246616"/>
            <a:ext cx="7393670" cy="3002003"/>
            <a:chOff x="1636894" y="3544826"/>
            <a:chExt cx="7393670" cy="3002003"/>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B90DFF-2088-6FD5-C58B-F2C9D5D64195}"/>
                    </a:ext>
                  </a:extLst>
                </p:cNvPr>
                <p:cNvSpPr txBox="1"/>
                <p:nvPr/>
              </p:nvSpPr>
              <p:spPr>
                <a:xfrm>
                  <a:off x="1775003" y="3597148"/>
                  <a:ext cx="5841451" cy="461665"/>
                </a:xfrm>
                <a:prstGeom prst="rect">
                  <a:avLst/>
                </a:prstGeom>
                <a:noFill/>
              </p:spPr>
              <p:txBody>
                <a:bodyPr wrap="square">
                  <a:spAutoFit/>
                </a:bodyPr>
                <a:lstStyle/>
                <a:p>
                  <a14:m>
                    <m:oMath xmlns:m="http://schemas.openxmlformats.org/officeDocument/2006/math">
                      <m:r>
                        <a:rPr lang="de-DE" sz="2400" i="1">
                          <a:solidFill>
                            <a:srgbClr val="358374"/>
                          </a:solidFill>
                          <a:latin typeface="Cambria Math" panose="02040503050406030204" pitchFamily="18" charset="0"/>
                        </a:rPr>
                        <m:t>𝑚</m:t>
                      </m:r>
                    </m:oMath>
                  </a14:m>
                  <a:r>
                    <a:rPr lang="en-US" sz="2400" dirty="0"/>
                    <a:t> now ’hides’ in superposition queries</a:t>
                  </a:r>
                  <a:endParaRPr lang="en-GB" dirty="0"/>
                </a:p>
              </p:txBody>
            </p:sp>
          </mc:Choice>
          <mc:Fallback xmlns="">
            <p:sp>
              <p:nvSpPr>
                <p:cNvPr id="19" name="TextBox 18">
                  <a:extLst>
                    <a:ext uri="{FF2B5EF4-FFF2-40B4-BE49-F238E27FC236}">
                      <a16:creationId xmlns:a16="http://schemas.microsoft.com/office/drawing/2014/main" id="{2DB90DFF-2088-6FD5-C58B-F2C9D5D64195}"/>
                    </a:ext>
                  </a:extLst>
                </p:cNvPr>
                <p:cNvSpPr txBox="1">
                  <a:spLocks noRot="1" noChangeAspect="1" noMove="1" noResize="1" noEditPoints="1" noAdjustHandles="1" noChangeArrowheads="1" noChangeShapeType="1" noTextEdit="1"/>
                </p:cNvSpPr>
                <p:nvPr/>
              </p:nvSpPr>
              <p:spPr>
                <a:xfrm>
                  <a:off x="1775003" y="3597148"/>
                  <a:ext cx="5841451" cy="461665"/>
                </a:xfrm>
                <a:prstGeom prst="rect">
                  <a:avLst/>
                </a:prstGeom>
                <a:blipFill>
                  <a:blip r:embed="rId13"/>
                  <a:stretch>
                    <a:fillRect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BE7951-F916-8B56-0F8A-587F159573DA}"/>
                    </a:ext>
                  </a:extLst>
                </p:cNvPr>
                <p:cNvSpPr txBox="1"/>
                <p:nvPr/>
              </p:nvSpPr>
              <p:spPr>
                <a:xfrm>
                  <a:off x="3767686" y="4097831"/>
                  <a:ext cx="526287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200" i="1" dirty="0" smtClean="0">
                                <a:solidFill>
                                  <a:schemeClr val="tx1"/>
                                </a:solidFill>
                                <a:latin typeface="Cambria Math" panose="02040503050406030204" pitchFamily="18" charset="0"/>
                              </a:rPr>
                            </m:ctrlPr>
                          </m:sSubPr>
                          <m:e>
                            <m:r>
                              <a:rPr lang="de-DE" sz="2200" i="1" dirty="0" smtClean="0">
                                <a:solidFill>
                                  <a:schemeClr val="tx1"/>
                                </a:solidFill>
                                <a:latin typeface="Cambria Math" panose="02040503050406030204" pitchFamily="18" charset="0"/>
                              </a:rPr>
                              <m:t>𝛼</m:t>
                            </m:r>
                          </m:e>
                          <m:sub>
                            <m:r>
                              <a:rPr lang="de-DE" sz="2200" b="0" i="1" dirty="0" smtClean="0">
                                <a:solidFill>
                                  <a:schemeClr val="tx1"/>
                                </a:solidFill>
                                <a:latin typeface="Cambria Math" panose="02040503050406030204" pitchFamily="18" charset="0"/>
                              </a:rPr>
                              <m:t>𝑚</m:t>
                            </m:r>
                          </m:sub>
                        </m:sSub>
                        <m:d>
                          <m:dPr>
                            <m:begChr m:val="|"/>
                            <m:endChr m:val="⟩"/>
                            <m:ctrlPr>
                              <a:rPr lang="de-DE" sz="2200" i="1" dirty="0">
                                <a:solidFill>
                                  <a:schemeClr val="tx1"/>
                                </a:solidFill>
                                <a:latin typeface="Cambria Math" panose="02040503050406030204" pitchFamily="18" charset="0"/>
                              </a:rPr>
                            </m:ctrlPr>
                          </m:dPr>
                          <m:e>
                            <m:r>
                              <a:rPr lang="de-DE" sz="2200" b="0" i="1" dirty="0" smtClean="0">
                                <a:solidFill>
                                  <a:schemeClr val="tx1"/>
                                </a:solidFill>
                                <a:latin typeface="Cambria Math" panose="02040503050406030204" pitchFamily="18" charset="0"/>
                              </a:rPr>
                              <m:t>𝑚</m:t>
                            </m:r>
                          </m:e>
                        </m:d>
                        <m:d>
                          <m:dPr>
                            <m:begChr m:val="|"/>
                            <m:endChr m:val="⟩"/>
                            <m:ctrlPr>
                              <a:rPr lang="de-DE" sz="2200" i="1" dirty="0">
                                <a:latin typeface="Cambria Math" panose="02040503050406030204" pitchFamily="18" charset="0"/>
                              </a:rPr>
                            </m:ctrlPr>
                          </m:dPr>
                          <m:e>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𝑦</m:t>
                                </m:r>
                              </m:e>
                              <m:sub>
                                <m:r>
                                  <a:rPr lang="de-DE" sz="2200" b="0" i="1" dirty="0" smtClean="0">
                                    <a:latin typeface="Cambria Math" panose="02040503050406030204" pitchFamily="18" charset="0"/>
                                  </a:rPr>
                                  <m:t>𝑚</m:t>
                                </m:r>
                              </m:sub>
                            </m:sSub>
                          </m:e>
                        </m:d>
                        <m:r>
                          <a:rPr lang="de-DE" sz="2200" i="1" dirty="0">
                            <a:solidFill>
                              <a:schemeClr val="tx1"/>
                            </a:solidFill>
                            <a:latin typeface="Cambria Math" panose="02040503050406030204" pitchFamily="18" charset="0"/>
                          </a:rPr>
                          <m:t>+</m:t>
                        </m:r>
                        <m:sSub>
                          <m:sSubPr>
                            <m:ctrlPr>
                              <a:rPr lang="de-DE" sz="2200" b="0" i="1" dirty="0" smtClean="0">
                                <a:solidFill>
                                  <a:schemeClr val="tx1"/>
                                </a:solidFill>
                                <a:latin typeface="Cambria Math" panose="02040503050406030204" pitchFamily="18" charset="0"/>
                              </a:rPr>
                            </m:ctrlPr>
                          </m:sSubPr>
                          <m:e>
                            <m:r>
                              <a:rPr lang="de-DE" sz="2200" i="1" dirty="0" smtClean="0">
                                <a:solidFill>
                                  <a:schemeClr val="tx1"/>
                                </a:solidFill>
                                <a:latin typeface="Cambria Math" panose="02040503050406030204" pitchFamily="18" charset="0"/>
                              </a:rPr>
                              <m:t>𝛼</m:t>
                            </m:r>
                          </m:e>
                          <m:sub>
                            <m:r>
                              <a:rPr lang="de-DE" sz="2200" b="0" i="1" dirty="0" smtClean="0">
                                <a:solidFill>
                                  <a:schemeClr val="tx1"/>
                                </a:solidFill>
                                <a:latin typeface="Cambria Math" panose="02040503050406030204" pitchFamily="18" charset="0"/>
                              </a:rPr>
                              <m:t>𝑛𝑜𝑡</m:t>
                            </m:r>
                            <m:r>
                              <a:rPr lang="de-DE" sz="2200" b="0" i="1" dirty="0" smtClean="0">
                                <a:solidFill>
                                  <a:schemeClr val="tx1"/>
                                </a:solidFill>
                                <a:latin typeface="Cambria Math" panose="02040503050406030204" pitchFamily="18" charset="0"/>
                              </a:rPr>
                              <m:t> </m:t>
                            </m:r>
                            <m:r>
                              <a:rPr lang="de-DE" sz="2200" b="0" i="1" dirty="0" smtClean="0">
                                <a:solidFill>
                                  <a:schemeClr val="tx1"/>
                                </a:solidFill>
                                <a:latin typeface="Cambria Math" panose="02040503050406030204" pitchFamily="18" charset="0"/>
                              </a:rPr>
                              <m:t>𝑚</m:t>
                            </m:r>
                          </m:sub>
                        </m:sSub>
                        <m:d>
                          <m:dPr>
                            <m:begChr m:val="|"/>
                            <m:endChr m:val="⟩"/>
                            <m:ctrlPr>
                              <a:rPr lang="de-DE" sz="2200" i="1" dirty="0">
                                <a:solidFill>
                                  <a:schemeClr val="tx1"/>
                                </a:solidFill>
                                <a:latin typeface="Cambria Math" panose="02040503050406030204" pitchFamily="18" charset="0"/>
                              </a:rPr>
                            </m:ctrlPr>
                          </m:dPr>
                          <m:e>
                            <m:r>
                              <a:rPr lang="de-DE" sz="2200" b="0" i="1" dirty="0" smtClean="0">
                                <a:solidFill>
                                  <a:schemeClr val="tx1"/>
                                </a:solidFill>
                                <a:latin typeface="Cambria Math" panose="02040503050406030204" pitchFamily="18" charset="0"/>
                              </a:rPr>
                              <m:t>𝑛𝑜𝑡</m:t>
                            </m:r>
                            <m:r>
                              <a:rPr lang="de-DE" sz="2200" b="0" i="1" dirty="0" smtClean="0">
                                <a:solidFill>
                                  <a:schemeClr val="tx1"/>
                                </a:solidFill>
                                <a:latin typeface="Cambria Math" panose="02040503050406030204" pitchFamily="18" charset="0"/>
                              </a:rPr>
                              <m:t> </m:t>
                            </m:r>
                            <m:r>
                              <a:rPr lang="de-DE" sz="2200" b="0" i="1" dirty="0" smtClean="0">
                                <a:solidFill>
                                  <a:schemeClr val="tx1"/>
                                </a:solidFill>
                                <a:latin typeface="Cambria Math" panose="02040503050406030204" pitchFamily="18" charset="0"/>
                              </a:rPr>
                              <m:t>𝑚</m:t>
                            </m:r>
                          </m:e>
                        </m:d>
                        <m:d>
                          <m:dPr>
                            <m:begChr m:val="|"/>
                            <m:endChr m:val="⟩"/>
                            <m:ctrlPr>
                              <a:rPr lang="de-DE" sz="2200" i="1" dirty="0">
                                <a:latin typeface="Cambria Math" panose="02040503050406030204" pitchFamily="18" charset="0"/>
                              </a:rPr>
                            </m:ctrlPr>
                          </m:dPr>
                          <m:e>
                            <m:sSub>
                              <m:sSubPr>
                                <m:ctrlPr>
                                  <a:rPr lang="de-DE" sz="2200" i="1" dirty="0">
                                    <a:latin typeface="Cambria Math" panose="02040503050406030204" pitchFamily="18" charset="0"/>
                                  </a:rPr>
                                </m:ctrlPr>
                              </m:sSubPr>
                              <m:e>
                                <m:r>
                                  <a:rPr lang="de-DE" sz="2200" i="1" dirty="0">
                                    <a:latin typeface="Cambria Math" panose="02040503050406030204" pitchFamily="18" charset="0"/>
                                  </a:rPr>
                                  <m:t>𝑦</m:t>
                                </m:r>
                              </m:e>
                              <m:sub>
                                <m:r>
                                  <a:rPr lang="de-DE" sz="2200" b="0" i="1" dirty="0" smtClean="0">
                                    <a:latin typeface="Cambria Math" panose="02040503050406030204" pitchFamily="18" charset="0"/>
                                  </a:rPr>
                                  <m:t>𝑛𝑜𝑡</m:t>
                                </m:r>
                                <m:r>
                                  <a:rPr lang="de-DE" sz="2200" b="0" i="1" dirty="0" smtClean="0">
                                    <a:latin typeface="Cambria Math" panose="02040503050406030204" pitchFamily="18" charset="0"/>
                                  </a:rPr>
                                  <m:t> </m:t>
                                </m:r>
                                <m:r>
                                  <a:rPr lang="de-DE" sz="2200" i="1" dirty="0">
                                    <a:latin typeface="Cambria Math" panose="02040503050406030204" pitchFamily="18" charset="0"/>
                                  </a:rPr>
                                  <m:t>𝑚</m:t>
                                </m:r>
                              </m:sub>
                            </m:sSub>
                          </m:e>
                        </m:d>
                      </m:oMath>
                    </m:oMathPara>
                  </a14:m>
                  <a:endParaRPr lang="en-GB" sz="2200" dirty="0"/>
                </a:p>
              </p:txBody>
            </p:sp>
          </mc:Choice>
          <mc:Fallback xmlns="">
            <p:sp>
              <p:nvSpPr>
                <p:cNvPr id="8" name="TextBox 7">
                  <a:extLst>
                    <a:ext uri="{FF2B5EF4-FFF2-40B4-BE49-F238E27FC236}">
                      <a16:creationId xmlns:a16="http://schemas.microsoft.com/office/drawing/2014/main" id="{8CBE7951-F916-8B56-0F8A-587F159573DA}"/>
                    </a:ext>
                  </a:extLst>
                </p:cNvPr>
                <p:cNvSpPr txBox="1">
                  <a:spLocks noRot="1" noChangeAspect="1" noMove="1" noResize="1" noEditPoints="1" noAdjustHandles="1" noChangeArrowheads="1" noChangeShapeType="1" noTextEdit="1"/>
                </p:cNvSpPr>
                <p:nvPr/>
              </p:nvSpPr>
              <p:spPr>
                <a:xfrm>
                  <a:off x="3767686" y="4097831"/>
                  <a:ext cx="5262878" cy="430887"/>
                </a:xfrm>
                <a:prstGeom prst="rect">
                  <a:avLst/>
                </a:prstGeom>
                <a:blipFill>
                  <a:blip r:embed="rId14"/>
                  <a:stretch>
                    <a:fillRect b="-84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50480E2-CC8E-0A2E-07EE-0C4D3EAEF305}"/>
                    </a:ext>
                  </a:extLst>
                </p:cNvPr>
                <p:cNvSpPr txBox="1"/>
                <p:nvPr/>
              </p:nvSpPr>
              <p:spPr>
                <a:xfrm>
                  <a:off x="1761743" y="4567736"/>
                  <a:ext cx="6527335" cy="461665"/>
                </a:xfrm>
                <a:prstGeom prst="rect">
                  <a:avLst/>
                </a:prstGeom>
                <a:noFill/>
              </p:spPr>
              <p:txBody>
                <a:bodyPr wrap="square">
                  <a:spAutoFit/>
                </a:bodyPr>
                <a:lstStyle/>
                <a:p>
                  <a:r>
                    <a:rPr lang="en-GB" sz="2400" dirty="0"/>
                    <a:t>Extract </a:t>
                  </a:r>
                  <a14:m>
                    <m:oMath xmlns:m="http://schemas.openxmlformats.org/officeDocument/2006/math">
                      <m:r>
                        <a:rPr lang="de-DE" sz="2400" i="1" smtClean="0">
                          <a:solidFill>
                            <a:srgbClr val="358374"/>
                          </a:solidFill>
                          <a:latin typeface="Cambria Math" panose="02040503050406030204" pitchFamily="18" charset="0"/>
                        </a:rPr>
                        <m:t>𝑚</m:t>
                      </m:r>
                    </m:oMath>
                  </a14:m>
                  <a:r>
                    <a:rPr lang="en-US" sz="2400" dirty="0"/>
                    <a:t> from the queries </a:t>
                  </a:r>
                  <a:r>
                    <a:rPr lang="en-GB" sz="2400" dirty="0"/>
                    <a:t>by measuring?</a:t>
                  </a:r>
                </a:p>
              </p:txBody>
            </p:sp>
          </mc:Choice>
          <mc:Fallback xmlns="">
            <p:sp>
              <p:nvSpPr>
                <p:cNvPr id="10" name="TextBox 9">
                  <a:extLst>
                    <a:ext uri="{FF2B5EF4-FFF2-40B4-BE49-F238E27FC236}">
                      <a16:creationId xmlns:a16="http://schemas.microsoft.com/office/drawing/2014/main" id="{950480E2-CC8E-0A2E-07EE-0C4D3EAEF305}"/>
                    </a:ext>
                  </a:extLst>
                </p:cNvPr>
                <p:cNvSpPr txBox="1">
                  <a:spLocks noRot="1" noChangeAspect="1" noMove="1" noResize="1" noEditPoints="1" noAdjustHandles="1" noChangeArrowheads="1" noChangeShapeType="1" noTextEdit="1"/>
                </p:cNvSpPr>
                <p:nvPr/>
              </p:nvSpPr>
              <p:spPr>
                <a:xfrm>
                  <a:off x="1761743" y="4567736"/>
                  <a:ext cx="6527335" cy="461665"/>
                </a:xfrm>
                <a:prstGeom prst="rect">
                  <a:avLst/>
                </a:prstGeom>
                <a:blipFill>
                  <a:blip r:embed="rId15"/>
                  <a:stretch>
                    <a:fillRect l="-1401" t="-10526" b="-28947"/>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8AE930E8-9EC4-09A0-6403-43D1CB6AAC19}"/>
                </a:ext>
              </a:extLst>
            </p:cNvPr>
            <p:cNvSpPr/>
            <p:nvPr/>
          </p:nvSpPr>
          <p:spPr>
            <a:xfrm>
              <a:off x="1636894" y="3544826"/>
              <a:ext cx="7130654" cy="3002003"/>
            </a:xfrm>
            <a:prstGeom prst="rect">
              <a:avLst/>
            </a:prstGeom>
            <a:noFill/>
            <a:ln w="28575">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8742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1407"/>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r>
                  <a:rPr lang="en-GB" sz="2400" dirty="0"/>
                  <a:t>☹</a:t>
                </a:r>
                <a:endParaRPr lang="en-US" sz="2400" dirty="0">
                  <a:solidFill>
                    <a:srgbClr val="358374"/>
                  </a:solidFill>
                </a:endParaRP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‘See how </a:t>
                </a:r>
                <a:r>
                  <a:rPr lang="en-US" sz="2400" i="1" dirty="0">
                    <a:solidFill>
                      <a:srgbClr val="358374"/>
                    </a:solidFill>
                  </a:rPr>
                  <a:t>A</a:t>
                </a:r>
                <a:r>
                  <a:rPr lang="en-US" sz="2400" dirty="0">
                    <a:solidFill>
                      <a:srgbClr val="358374"/>
                    </a:solidFill>
                  </a:rPr>
                  <a:t> ticks’?</a:t>
                </a:r>
                <a:endParaRPr lang="en-US" sz="2400" dirty="0"/>
              </a:p>
              <a:p>
                <a:pPr lvl="1">
                  <a:lnSpc>
                    <a:spcPct val="120000"/>
                  </a:lnSpc>
                </a:pPr>
                <a:r>
                  <a:rPr lang="en-US" sz="2400" dirty="0"/>
                  <a:t>e.g., seeing plaintext </a:t>
                </a:r>
                <a14:m>
                  <m:oMath xmlns:m="http://schemas.openxmlformats.org/officeDocument/2006/math">
                    <m:r>
                      <a:rPr lang="de-DE" sz="2400" i="1">
                        <a:solidFill>
                          <a:srgbClr val="358374"/>
                        </a:solidFill>
                        <a:latin typeface="Cambria Math" panose="02040503050406030204" pitchFamily="18" charset="0"/>
                      </a:rPr>
                      <m:t>𝑚</m:t>
                    </m:r>
                  </m:oMath>
                </a14:m>
                <a:r>
                  <a:rPr lang="en-US" sz="2400" dirty="0"/>
                  <a:t> belonging to            in </a:t>
                </a:r>
                <a:r>
                  <a:rPr lang="en-US" sz="2400" i="1" dirty="0">
                    <a:solidFill>
                      <a:srgbClr val="358374"/>
                    </a:solidFill>
                  </a:rPr>
                  <a:t>A</a:t>
                </a:r>
                <a:r>
                  <a:rPr lang="en-US" sz="2400" dirty="0"/>
                  <a:t>’s queries</a:t>
                </a:r>
                <a:endParaRPr lang="en-US" sz="2400" dirty="0">
                  <a:solidFill>
                    <a:srgbClr val="358374"/>
                  </a:solidFill>
                </a:endParaRPr>
              </a:p>
            </p:txBody>
          </p:sp>
        </mc:Choice>
        <mc:Fallback>
          <p:sp>
            <p:nvSpPr>
              <p:cNvPr id="36" name="TextBox 35">
                <a:extLst>
                  <a:ext uri="{FF2B5EF4-FFF2-40B4-BE49-F238E27FC236}">
                    <a16:creationId xmlns:a16="http://schemas.microsoft.com/office/drawing/2014/main" id="{BC79B725-9164-EFC3-F8D9-4AEE93D24F93}"/>
                  </a:ext>
                </a:extLst>
              </p:cNvPr>
              <p:cNvSpPr txBox="1">
                <a:spLocks noRot="1" noChangeAspect="1" noMove="1" noResize="1" noEditPoints="1" noAdjustHandles="1" noChangeArrowheads="1" noChangeShapeType="1" noTextEdit="1"/>
              </p:cNvSpPr>
              <p:nvPr/>
            </p:nvSpPr>
            <p:spPr>
              <a:xfrm>
                <a:off x="1233813" y="1628384"/>
                <a:ext cx="7796752" cy="1391407"/>
              </a:xfrm>
              <a:prstGeom prst="rect">
                <a:avLst/>
              </a:prstGeom>
              <a:blipFill>
                <a:blip r:embed="rId3"/>
                <a:stretch>
                  <a:fillRect l="-1016" t="-877" b="-9211"/>
                </a:stretch>
              </a:blipFill>
            </p:spPr>
            <p:txBody>
              <a:bodyPr/>
              <a:lstStyle/>
              <a:p>
                <a:r>
                  <a:rPr lang="en-GB">
                    <a:noFill/>
                  </a:rPr>
                  <a:t> </a:t>
                </a:r>
              </a:p>
            </p:txBody>
          </p:sp>
        </mc:Fallback>
      </mc:AlternateContent>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4"/>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7"/>
                        <a:stretch>
                          <a:fillRect l="-6000" r="-22000" b="-9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8"/>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grpSp>
        <p:nvGrpSpPr>
          <p:cNvPr id="3" name="Group 2">
            <a:extLst>
              <a:ext uri="{FF2B5EF4-FFF2-40B4-BE49-F238E27FC236}">
                <a16:creationId xmlns:a16="http://schemas.microsoft.com/office/drawing/2014/main" id="{8473787B-77A7-2E48-F086-CEBC51A5B5BE}"/>
              </a:ext>
            </a:extLst>
          </p:cNvPr>
          <p:cNvGrpSpPr/>
          <p:nvPr/>
        </p:nvGrpSpPr>
        <p:grpSpPr>
          <a:xfrm>
            <a:off x="6334844" y="2503647"/>
            <a:ext cx="666913" cy="556011"/>
            <a:chOff x="9852523" y="5110124"/>
            <a:chExt cx="666913" cy="556011"/>
          </a:xfrm>
        </p:grpSpPr>
        <p:pic>
          <p:nvPicPr>
            <p:cNvPr id="4" name="Picture 3" descr="Icon&#10;&#10;Description automatically generated">
              <a:extLst>
                <a:ext uri="{FF2B5EF4-FFF2-40B4-BE49-F238E27FC236}">
                  <a16:creationId xmlns:a16="http://schemas.microsoft.com/office/drawing/2014/main" id="{5BB17AFC-5562-01DA-1C13-53439C7ED0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2523" y="5110124"/>
              <a:ext cx="593851" cy="556011"/>
            </a:xfrm>
            <a:prstGeom prst="rect">
              <a:avLst/>
            </a:prstGeom>
          </p:spPr>
        </p:pic>
        <p:pic>
          <p:nvPicPr>
            <p:cNvPr id="5" name="Picture 4">
              <a:extLst>
                <a:ext uri="{FF2B5EF4-FFF2-40B4-BE49-F238E27FC236}">
                  <a16:creationId xmlns:a16="http://schemas.microsoft.com/office/drawing/2014/main" id="{FE4834A3-21DB-8038-4776-5CA4E35965EF}"/>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rot="18582500">
              <a:off x="10321072" y="5146199"/>
              <a:ext cx="150990" cy="245738"/>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2899E65-C593-48B7-EED3-D226D277D08D}"/>
                    </a:ext>
                  </a:extLst>
                </p:cNvPr>
                <p:cNvSpPr txBox="1"/>
                <p:nvPr/>
              </p:nvSpPr>
              <p:spPr>
                <a:xfrm>
                  <a:off x="10056407" y="5281208"/>
                  <a:ext cx="418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358374"/>
                            </a:solidFill>
                            <a:latin typeface="Cambria Math" panose="02040503050406030204" pitchFamily="18" charset="0"/>
                          </a:rPr>
                          <m:t>𝑚</m:t>
                        </m:r>
                      </m:oMath>
                    </m:oMathPara>
                  </a14:m>
                  <a:endParaRPr lang="en-GB" sz="1400" dirty="0"/>
                </a:p>
              </p:txBody>
            </p:sp>
          </mc:Choice>
          <mc:Fallback>
            <p:sp>
              <p:nvSpPr>
                <p:cNvPr id="6" name="TextBox 5">
                  <a:extLst>
                    <a:ext uri="{FF2B5EF4-FFF2-40B4-BE49-F238E27FC236}">
                      <a16:creationId xmlns:a16="http://schemas.microsoft.com/office/drawing/2014/main" id="{12899E65-C593-48B7-EED3-D226D277D08D}"/>
                    </a:ext>
                  </a:extLst>
                </p:cNvPr>
                <p:cNvSpPr txBox="1">
                  <a:spLocks noRot="1" noChangeAspect="1" noMove="1" noResize="1" noEditPoints="1" noAdjustHandles="1" noChangeArrowheads="1" noChangeShapeType="1" noTextEdit="1"/>
                </p:cNvSpPr>
                <p:nvPr/>
              </p:nvSpPr>
              <p:spPr>
                <a:xfrm>
                  <a:off x="10056407" y="5281208"/>
                  <a:ext cx="418660" cy="307777"/>
                </a:xfrm>
                <a:prstGeom prst="rect">
                  <a:avLst/>
                </a:prstGeom>
                <a:blipFill>
                  <a:blip r:embed="rId12"/>
                  <a:stretch>
                    <a:fillRect/>
                  </a:stretch>
                </a:blipFill>
              </p:spPr>
              <p:txBody>
                <a:bodyPr/>
                <a:lstStyle/>
                <a:p>
                  <a:r>
                    <a:rPr lang="en-GB">
                      <a:noFill/>
                    </a:rPr>
                    <a:t> </a:t>
                  </a:r>
                </a:p>
              </p:txBody>
            </p:sp>
          </mc:Fallback>
        </mc:AlternateContent>
      </p:grpSp>
      <p:grpSp>
        <p:nvGrpSpPr>
          <p:cNvPr id="14" name="Group 13">
            <a:extLst>
              <a:ext uri="{FF2B5EF4-FFF2-40B4-BE49-F238E27FC236}">
                <a16:creationId xmlns:a16="http://schemas.microsoft.com/office/drawing/2014/main" id="{B44C27C1-AA0C-08B3-73EF-659FEBCD42F7}"/>
              </a:ext>
            </a:extLst>
          </p:cNvPr>
          <p:cNvGrpSpPr/>
          <p:nvPr/>
        </p:nvGrpSpPr>
        <p:grpSpPr>
          <a:xfrm>
            <a:off x="1662543" y="3246616"/>
            <a:ext cx="7393672" cy="3002004"/>
            <a:chOff x="1636892" y="3544826"/>
            <a:chExt cx="7393672" cy="3002004"/>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DB90DFF-2088-6FD5-C58B-F2C9D5D64195}"/>
                    </a:ext>
                  </a:extLst>
                </p:cNvPr>
                <p:cNvSpPr txBox="1"/>
                <p:nvPr/>
              </p:nvSpPr>
              <p:spPr>
                <a:xfrm>
                  <a:off x="1775003" y="3597148"/>
                  <a:ext cx="5841451" cy="461665"/>
                </a:xfrm>
                <a:prstGeom prst="rect">
                  <a:avLst/>
                </a:prstGeom>
                <a:noFill/>
              </p:spPr>
              <p:txBody>
                <a:bodyPr wrap="square">
                  <a:spAutoFit/>
                </a:bodyPr>
                <a:lstStyle/>
                <a:p>
                  <a14:m>
                    <m:oMath xmlns:m="http://schemas.openxmlformats.org/officeDocument/2006/math">
                      <m:r>
                        <a:rPr lang="de-DE" sz="2400" i="1">
                          <a:solidFill>
                            <a:srgbClr val="358374"/>
                          </a:solidFill>
                          <a:latin typeface="Cambria Math" panose="02040503050406030204" pitchFamily="18" charset="0"/>
                        </a:rPr>
                        <m:t>𝑚</m:t>
                      </m:r>
                    </m:oMath>
                  </a14:m>
                  <a:r>
                    <a:rPr lang="en-US" sz="2400" dirty="0"/>
                    <a:t> now ’hides’ in superposition queries</a:t>
                  </a:r>
                  <a:endParaRPr lang="en-GB" dirty="0"/>
                </a:p>
              </p:txBody>
            </p:sp>
          </mc:Choice>
          <mc:Fallback>
            <p:sp>
              <p:nvSpPr>
                <p:cNvPr id="19" name="TextBox 18">
                  <a:extLst>
                    <a:ext uri="{FF2B5EF4-FFF2-40B4-BE49-F238E27FC236}">
                      <a16:creationId xmlns:a16="http://schemas.microsoft.com/office/drawing/2014/main" id="{2DB90DFF-2088-6FD5-C58B-F2C9D5D64195}"/>
                    </a:ext>
                  </a:extLst>
                </p:cNvPr>
                <p:cNvSpPr txBox="1">
                  <a:spLocks noRot="1" noChangeAspect="1" noMove="1" noResize="1" noEditPoints="1" noAdjustHandles="1" noChangeArrowheads="1" noChangeShapeType="1" noTextEdit="1"/>
                </p:cNvSpPr>
                <p:nvPr/>
              </p:nvSpPr>
              <p:spPr>
                <a:xfrm>
                  <a:off x="1775003" y="3597148"/>
                  <a:ext cx="5841451" cy="461665"/>
                </a:xfrm>
                <a:prstGeom prst="rect">
                  <a:avLst/>
                </a:prstGeom>
                <a:blipFill>
                  <a:blip r:embed="rId13"/>
                  <a:stretch>
                    <a:fillRect t="-10526" b="-28947"/>
                  </a:stretch>
                </a:blipFill>
              </p:spPr>
              <p:txBody>
                <a:bodyPr/>
                <a:lstStyle/>
                <a:p>
                  <a:r>
                    <a:rPr lang="en-GB">
                      <a:noFill/>
                    </a:rPr>
                    <a:t> </a:t>
                  </a:r>
                </a:p>
              </p:txBody>
            </p:sp>
          </mc:Fallback>
        </mc:AlternateContent>
        <p:sp>
          <p:nvSpPr>
            <p:cNvPr id="43" name="TextBox 42">
              <a:extLst>
                <a:ext uri="{FF2B5EF4-FFF2-40B4-BE49-F238E27FC236}">
                  <a16:creationId xmlns:a16="http://schemas.microsoft.com/office/drawing/2014/main" id="{2B6BF3EC-FFAD-2E8F-D083-8373F334E977}"/>
                </a:ext>
              </a:extLst>
            </p:cNvPr>
            <p:cNvSpPr txBox="1"/>
            <p:nvPr/>
          </p:nvSpPr>
          <p:spPr>
            <a:xfrm>
              <a:off x="1636892" y="5715833"/>
              <a:ext cx="7130655" cy="830997"/>
            </a:xfrm>
            <a:prstGeom prst="rect">
              <a:avLst/>
            </a:prstGeom>
            <a:noFill/>
          </p:spPr>
          <p:txBody>
            <a:bodyPr wrap="square">
              <a:spAutoFit/>
            </a:bodyPr>
            <a:lstStyle/>
            <a:p>
              <a:r>
                <a:rPr lang="en-GB" sz="2400" b="1" dirty="0"/>
                <a:t>How can we still extract interesting queries, without derailing </a:t>
              </a:r>
              <a:r>
                <a:rPr lang="en-US" sz="2400" b="1" i="1" dirty="0">
                  <a:solidFill>
                    <a:srgbClr val="358374"/>
                  </a:solidFill>
                </a:rPr>
                <a:t>A</a:t>
              </a:r>
              <a:r>
                <a:rPr lang="en-GB" sz="2400" b="1" dirty="0"/>
                <a:t> too much?</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CBE7951-F916-8B56-0F8A-587F159573DA}"/>
                    </a:ext>
                  </a:extLst>
                </p:cNvPr>
                <p:cNvSpPr txBox="1"/>
                <p:nvPr/>
              </p:nvSpPr>
              <p:spPr>
                <a:xfrm>
                  <a:off x="3767686" y="4097831"/>
                  <a:ext cx="526287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200" i="1" dirty="0" smtClean="0">
                                <a:solidFill>
                                  <a:schemeClr val="tx1"/>
                                </a:solidFill>
                                <a:latin typeface="Cambria Math" panose="02040503050406030204" pitchFamily="18" charset="0"/>
                              </a:rPr>
                            </m:ctrlPr>
                          </m:sSubPr>
                          <m:e>
                            <m:r>
                              <a:rPr lang="de-DE" sz="2200" i="1" dirty="0" smtClean="0">
                                <a:solidFill>
                                  <a:schemeClr val="tx1"/>
                                </a:solidFill>
                                <a:latin typeface="Cambria Math" panose="02040503050406030204" pitchFamily="18" charset="0"/>
                              </a:rPr>
                              <m:t>𝛼</m:t>
                            </m:r>
                          </m:e>
                          <m:sub>
                            <m:r>
                              <a:rPr lang="de-DE" sz="2200" b="0" i="1" dirty="0" smtClean="0">
                                <a:solidFill>
                                  <a:schemeClr val="tx1"/>
                                </a:solidFill>
                                <a:latin typeface="Cambria Math" panose="02040503050406030204" pitchFamily="18" charset="0"/>
                              </a:rPr>
                              <m:t>𝑚</m:t>
                            </m:r>
                          </m:sub>
                        </m:sSub>
                        <m:d>
                          <m:dPr>
                            <m:begChr m:val="|"/>
                            <m:endChr m:val="⟩"/>
                            <m:ctrlPr>
                              <a:rPr lang="de-DE" sz="2200" i="1" dirty="0">
                                <a:solidFill>
                                  <a:schemeClr val="tx1"/>
                                </a:solidFill>
                                <a:latin typeface="Cambria Math" panose="02040503050406030204" pitchFamily="18" charset="0"/>
                              </a:rPr>
                            </m:ctrlPr>
                          </m:dPr>
                          <m:e>
                            <m:r>
                              <a:rPr lang="de-DE" sz="2200" b="0" i="1" dirty="0" smtClean="0">
                                <a:solidFill>
                                  <a:schemeClr val="tx1"/>
                                </a:solidFill>
                                <a:latin typeface="Cambria Math" panose="02040503050406030204" pitchFamily="18" charset="0"/>
                              </a:rPr>
                              <m:t>𝑚</m:t>
                            </m:r>
                          </m:e>
                        </m:d>
                        <m:d>
                          <m:dPr>
                            <m:begChr m:val="|"/>
                            <m:endChr m:val="⟩"/>
                            <m:ctrlPr>
                              <a:rPr lang="de-DE" sz="2200" i="1" dirty="0">
                                <a:latin typeface="Cambria Math" panose="02040503050406030204" pitchFamily="18" charset="0"/>
                              </a:rPr>
                            </m:ctrlPr>
                          </m:dPr>
                          <m:e>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𝑦</m:t>
                                </m:r>
                              </m:e>
                              <m:sub>
                                <m:r>
                                  <a:rPr lang="de-DE" sz="2200" b="0" i="1" dirty="0" smtClean="0">
                                    <a:latin typeface="Cambria Math" panose="02040503050406030204" pitchFamily="18" charset="0"/>
                                  </a:rPr>
                                  <m:t>𝑚</m:t>
                                </m:r>
                              </m:sub>
                            </m:sSub>
                          </m:e>
                        </m:d>
                        <m:r>
                          <a:rPr lang="de-DE" sz="2200" i="1" dirty="0">
                            <a:solidFill>
                              <a:schemeClr val="tx1"/>
                            </a:solidFill>
                            <a:latin typeface="Cambria Math" panose="02040503050406030204" pitchFamily="18" charset="0"/>
                          </a:rPr>
                          <m:t>+</m:t>
                        </m:r>
                        <m:sSub>
                          <m:sSubPr>
                            <m:ctrlPr>
                              <a:rPr lang="de-DE" sz="2200" b="0" i="1" dirty="0" smtClean="0">
                                <a:solidFill>
                                  <a:schemeClr val="tx1"/>
                                </a:solidFill>
                                <a:latin typeface="Cambria Math" panose="02040503050406030204" pitchFamily="18" charset="0"/>
                              </a:rPr>
                            </m:ctrlPr>
                          </m:sSubPr>
                          <m:e>
                            <m:r>
                              <a:rPr lang="de-DE" sz="2200" i="1" dirty="0" smtClean="0">
                                <a:solidFill>
                                  <a:schemeClr val="tx1"/>
                                </a:solidFill>
                                <a:latin typeface="Cambria Math" panose="02040503050406030204" pitchFamily="18" charset="0"/>
                              </a:rPr>
                              <m:t>𝛼</m:t>
                            </m:r>
                          </m:e>
                          <m:sub>
                            <m:r>
                              <a:rPr lang="de-DE" sz="2200" b="0" i="1" dirty="0" smtClean="0">
                                <a:solidFill>
                                  <a:schemeClr val="tx1"/>
                                </a:solidFill>
                                <a:latin typeface="Cambria Math" panose="02040503050406030204" pitchFamily="18" charset="0"/>
                              </a:rPr>
                              <m:t>𝑛𝑜𝑡</m:t>
                            </m:r>
                            <m:r>
                              <a:rPr lang="de-DE" sz="2200" b="0" i="1" dirty="0" smtClean="0">
                                <a:solidFill>
                                  <a:schemeClr val="tx1"/>
                                </a:solidFill>
                                <a:latin typeface="Cambria Math" panose="02040503050406030204" pitchFamily="18" charset="0"/>
                              </a:rPr>
                              <m:t> </m:t>
                            </m:r>
                            <m:r>
                              <a:rPr lang="de-DE" sz="2200" b="0" i="1" dirty="0" smtClean="0">
                                <a:solidFill>
                                  <a:schemeClr val="tx1"/>
                                </a:solidFill>
                                <a:latin typeface="Cambria Math" panose="02040503050406030204" pitchFamily="18" charset="0"/>
                              </a:rPr>
                              <m:t>𝑚</m:t>
                            </m:r>
                          </m:sub>
                        </m:sSub>
                        <m:d>
                          <m:dPr>
                            <m:begChr m:val="|"/>
                            <m:endChr m:val="⟩"/>
                            <m:ctrlPr>
                              <a:rPr lang="de-DE" sz="2200" i="1" dirty="0">
                                <a:solidFill>
                                  <a:schemeClr val="tx1"/>
                                </a:solidFill>
                                <a:latin typeface="Cambria Math" panose="02040503050406030204" pitchFamily="18" charset="0"/>
                              </a:rPr>
                            </m:ctrlPr>
                          </m:dPr>
                          <m:e>
                            <m:r>
                              <a:rPr lang="de-DE" sz="2200" b="0" i="1" dirty="0" smtClean="0">
                                <a:solidFill>
                                  <a:schemeClr val="tx1"/>
                                </a:solidFill>
                                <a:latin typeface="Cambria Math" panose="02040503050406030204" pitchFamily="18" charset="0"/>
                              </a:rPr>
                              <m:t>𝑛𝑜𝑡</m:t>
                            </m:r>
                            <m:r>
                              <a:rPr lang="de-DE" sz="2200" b="0" i="1" dirty="0" smtClean="0">
                                <a:solidFill>
                                  <a:schemeClr val="tx1"/>
                                </a:solidFill>
                                <a:latin typeface="Cambria Math" panose="02040503050406030204" pitchFamily="18" charset="0"/>
                              </a:rPr>
                              <m:t> </m:t>
                            </m:r>
                            <m:r>
                              <a:rPr lang="de-DE" sz="2200" b="0" i="1" dirty="0" smtClean="0">
                                <a:solidFill>
                                  <a:schemeClr val="tx1"/>
                                </a:solidFill>
                                <a:latin typeface="Cambria Math" panose="02040503050406030204" pitchFamily="18" charset="0"/>
                              </a:rPr>
                              <m:t>𝑚</m:t>
                            </m:r>
                          </m:e>
                        </m:d>
                        <m:d>
                          <m:dPr>
                            <m:begChr m:val="|"/>
                            <m:endChr m:val="⟩"/>
                            <m:ctrlPr>
                              <a:rPr lang="de-DE" sz="2200" i="1" dirty="0">
                                <a:latin typeface="Cambria Math" panose="02040503050406030204" pitchFamily="18" charset="0"/>
                              </a:rPr>
                            </m:ctrlPr>
                          </m:dPr>
                          <m:e>
                            <m:sSub>
                              <m:sSubPr>
                                <m:ctrlPr>
                                  <a:rPr lang="de-DE" sz="2200" i="1" dirty="0">
                                    <a:latin typeface="Cambria Math" panose="02040503050406030204" pitchFamily="18" charset="0"/>
                                  </a:rPr>
                                </m:ctrlPr>
                              </m:sSubPr>
                              <m:e>
                                <m:r>
                                  <a:rPr lang="de-DE" sz="2200" i="1" dirty="0">
                                    <a:latin typeface="Cambria Math" panose="02040503050406030204" pitchFamily="18" charset="0"/>
                                  </a:rPr>
                                  <m:t>𝑦</m:t>
                                </m:r>
                              </m:e>
                              <m:sub>
                                <m:r>
                                  <a:rPr lang="de-DE" sz="2200" b="0" i="1" dirty="0" smtClean="0">
                                    <a:latin typeface="Cambria Math" panose="02040503050406030204" pitchFamily="18" charset="0"/>
                                  </a:rPr>
                                  <m:t>𝑛𝑜𝑡</m:t>
                                </m:r>
                                <m:r>
                                  <a:rPr lang="de-DE" sz="2200" b="0" i="1" dirty="0" smtClean="0">
                                    <a:latin typeface="Cambria Math" panose="02040503050406030204" pitchFamily="18" charset="0"/>
                                  </a:rPr>
                                  <m:t> </m:t>
                                </m:r>
                                <m:r>
                                  <a:rPr lang="de-DE" sz="2200" i="1" dirty="0">
                                    <a:latin typeface="Cambria Math" panose="02040503050406030204" pitchFamily="18" charset="0"/>
                                  </a:rPr>
                                  <m:t>𝑚</m:t>
                                </m:r>
                              </m:sub>
                            </m:sSub>
                          </m:e>
                        </m:d>
                      </m:oMath>
                    </m:oMathPara>
                  </a14:m>
                  <a:endParaRPr lang="en-GB" sz="2200" dirty="0"/>
                </a:p>
              </p:txBody>
            </p:sp>
          </mc:Choice>
          <mc:Fallback>
            <p:sp>
              <p:nvSpPr>
                <p:cNvPr id="8" name="TextBox 7">
                  <a:extLst>
                    <a:ext uri="{FF2B5EF4-FFF2-40B4-BE49-F238E27FC236}">
                      <a16:creationId xmlns:a16="http://schemas.microsoft.com/office/drawing/2014/main" id="{8CBE7951-F916-8B56-0F8A-587F159573DA}"/>
                    </a:ext>
                  </a:extLst>
                </p:cNvPr>
                <p:cNvSpPr txBox="1">
                  <a:spLocks noRot="1" noChangeAspect="1" noMove="1" noResize="1" noEditPoints="1" noAdjustHandles="1" noChangeArrowheads="1" noChangeShapeType="1" noTextEdit="1"/>
                </p:cNvSpPr>
                <p:nvPr/>
              </p:nvSpPr>
              <p:spPr>
                <a:xfrm>
                  <a:off x="3767686" y="4097831"/>
                  <a:ext cx="5262878" cy="430887"/>
                </a:xfrm>
                <a:prstGeom prst="rect">
                  <a:avLst/>
                </a:prstGeom>
                <a:blipFill>
                  <a:blip r:embed="rId14"/>
                  <a:stretch>
                    <a:fillRect b="-84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50480E2-CC8E-0A2E-07EE-0C4D3EAEF305}"/>
                    </a:ext>
                  </a:extLst>
                </p:cNvPr>
                <p:cNvSpPr txBox="1"/>
                <p:nvPr/>
              </p:nvSpPr>
              <p:spPr>
                <a:xfrm>
                  <a:off x="1761743" y="4567736"/>
                  <a:ext cx="6527335" cy="461665"/>
                </a:xfrm>
                <a:prstGeom prst="rect">
                  <a:avLst/>
                </a:prstGeom>
                <a:noFill/>
              </p:spPr>
              <p:txBody>
                <a:bodyPr wrap="square">
                  <a:spAutoFit/>
                </a:bodyPr>
                <a:lstStyle/>
                <a:p>
                  <a:r>
                    <a:rPr lang="en-GB" sz="2400" dirty="0"/>
                    <a:t>Extract </a:t>
                  </a:r>
                  <a14:m>
                    <m:oMath xmlns:m="http://schemas.openxmlformats.org/officeDocument/2006/math">
                      <m:r>
                        <a:rPr lang="de-DE" sz="2400" i="1" smtClean="0">
                          <a:solidFill>
                            <a:srgbClr val="358374"/>
                          </a:solidFill>
                          <a:latin typeface="Cambria Math" panose="02040503050406030204" pitchFamily="18" charset="0"/>
                        </a:rPr>
                        <m:t>𝑚</m:t>
                      </m:r>
                    </m:oMath>
                  </a14:m>
                  <a:r>
                    <a:rPr lang="en-US" sz="2400" dirty="0"/>
                    <a:t> from the queries </a:t>
                  </a:r>
                  <a:r>
                    <a:rPr lang="en-GB" sz="2400" dirty="0"/>
                    <a:t>by measuring?</a:t>
                  </a:r>
                </a:p>
              </p:txBody>
            </p:sp>
          </mc:Choice>
          <mc:Fallback>
            <p:sp>
              <p:nvSpPr>
                <p:cNvPr id="10" name="TextBox 9">
                  <a:extLst>
                    <a:ext uri="{FF2B5EF4-FFF2-40B4-BE49-F238E27FC236}">
                      <a16:creationId xmlns:a16="http://schemas.microsoft.com/office/drawing/2014/main" id="{950480E2-CC8E-0A2E-07EE-0C4D3EAEF305}"/>
                    </a:ext>
                  </a:extLst>
                </p:cNvPr>
                <p:cNvSpPr txBox="1">
                  <a:spLocks noRot="1" noChangeAspect="1" noMove="1" noResize="1" noEditPoints="1" noAdjustHandles="1" noChangeArrowheads="1" noChangeShapeType="1" noTextEdit="1"/>
                </p:cNvSpPr>
                <p:nvPr/>
              </p:nvSpPr>
              <p:spPr>
                <a:xfrm>
                  <a:off x="1761743" y="4567736"/>
                  <a:ext cx="6527335" cy="461665"/>
                </a:xfrm>
                <a:prstGeom prst="rect">
                  <a:avLst/>
                </a:prstGeom>
                <a:blipFill>
                  <a:blip r:embed="rId15"/>
                  <a:stretch>
                    <a:fillRect l="-1401" t="-10526" b="-28947"/>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3DDEACE2-8C65-BA39-1E79-C680C8059DCF}"/>
                </a:ext>
              </a:extLst>
            </p:cNvPr>
            <p:cNvSpPr txBox="1"/>
            <p:nvPr/>
          </p:nvSpPr>
          <p:spPr>
            <a:xfrm>
              <a:off x="1761743" y="5087327"/>
              <a:ext cx="6821148" cy="461665"/>
            </a:xfrm>
            <a:prstGeom prst="rect">
              <a:avLst/>
            </a:prstGeom>
            <a:noFill/>
          </p:spPr>
          <p:txBody>
            <a:bodyPr wrap="square">
              <a:spAutoFit/>
            </a:bodyPr>
            <a:lstStyle/>
            <a:p>
              <a:pPr algn="l"/>
              <a:r>
                <a:rPr lang="en-GB" sz="2400" dirty="0">
                  <a:solidFill>
                    <a:srgbClr val="000000"/>
                  </a:solidFill>
                  <a:latin typeface="LMSans10-Regular"/>
                </a:rPr>
                <a:t>Wouldn‘t that ‘collapse’ (= change) the query?</a:t>
              </a:r>
              <a:endParaRPr lang="en-GB" sz="2400" dirty="0"/>
            </a:p>
          </p:txBody>
        </p:sp>
        <p:sp>
          <p:nvSpPr>
            <p:cNvPr id="13" name="Rectangle 12">
              <a:extLst>
                <a:ext uri="{FF2B5EF4-FFF2-40B4-BE49-F238E27FC236}">
                  <a16:creationId xmlns:a16="http://schemas.microsoft.com/office/drawing/2014/main" id="{8AE930E8-9EC4-09A0-6403-43D1CB6AAC19}"/>
                </a:ext>
              </a:extLst>
            </p:cNvPr>
            <p:cNvSpPr/>
            <p:nvPr/>
          </p:nvSpPr>
          <p:spPr>
            <a:xfrm>
              <a:off x="1636894" y="3544826"/>
              <a:ext cx="7130654" cy="3002003"/>
            </a:xfrm>
            <a:prstGeom prst="rect">
              <a:avLst/>
            </a:prstGeom>
            <a:noFill/>
            <a:ln w="28575">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9494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r>
              <a:rPr lang="en-GB" sz="2400" dirty="0"/>
              <a:t>☹</a:t>
            </a:r>
            <a:endParaRPr lang="en-US" sz="2400" dirty="0"/>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r>
              <a:rPr lang="en-GB" sz="2400" dirty="0"/>
              <a:t>☹</a:t>
            </a:r>
            <a:endParaRPr lang="en-US" sz="2400" dirty="0"/>
          </a:p>
          <a:p>
            <a:pPr marL="342900" indent="-342900" fontAlgn="auto">
              <a:lnSpc>
                <a:spcPct val="120000"/>
              </a:lnSpc>
              <a:spcAft>
                <a:spcPts val="0"/>
              </a:spcAft>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 Can we still trick </a:t>
            </a:r>
            <a:r>
              <a:rPr lang="en-US" sz="2400" i="1" dirty="0">
                <a:solidFill>
                  <a:srgbClr val="358374"/>
                </a:solidFill>
              </a:rPr>
              <a:t>A</a:t>
            </a:r>
            <a:r>
              <a:rPr lang="en-US" sz="2400" dirty="0">
                <a:solidFill>
                  <a:srgbClr val="358374"/>
                </a:solidFill>
              </a:rPr>
              <a:t>? Adaptively?</a:t>
            </a:r>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grpSp>
        <p:nvGrpSpPr>
          <p:cNvPr id="30" name="Group 29">
            <a:extLst>
              <a:ext uri="{FF2B5EF4-FFF2-40B4-BE49-F238E27FC236}">
                <a16:creationId xmlns:a16="http://schemas.microsoft.com/office/drawing/2014/main" id="{21EA3226-E6C4-8C24-56D6-73681E268F83}"/>
              </a:ext>
            </a:extLst>
          </p:cNvPr>
          <p:cNvGrpSpPr/>
          <p:nvPr/>
        </p:nvGrpSpPr>
        <p:grpSpPr>
          <a:xfrm>
            <a:off x="1238999" y="3247319"/>
            <a:ext cx="7366098" cy="2932850"/>
            <a:chOff x="1238999" y="3247319"/>
            <a:chExt cx="7366098" cy="2932850"/>
          </a:xfrm>
        </p:grpSpPr>
        <p:grpSp>
          <p:nvGrpSpPr>
            <p:cNvPr id="31" name="Group 30">
              <a:extLst>
                <a:ext uri="{FF2B5EF4-FFF2-40B4-BE49-F238E27FC236}">
                  <a16:creationId xmlns:a16="http://schemas.microsoft.com/office/drawing/2014/main" id="{38CD4405-951B-BE36-D349-C6ECC697E635}"/>
                </a:ext>
              </a:extLst>
            </p:cNvPr>
            <p:cNvGrpSpPr/>
            <p:nvPr/>
          </p:nvGrpSpPr>
          <p:grpSpPr>
            <a:xfrm>
              <a:off x="1238999" y="3247319"/>
              <a:ext cx="7366098" cy="2932850"/>
              <a:chOff x="1427101" y="3613980"/>
              <a:chExt cx="7366098" cy="2932850"/>
            </a:xfrm>
          </p:grpSpPr>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CB904A86-9D42-F02E-A2C1-C486C881A9BB}"/>
                      </a:ext>
                    </a:extLst>
                  </p:cNvPr>
                  <p:cNvSpPr txBox="1"/>
                  <p:nvPr/>
                </p:nvSpPr>
                <p:spPr>
                  <a:xfrm>
                    <a:off x="1765548" y="3857863"/>
                    <a:ext cx="6992545" cy="461665"/>
                  </a:xfrm>
                  <a:prstGeom prst="rect">
                    <a:avLst/>
                  </a:prstGeom>
                  <a:noFill/>
                </p:spPr>
                <p:txBody>
                  <a:bodyPr wrap="square">
                    <a:spAutoFit/>
                  </a:bodyPr>
                  <a:lstStyle/>
                  <a:p>
                    <a:r>
                      <a:rPr lang="en-GB" sz="2400" dirty="0"/>
                      <a:t>Say we want to set </a:t>
                    </a:r>
                    <a14:m>
                      <m:oMath xmlns:m="http://schemas.openxmlformats.org/officeDocument/2006/math">
                        <m:r>
                          <a:rPr lang="en-US" sz="2400" i="1" smtClean="0">
                            <a:solidFill>
                              <a:srgbClr val="F16722"/>
                            </a:solidFill>
                            <a:latin typeface="Cambria Math" panose="02040503050406030204" pitchFamily="18" charset="0"/>
                          </a:rPr>
                          <m:t>𝑓</m:t>
                        </m:r>
                        <m:d>
                          <m:dPr>
                            <m:ctrlPr>
                              <a:rPr lang="de-DE" sz="2400" b="0" i="1" smtClean="0">
                                <a:solidFill>
                                  <a:schemeClr val="tx1"/>
                                </a:solidFill>
                                <a:latin typeface="Cambria Math" panose="02040503050406030204" pitchFamily="18" charset="0"/>
                              </a:rPr>
                            </m:ctrlPr>
                          </m:dPr>
                          <m:e>
                            <m:r>
                              <a:rPr lang="de-DE" sz="2400" b="0" i="1" smtClean="0">
                                <a:solidFill>
                                  <a:srgbClr val="358374"/>
                                </a:solidFill>
                                <a:latin typeface="Cambria Math" panose="02040503050406030204" pitchFamily="18" charset="0"/>
                              </a:rPr>
                              <m:t>𝑥</m:t>
                            </m:r>
                          </m:e>
                        </m:d>
                      </m:oMath>
                    </a14:m>
                    <a:r>
                      <a:rPr lang="en-GB" sz="2400" dirty="0"/>
                      <a:t> to </a:t>
                    </a:r>
                    <a14:m>
                      <m:oMath xmlns:m="http://schemas.openxmlformats.org/officeDocument/2006/math">
                        <m:r>
                          <a:rPr lang="de-DE" sz="2400" i="1">
                            <a:solidFill>
                              <a:srgbClr val="7030A0"/>
                            </a:solidFill>
                            <a:latin typeface="Cambria Math" panose="02040503050406030204" pitchFamily="18" charset="0"/>
                          </a:rPr>
                          <m:t>𝑦</m:t>
                        </m:r>
                      </m:oMath>
                    </a14:m>
                    <a:endParaRPr lang="en-GB" sz="2400" dirty="0"/>
                  </a:p>
                </p:txBody>
              </p:sp>
            </mc:Choice>
            <mc:Fallback>
              <p:sp>
                <p:nvSpPr>
                  <p:cNvPr id="33" name="TextBox 32">
                    <a:extLst>
                      <a:ext uri="{FF2B5EF4-FFF2-40B4-BE49-F238E27FC236}">
                        <a16:creationId xmlns:a16="http://schemas.microsoft.com/office/drawing/2014/main" id="{CB904A86-9D42-F02E-A2C1-C486C881A9BB}"/>
                      </a:ext>
                    </a:extLst>
                  </p:cNvPr>
                  <p:cNvSpPr txBox="1">
                    <a:spLocks noRot="1" noChangeAspect="1" noMove="1" noResize="1" noEditPoints="1" noAdjustHandles="1" noChangeArrowheads="1" noChangeShapeType="1" noTextEdit="1"/>
                  </p:cNvSpPr>
                  <p:nvPr/>
                </p:nvSpPr>
                <p:spPr>
                  <a:xfrm>
                    <a:off x="1765548" y="3857863"/>
                    <a:ext cx="6992545" cy="461665"/>
                  </a:xfrm>
                  <a:prstGeom prst="rect">
                    <a:avLst/>
                  </a:prstGeom>
                  <a:blipFill>
                    <a:blip r:embed="rId8"/>
                    <a:stretch>
                      <a:fillRect l="-1395" t="-10667" b="-30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A64D185-CECD-5756-298B-B19C878FC6CF}"/>
                      </a:ext>
                    </a:extLst>
                  </p:cNvPr>
                  <p:cNvSpPr txBox="1"/>
                  <p:nvPr/>
                </p:nvSpPr>
                <p:spPr>
                  <a:xfrm>
                    <a:off x="1775003" y="4893831"/>
                    <a:ext cx="6919588" cy="461665"/>
                  </a:xfrm>
                  <a:prstGeom prst="rect">
                    <a:avLst/>
                  </a:prstGeom>
                  <a:noFill/>
                </p:spPr>
                <p:txBody>
                  <a:bodyPr wrap="square">
                    <a:spAutoFit/>
                  </a:bodyPr>
                  <a:lstStyle/>
                  <a:p>
                    <a:r>
                      <a:rPr lang="en-US" sz="2400" dirty="0"/>
                      <a:t>What if </a:t>
                    </a:r>
                    <a14:m>
                      <m:oMath xmlns:m="http://schemas.openxmlformats.org/officeDocument/2006/math">
                        <m:r>
                          <a:rPr lang="de-DE" sz="2400" i="1">
                            <a:solidFill>
                              <a:srgbClr val="358374"/>
                            </a:solidFill>
                            <a:latin typeface="Cambria Math" panose="02040503050406030204" pitchFamily="18" charset="0"/>
                          </a:rPr>
                          <m:t>𝑥</m:t>
                        </m:r>
                      </m:oMath>
                    </a14:m>
                    <a:r>
                      <a:rPr lang="en-US" sz="2400" dirty="0">
                        <a:solidFill>
                          <a:schemeClr val="tx1"/>
                        </a:solidFill>
                      </a:rPr>
                      <a:t> already popped up in </a:t>
                    </a:r>
                    <a:r>
                      <a:rPr lang="en-US" sz="2400" i="1" dirty="0">
                        <a:solidFill>
                          <a:srgbClr val="358374"/>
                        </a:solidFill>
                      </a:rPr>
                      <a:t>A</a:t>
                    </a:r>
                    <a:r>
                      <a:rPr lang="en-US" sz="2400" dirty="0"/>
                      <a:t>’s previous queries?</a:t>
                    </a:r>
                    <a:endParaRPr lang="en-GB" sz="2400" dirty="0"/>
                  </a:p>
                </p:txBody>
              </p:sp>
            </mc:Choice>
            <mc:Fallback>
              <p:sp>
                <p:nvSpPr>
                  <p:cNvPr id="35" name="TextBox 34">
                    <a:extLst>
                      <a:ext uri="{FF2B5EF4-FFF2-40B4-BE49-F238E27FC236}">
                        <a16:creationId xmlns:a16="http://schemas.microsoft.com/office/drawing/2014/main" id="{CA64D185-CECD-5756-298B-B19C878FC6CF}"/>
                      </a:ext>
                    </a:extLst>
                  </p:cNvPr>
                  <p:cNvSpPr txBox="1">
                    <a:spLocks noRot="1" noChangeAspect="1" noMove="1" noResize="1" noEditPoints="1" noAdjustHandles="1" noChangeArrowheads="1" noChangeShapeType="1" noTextEdit="1"/>
                  </p:cNvSpPr>
                  <p:nvPr/>
                </p:nvSpPr>
                <p:spPr>
                  <a:xfrm>
                    <a:off x="1775003" y="4893831"/>
                    <a:ext cx="6919588" cy="461665"/>
                  </a:xfrm>
                  <a:prstGeom prst="rect">
                    <a:avLst/>
                  </a:prstGeom>
                  <a:blipFill>
                    <a:blip r:embed="rId9"/>
                    <a:stretch>
                      <a:fillRect l="-1322" t="-10667" b="-30667"/>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F2A1FB69-1755-8357-FF2C-2C561A878A4D}"/>
                  </a:ext>
                </a:extLst>
              </p:cNvPr>
              <p:cNvSpPr txBox="1"/>
              <p:nvPr/>
            </p:nvSpPr>
            <p:spPr>
              <a:xfrm>
                <a:off x="1454727" y="5715833"/>
                <a:ext cx="7239864" cy="830997"/>
              </a:xfrm>
              <a:prstGeom prst="rect">
                <a:avLst/>
              </a:prstGeom>
              <a:noFill/>
            </p:spPr>
            <p:txBody>
              <a:bodyPr wrap="square">
                <a:spAutoFit/>
              </a:bodyPr>
              <a:lstStyle/>
              <a:p>
                <a:r>
                  <a:rPr lang="en-GB" sz="2400" b="1" dirty="0"/>
                  <a:t>How can we still ‘program’ the oracle, without derailing </a:t>
                </a:r>
                <a:r>
                  <a:rPr lang="en-US" sz="2400" b="1" i="1" dirty="0">
                    <a:solidFill>
                      <a:srgbClr val="358374"/>
                    </a:solidFill>
                  </a:rPr>
                  <a:t>A</a:t>
                </a:r>
                <a:r>
                  <a:rPr lang="en-GB" sz="2400" b="1" dirty="0"/>
                  <a:t> too much?</a:t>
                </a:r>
              </a:p>
            </p:txBody>
          </p:sp>
          <p:sp>
            <p:nvSpPr>
              <p:cNvPr id="38" name="Rectangle 37">
                <a:extLst>
                  <a:ext uri="{FF2B5EF4-FFF2-40B4-BE49-F238E27FC236}">
                    <a16:creationId xmlns:a16="http://schemas.microsoft.com/office/drawing/2014/main" id="{587E9237-F262-669A-1CEA-11C886CC5569}"/>
                  </a:ext>
                </a:extLst>
              </p:cNvPr>
              <p:cNvSpPr/>
              <p:nvPr/>
            </p:nvSpPr>
            <p:spPr>
              <a:xfrm>
                <a:off x="1427101" y="3613980"/>
                <a:ext cx="7366098" cy="2932849"/>
              </a:xfrm>
              <a:prstGeom prst="rect">
                <a:avLst/>
              </a:prstGeom>
              <a:noFill/>
              <a:ln w="28575">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12AED34-4F2C-560E-D5A9-82554CA788B2}"/>
                    </a:ext>
                  </a:extLst>
                </p:cNvPr>
                <p:cNvSpPr txBox="1"/>
                <p:nvPr/>
              </p:nvSpPr>
              <p:spPr>
                <a:xfrm>
                  <a:off x="2550531" y="4014530"/>
                  <a:ext cx="5671131" cy="461665"/>
                </a:xfrm>
                <a:prstGeom prst="rect">
                  <a:avLst/>
                </a:prstGeom>
                <a:noFill/>
              </p:spPr>
              <p:txBody>
                <a:bodyPr wrap="square">
                  <a:spAutoFit/>
                </a:bodyPr>
                <a:lstStyle/>
                <a:p>
                  <a:r>
                    <a:rPr lang="en-GB" sz="2400" b="0" dirty="0">
                      <a:solidFill>
                        <a:schemeClr val="tx1"/>
                      </a:solidFill>
                    </a:rPr>
                    <a:t>with</a:t>
                  </a:r>
                  <a:r>
                    <a:rPr lang="de-DE" sz="2400" b="0" dirty="0">
                      <a:solidFill>
                        <a:schemeClr val="tx1"/>
                      </a:solidFill>
                    </a:rPr>
                    <a:t> </a:t>
                  </a:r>
                  <a14:m>
                    <m:oMath xmlns:m="http://schemas.openxmlformats.org/officeDocument/2006/math">
                      <m:d>
                        <m:dPr>
                          <m:ctrlPr>
                            <a:rPr lang="de-DE" sz="2400" b="0" i="1" smtClean="0">
                              <a:solidFill>
                                <a:schemeClr val="tx1"/>
                              </a:solidFill>
                              <a:latin typeface="Cambria Math" panose="02040503050406030204" pitchFamily="18" charset="0"/>
                            </a:rPr>
                          </m:ctrlPr>
                        </m:dPr>
                        <m:e>
                          <m:r>
                            <a:rPr lang="de-DE" sz="2400" b="0" i="1" smtClean="0">
                              <a:solidFill>
                                <a:srgbClr val="358374"/>
                              </a:solidFill>
                              <a:latin typeface="Cambria Math" panose="02040503050406030204" pitchFamily="18" charset="0"/>
                            </a:rPr>
                            <m:t>𝑥</m:t>
                          </m:r>
                          <m:r>
                            <a:rPr lang="de-DE" sz="2400" b="0" i="1" smtClean="0">
                              <a:solidFill>
                                <a:srgbClr val="358374"/>
                              </a:solidFill>
                              <a:latin typeface="Cambria Math" panose="02040503050406030204" pitchFamily="18" charset="0"/>
                            </a:rPr>
                            <m:t>,</m:t>
                          </m:r>
                          <m:r>
                            <a:rPr lang="de-DE" sz="2400" i="1">
                              <a:solidFill>
                                <a:srgbClr val="7030A0"/>
                              </a:solidFill>
                              <a:latin typeface="Cambria Math" panose="02040503050406030204" pitchFamily="18" charset="0"/>
                            </a:rPr>
                            <m:t>𝑦</m:t>
                          </m:r>
                        </m:e>
                      </m:d>
                      <m:r>
                        <a:rPr lang="de-DE" sz="2400" b="0" i="1" smtClean="0">
                          <a:solidFill>
                            <a:srgbClr val="358374"/>
                          </a:solidFill>
                          <a:latin typeface="Cambria Math" panose="02040503050406030204" pitchFamily="18" charset="0"/>
                        </a:rPr>
                        <m:t> </m:t>
                      </m:r>
                    </m:oMath>
                  </a14:m>
                  <a:r>
                    <a:rPr lang="en-GB" sz="2400" dirty="0"/>
                    <a:t>depending on </a:t>
                  </a:r>
                  <a:r>
                    <a:rPr lang="en-GB" sz="2400" i="1" dirty="0">
                      <a:solidFill>
                        <a:srgbClr val="358374"/>
                      </a:solidFill>
                    </a:rPr>
                    <a:t>A</a:t>
                  </a:r>
                  <a:r>
                    <a:rPr lang="en-GB" sz="2400" dirty="0"/>
                    <a:t>’s behaviour</a:t>
                  </a:r>
                </a:p>
              </p:txBody>
            </p:sp>
          </mc:Choice>
          <mc:Fallback xmlns="">
            <p:sp>
              <p:nvSpPr>
                <p:cNvPr id="32" name="TextBox 31">
                  <a:extLst>
                    <a:ext uri="{FF2B5EF4-FFF2-40B4-BE49-F238E27FC236}">
                      <a16:creationId xmlns:a16="http://schemas.microsoft.com/office/drawing/2014/main" id="{312AED34-4F2C-560E-D5A9-82554CA788B2}"/>
                    </a:ext>
                  </a:extLst>
                </p:cNvPr>
                <p:cNvSpPr txBox="1">
                  <a:spLocks noRot="1" noChangeAspect="1" noMove="1" noResize="1" noEditPoints="1" noAdjustHandles="1" noChangeArrowheads="1" noChangeShapeType="1" noTextEdit="1"/>
                </p:cNvSpPr>
                <p:nvPr/>
              </p:nvSpPr>
              <p:spPr>
                <a:xfrm>
                  <a:off x="2550531" y="4014530"/>
                  <a:ext cx="5671131" cy="461665"/>
                </a:xfrm>
                <a:prstGeom prst="rect">
                  <a:avLst/>
                </a:prstGeom>
                <a:blipFill>
                  <a:blip r:embed="rId10"/>
                  <a:stretch>
                    <a:fillRect l="-1611" t="-10667" b="-30667"/>
                  </a:stretch>
                </a:blipFill>
              </p:spPr>
              <p:txBody>
                <a:bodyPr/>
                <a:lstStyle/>
                <a:p>
                  <a:r>
                    <a:rPr lang="en-GB">
                      <a:noFill/>
                    </a:rPr>
                    <a:t> </a:t>
                  </a:r>
                </a:p>
              </p:txBody>
            </p:sp>
          </mc:Fallback>
        </mc:AlternateContent>
      </p:grpSp>
    </p:spTree>
    <p:extLst>
      <p:ext uri="{BB962C8B-B14F-4D97-AF65-F5344CB8AC3E}">
        <p14:creationId xmlns:p14="http://schemas.microsoft.com/office/powerpoint/2010/main" val="1072919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r>
              <a:rPr lang="en-GB" sz="2400" dirty="0"/>
              <a:t>☹</a:t>
            </a:r>
            <a:endParaRPr lang="en-US" sz="2400" dirty="0"/>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r>
              <a:rPr lang="en-GB" sz="2400" dirty="0"/>
              <a:t>☹</a:t>
            </a:r>
            <a:endParaRPr lang="en-US" sz="2400" dirty="0"/>
          </a:p>
          <a:p>
            <a:pPr marL="342900" indent="-342900" fontAlgn="auto">
              <a:lnSpc>
                <a:spcPct val="120000"/>
              </a:lnSpc>
              <a:spcAft>
                <a:spcPts val="0"/>
              </a:spcAft>
              <a:buFont typeface="Arial" panose="020B0604020202020204" pitchFamily="34" charset="0"/>
              <a:buChar char="•"/>
            </a:pPr>
            <a:r>
              <a:rPr lang="en-US" sz="2400" dirty="0"/>
              <a:t>‘Tricking </a:t>
            </a:r>
            <a:r>
              <a:rPr lang="en-US" sz="2400" i="1" dirty="0"/>
              <a:t>A</a:t>
            </a:r>
            <a:r>
              <a:rPr lang="en-US" sz="2400" dirty="0"/>
              <a:t>’: Can we still trick </a:t>
            </a:r>
            <a:r>
              <a:rPr lang="en-US" sz="2400" i="1" dirty="0"/>
              <a:t>A</a:t>
            </a:r>
            <a:r>
              <a:rPr lang="en-US" sz="2400" dirty="0"/>
              <a:t>? Adaptively? </a:t>
            </a:r>
            <a:r>
              <a:rPr lang="en-GB" sz="2400" dirty="0"/>
              <a:t>☹</a:t>
            </a:r>
            <a:endParaRPr lang="en-US" sz="2400" dirty="0"/>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grpSp>
        <p:nvGrpSpPr>
          <p:cNvPr id="3" name="Group 2">
            <a:extLst>
              <a:ext uri="{FF2B5EF4-FFF2-40B4-BE49-F238E27FC236}">
                <a16:creationId xmlns:a16="http://schemas.microsoft.com/office/drawing/2014/main" id="{E3C816C7-1D78-C251-E1F7-0CA42C5D925B}"/>
              </a:ext>
            </a:extLst>
          </p:cNvPr>
          <p:cNvGrpSpPr/>
          <p:nvPr/>
        </p:nvGrpSpPr>
        <p:grpSpPr>
          <a:xfrm>
            <a:off x="1238999" y="3235309"/>
            <a:ext cx="7382133" cy="840335"/>
            <a:chOff x="1427101" y="3613980"/>
            <a:chExt cx="7382133" cy="2932849"/>
          </a:xfrm>
        </p:grpSpPr>
        <p:sp>
          <p:nvSpPr>
            <p:cNvPr id="4" name="TextBox 3">
              <a:extLst>
                <a:ext uri="{FF2B5EF4-FFF2-40B4-BE49-F238E27FC236}">
                  <a16:creationId xmlns:a16="http://schemas.microsoft.com/office/drawing/2014/main" id="{7B9A06E5-81A1-F531-158E-E01F0131324D}"/>
                </a:ext>
              </a:extLst>
            </p:cNvPr>
            <p:cNvSpPr txBox="1"/>
            <p:nvPr/>
          </p:nvSpPr>
          <p:spPr>
            <a:xfrm>
              <a:off x="1502714" y="4167359"/>
              <a:ext cx="7306520" cy="1826087"/>
            </a:xfrm>
            <a:prstGeom prst="rect">
              <a:avLst/>
            </a:prstGeom>
            <a:noFill/>
          </p:spPr>
          <p:txBody>
            <a:bodyPr wrap="square">
              <a:spAutoFit/>
            </a:bodyPr>
            <a:lstStyle/>
            <a:p>
              <a:pPr algn="ctr"/>
              <a:r>
                <a:rPr lang="en-US" sz="2800" b="1" dirty="0"/>
                <a:t>Seems like we need to update our toolbox!</a:t>
              </a:r>
            </a:p>
          </p:txBody>
        </p:sp>
        <p:sp>
          <p:nvSpPr>
            <p:cNvPr id="5" name="Rectangle 4">
              <a:extLst>
                <a:ext uri="{FF2B5EF4-FFF2-40B4-BE49-F238E27FC236}">
                  <a16:creationId xmlns:a16="http://schemas.microsoft.com/office/drawing/2014/main" id="{478F0E75-7462-1624-62AE-061786E56C79}"/>
                </a:ext>
              </a:extLst>
            </p:cNvPr>
            <p:cNvSpPr/>
            <p:nvPr/>
          </p:nvSpPr>
          <p:spPr>
            <a:xfrm>
              <a:off x="1427101" y="3613980"/>
              <a:ext cx="7366098" cy="2932849"/>
            </a:xfrm>
            <a:prstGeom prst="rect">
              <a:avLst/>
            </a:prstGeom>
            <a:noFill/>
            <a:ln w="28575">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5979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solidFill>
                  <a:srgbClr val="358374"/>
                </a:solidFill>
              </a:rPr>
              <a:t>Efficient simulation of RO via lazy sampling? ☺</a:t>
            </a:r>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r>
              <a:rPr lang="en-GB" sz="2400" dirty="0"/>
              <a:t>☹</a:t>
            </a:r>
            <a:endParaRPr lang="en-US" sz="2400" dirty="0"/>
          </a:p>
          <a:p>
            <a:pPr marL="342900" indent="-342900" fontAlgn="auto">
              <a:lnSpc>
                <a:spcPct val="120000"/>
              </a:lnSpc>
              <a:spcAft>
                <a:spcPts val="0"/>
              </a:spcAft>
              <a:buFont typeface="Arial" panose="020B0604020202020204" pitchFamily="34" charset="0"/>
              <a:buChar char="•"/>
            </a:pPr>
            <a:r>
              <a:rPr lang="en-US" sz="2400" dirty="0"/>
              <a:t>‘Tricking </a:t>
            </a:r>
            <a:r>
              <a:rPr lang="en-US" sz="2400" i="1" dirty="0"/>
              <a:t>A</a:t>
            </a:r>
            <a:r>
              <a:rPr lang="en-US" sz="2400" dirty="0"/>
              <a:t>’: Can we still trick </a:t>
            </a:r>
            <a:r>
              <a:rPr lang="en-US" sz="2400" i="1" dirty="0"/>
              <a:t>A</a:t>
            </a:r>
            <a:r>
              <a:rPr lang="en-US" sz="2400" dirty="0"/>
              <a:t>? Adaptively? </a:t>
            </a:r>
            <a:r>
              <a:rPr lang="en-GB" sz="2400" dirty="0"/>
              <a:t>☹</a:t>
            </a:r>
            <a:endParaRPr lang="en-US" sz="2400" dirty="0"/>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37F42D-4FE4-470D-C8C8-B647B06226CC}"/>
                  </a:ext>
                </a:extLst>
              </p:cNvPr>
              <p:cNvSpPr txBox="1"/>
              <p:nvPr/>
            </p:nvSpPr>
            <p:spPr>
              <a:xfrm>
                <a:off x="1586902" y="3230487"/>
                <a:ext cx="4616472" cy="1354217"/>
              </a:xfrm>
              <a:prstGeom prst="rect">
                <a:avLst/>
              </a:prstGeom>
              <a:noFill/>
            </p:spPr>
            <p:txBody>
              <a:bodyPr wrap="square">
                <a:spAutoFit/>
              </a:bodyPr>
              <a:lstStyle/>
              <a:p>
                <a:pPr>
                  <a:spcAft>
                    <a:spcPts val="600"/>
                  </a:spcAft>
                </a:pPr>
                <a:r>
                  <a:rPr lang="en-GB" sz="2400" b="0" i="0" u="none" strike="noStrike" baseline="0" dirty="0">
                    <a:solidFill>
                      <a:srgbClr val="000000"/>
                    </a:solidFill>
                    <a:latin typeface="LMSans10-Regular"/>
                  </a:rPr>
                  <a:t>There </a:t>
                </a:r>
                <a:r>
                  <a:rPr lang="en-GB" sz="2400" b="0" i="0" u="none" strike="noStrike" baseline="0" dirty="0">
                    <a:solidFill>
                      <a:srgbClr val="000000"/>
                    </a:solidFill>
                  </a:rPr>
                  <a:t>exist</a:t>
                </a:r>
                <a:r>
                  <a:rPr lang="en-GB" sz="2400" b="0" i="0" u="none" strike="noStrike" baseline="0" dirty="0">
                    <a:solidFill>
                      <a:srgbClr val="000000"/>
                    </a:solidFill>
                    <a:latin typeface="LMSans10-Regular"/>
                  </a:rPr>
                  <a:t> functions </a:t>
                </a:r>
                <a14:m>
                  <m:oMath xmlns:m="http://schemas.openxmlformats.org/officeDocument/2006/math">
                    <m:r>
                      <a:rPr lang="en-US" sz="2400" i="1" smtClean="0">
                        <a:solidFill>
                          <a:srgbClr val="F16722"/>
                        </a:solidFill>
                        <a:latin typeface="Cambria Math" panose="02040503050406030204" pitchFamily="18" charset="0"/>
                      </a:rPr>
                      <m:t>𝑓</m:t>
                    </m:r>
                  </m:oMath>
                </a14:m>
                <a:r>
                  <a:rPr lang="en-GB" sz="2400" b="0" i="0" u="none" strike="noStrike" baseline="0" dirty="0">
                    <a:solidFill>
                      <a:srgbClr val="000000"/>
                    </a:solidFill>
                    <a:latin typeface="LMSans10-Regular"/>
                  </a:rPr>
                  <a:t> that</a:t>
                </a:r>
              </a:p>
              <a:p>
                <a:pPr marL="457200" indent="-457200">
                  <a:spcAft>
                    <a:spcPts val="600"/>
                  </a:spcAft>
                  <a:buClr>
                    <a:schemeClr val="tx1"/>
                  </a:buClr>
                  <a:buFont typeface="+mj-lt"/>
                  <a:buAutoNum type="alphaLcParenR"/>
                </a:pPr>
                <a:r>
                  <a:rPr lang="en-GB" sz="2400" dirty="0">
                    <a:solidFill>
                      <a:srgbClr val="000000"/>
                    </a:solidFill>
                    <a:latin typeface="LMSans10-Regular"/>
                  </a:rPr>
                  <a:t>have an </a:t>
                </a:r>
                <a:r>
                  <a:rPr lang="en-GB" sz="2400" b="1" dirty="0">
                    <a:solidFill>
                      <a:srgbClr val="358374"/>
                    </a:solidFill>
                    <a:latin typeface="LMSans10-Regular"/>
                  </a:rPr>
                  <a:t>efficient</a:t>
                </a:r>
                <a:r>
                  <a:rPr lang="en-GB" sz="2400" dirty="0">
                    <a:solidFill>
                      <a:srgbClr val="000000"/>
                    </a:solidFill>
                    <a:latin typeface="LMSans10-Regular"/>
                  </a:rPr>
                  <a:t> description </a:t>
                </a:r>
                <a:r>
                  <a:rPr lang="en-GB" sz="2400" dirty="0"/>
                  <a:t>✓</a:t>
                </a:r>
                <a:r>
                  <a:rPr lang="en-GB" sz="2400" dirty="0">
                    <a:solidFill>
                      <a:srgbClr val="000000"/>
                    </a:solidFill>
                    <a:latin typeface="LMSans10-Regular"/>
                  </a:rPr>
                  <a:t> </a:t>
                </a:r>
              </a:p>
              <a:p>
                <a:pPr marL="457200" indent="-457200">
                  <a:spcAft>
                    <a:spcPts val="600"/>
                  </a:spcAft>
                  <a:buClr>
                    <a:schemeClr val="tx1"/>
                  </a:buClr>
                  <a:buFont typeface="+mj-lt"/>
                  <a:buAutoNum type="alphaLcParenR"/>
                </a:pPr>
                <a:r>
                  <a:rPr lang="en-GB" sz="2400" dirty="0">
                    <a:solidFill>
                      <a:srgbClr val="000000"/>
                    </a:solidFill>
                    <a:latin typeface="LMSans10-Regular"/>
                  </a:rPr>
                  <a:t>are </a:t>
                </a:r>
                <a:r>
                  <a:rPr lang="en-GB" sz="2400" b="1" dirty="0">
                    <a:solidFill>
                      <a:srgbClr val="358374"/>
                    </a:solidFill>
                    <a:latin typeface="LMSans10-Regular"/>
                  </a:rPr>
                  <a:t>good enough to fool </a:t>
                </a:r>
                <a:r>
                  <a:rPr lang="en-US" sz="2400" b="1" i="1" dirty="0">
                    <a:solidFill>
                      <a:srgbClr val="358374"/>
                    </a:solidFill>
                  </a:rPr>
                  <a:t>A </a:t>
                </a:r>
                <a:r>
                  <a:rPr lang="en-GB" sz="2400" dirty="0"/>
                  <a:t>✓</a:t>
                </a:r>
                <a:endParaRPr lang="en-GB" sz="2400" b="1" dirty="0">
                  <a:solidFill>
                    <a:srgbClr val="358374"/>
                  </a:solidFill>
                  <a:latin typeface="LMSans10-Regular"/>
                </a:endParaRPr>
              </a:p>
            </p:txBody>
          </p:sp>
        </mc:Choice>
        <mc:Fallback xmlns="">
          <p:sp>
            <p:nvSpPr>
              <p:cNvPr id="6" name="TextBox 5">
                <a:extLst>
                  <a:ext uri="{FF2B5EF4-FFF2-40B4-BE49-F238E27FC236}">
                    <a16:creationId xmlns:a16="http://schemas.microsoft.com/office/drawing/2014/main" id="{C637F42D-4FE4-470D-C8C8-B647B06226CC}"/>
                  </a:ext>
                </a:extLst>
              </p:cNvPr>
              <p:cNvSpPr txBox="1">
                <a:spLocks noRot="1" noChangeAspect="1" noMove="1" noResize="1" noEditPoints="1" noAdjustHandles="1" noChangeArrowheads="1" noChangeShapeType="1" noTextEdit="1"/>
              </p:cNvSpPr>
              <p:nvPr/>
            </p:nvSpPr>
            <p:spPr>
              <a:xfrm>
                <a:off x="1586902" y="3230487"/>
                <a:ext cx="4616472" cy="1354217"/>
              </a:xfrm>
              <a:prstGeom prst="rect">
                <a:avLst/>
              </a:prstGeom>
              <a:blipFill>
                <a:blip r:embed="rId8"/>
                <a:stretch>
                  <a:fillRect l="-2111" t="-3604" b="-9459"/>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30972CA4-6537-4E7A-B0BD-2A0C3D4A8EAA}"/>
              </a:ext>
            </a:extLst>
          </p:cNvPr>
          <p:cNvSpPr/>
          <p:nvPr/>
        </p:nvSpPr>
        <p:spPr>
          <a:xfrm>
            <a:off x="1462404" y="3105816"/>
            <a:ext cx="6274211" cy="255722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1197F17-8D3F-D750-B1E8-D6C057546180}"/>
              </a:ext>
            </a:extLst>
          </p:cNvPr>
          <p:cNvSpPr txBox="1"/>
          <p:nvPr/>
        </p:nvSpPr>
        <p:spPr>
          <a:xfrm>
            <a:off x="1462404" y="5044950"/>
            <a:ext cx="4740968" cy="461665"/>
          </a:xfrm>
          <a:prstGeom prst="rect">
            <a:avLst/>
          </a:prstGeom>
          <a:noFill/>
        </p:spPr>
        <p:txBody>
          <a:bodyPr wrap="square">
            <a:spAutoFit/>
          </a:bodyPr>
          <a:lstStyle/>
          <a:p>
            <a:pPr algn="ctr"/>
            <a:r>
              <a:rPr lang="en-GB" sz="2400" b="0" i="0" u="none" strike="noStrike" baseline="0" dirty="0">
                <a:solidFill>
                  <a:srgbClr val="000000"/>
                </a:solidFill>
              </a:rPr>
              <a:t>[</a:t>
            </a:r>
            <a:r>
              <a:rPr lang="en-GB" sz="2400" b="0" i="0" u="none" strike="noStrike" baseline="0" dirty="0" err="1">
                <a:solidFill>
                  <a:srgbClr val="000000"/>
                </a:solidFill>
              </a:rPr>
              <a:t>Zhandry</a:t>
            </a:r>
            <a:r>
              <a:rPr lang="en-GB" sz="2400" b="0" i="0" u="none" strike="noStrike" baseline="0" dirty="0">
                <a:solidFill>
                  <a:srgbClr val="000000"/>
                </a:solidFill>
              </a:rPr>
              <a:t> 12]</a:t>
            </a:r>
            <a:endParaRPr lang="en-GB" sz="2400" dirty="0"/>
          </a:p>
        </p:txBody>
      </p:sp>
    </p:spTree>
    <p:extLst>
      <p:ext uri="{BB962C8B-B14F-4D97-AF65-F5344CB8AC3E}">
        <p14:creationId xmlns:p14="http://schemas.microsoft.com/office/powerpoint/2010/main" val="108006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37F42D-4FE4-470D-C8C8-B647B06226CC}"/>
              </a:ext>
            </a:extLst>
          </p:cNvPr>
          <p:cNvSpPr txBox="1"/>
          <p:nvPr/>
        </p:nvSpPr>
        <p:spPr>
          <a:xfrm>
            <a:off x="1486519" y="3196717"/>
            <a:ext cx="7499298" cy="461665"/>
          </a:xfrm>
          <a:prstGeom prst="rect">
            <a:avLst/>
          </a:prstGeom>
          <a:noFill/>
        </p:spPr>
        <p:txBody>
          <a:bodyPr wrap="square">
            <a:spAutoFit/>
          </a:bodyPr>
          <a:lstStyle/>
          <a:p>
            <a:pPr>
              <a:spcAft>
                <a:spcPts val="600"/>
              </a:spcAft>
            </a:pPr>
            <a:endParaRPr lang="en-GB" sz="2400" b="1" dirty="0">
              <a:solidFill>
                <a:srgbClr val="358374"/>
              </a:solidFill>
              <a:latin typeface="LMSans10-Regular"/>
            </a:endParaRPr>
          </a:p>
        </p:txBody>
      </p:sp>
      <p:sp>
        <p:nvSpPr>
          <p:cNvPr id="5" name="TextBox 4">
            <a:extLst>
              <a:ext uri="{FF2B5EF4-FFF2-40B4-BE49-F238E27FC236}">
                <a16:creationId xmlns:a16="http://schemas.microsoft.com/office/drawing/2014/main" id="{D90E0352-CA69-3E19-A58F-B480A09BBE03}"/>
              </a:ext>
            </a:extLst>
          </p:cNvPr>
          <p:cNvSpPr txBox="1"/>
          <p:nvPr/>
        </p:nvSpPr>
        <p:spPr>
          <a:xfrm>
            <a:off x="1586902" y="3230487"/>
            <a:ext cx="7241602" cy="830997"/>
          </a:xfrm>
          <a:prstGeom prst="rect">
            <a:avLst/>
          </a:prstGeom>
          <a:noFill/>
        </p:spPr>
        <p:txBody>
          <a:bodyPr wrap="square">
            <a:spAutoFit/>
          </a:bodyPr>
          <a:lstStyle/>
          <a:p>
            <a:pPr>
              <a:spcAft>
                <a:spcPts val="600"/>
              </a:spcAft>
            </a:pPr>
            <a:r>
              <a:rPr lang="en-GB" sz="2400" dirty="0">
                <a:solidFill>
                  <a:srgbClr val="000000"/>
                </a:solidFill>
              </a:rPr>
              <a:t>Simulate and record/extract </a:t>
            </a:r>
            <a:r>
              <a:rPr lang="en-US" sz="2400" i="1" dirty="0">
                <a:solidFill>
                  <a:srgbClr val="358374"/>
                </a:solidFill>
              </a:rPr>
              <a:t>A</a:t>
            </a:r>
            <a:r>
              <a:rPr lang="en-US" sz="2400" i="1" dirty="0"/>
              <a:t>’</a:t>
            </a:r>
            <a:r>
              <a:rPr lang="en-GB" sz="2400" dirty="0">
                <a:solidFill>
                  <a:srgbClr val="000000"/>
                </a:solidFill>
              </a:rPr>
              <a:t>s queries by using the </a:t>
            </a:r>
            <a:r>
              <a:rPr lang="en-GB" sz="2400" b="1" i="1" dirty="0">
                <a:solidFill>
                  <a:srgbClr val="358374"/>
                </a:solidFill>
              </a:rPr>
              <a:t>compressed oracle</a:t>
            </a:r>
            <a:r>
              <a:rPr lang="en-GB" sz="2400" b="1" dirty="0">
                <a:solidFill>
                  <a:srgbClr val="358374"/>
                </a:solidFill>
              </a:rPr>
              <a:t> technique</a:t>
            </a: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a:solidFill>
                  <a:srgbClr val="358374"/>
                </a:solidFill>
              </a:rPr>
              <a:t>What about our Random Oracle perks?</a:t>
            </a:r>
            <a:endParaRPr lang="en-GB" dirty="0">
              <a:solidFill>
                <a:srgbClr val="358374"/>
              </a:solidFill>
            </a:endParaRP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solidFill>
                  <a:srgbClr val="358374"/>
                </a:solidFill>
              </a:rPr>
              <a:t>Efficient simulation of RO via lazy sampling? ☺</a:t>
            </a: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‘See how </a:t>
            </a:r>
            <a:r>
              <a:rPr lang="en-US" sz="2400" i="1" dirty="0">
                <a:solidFill>
                  <a:srgbClr val="358374"/>
                </a:solidFill>
              </a:rPr>
              <a:t>A</a:t>
            </a:r>
            <a:r>
              <a:rPr lang="en-US" sz="2400" dirty="0">
                <a:solidFill>
                  <a:srgbClr val="358374"/>
                </a:solidFill>
              </a:rPr>
              <a:t> ticks’? ☺</a:t>
            </a:r>
          </a:p>
          <a:p>
            <a:pPr marL="342900" indent="-342900" fontAlgn="auto">
              <a:lnSpc>
                <a:spcPct val="120000"/>
              </a:lnSpc>
              <a:spcAft>
                <a:spcPts val="0"/>
              </a:spcAft>
              <a:buFont typeface="Arial" panose="020B0604020202020204" pitchFamily="34" charset="0"/>
              <a:buChar char="•"/>
            </a:pPr>
            <a:r>
              <a:rPr lang="en-US" sz="2400" dirty="0"/>
              <a:t>‘Tricking </a:t>
            </a:r>
            <a:r>
              <a:rPr lang="en-US" sz="2400" i="1" dirty="0"/>
              <a:t>A</a:t>
            </a:r>
            <a:r>
              <a:rPr lang="en-US" sz="2400" dirty="0"/>
              <a:t>’: Can we still trick </a:t>
            </a:r>
            <a:r>
              <a:rPr lang="en-US" sz="2400" i="1" dirty="0"/>
              <a:t>A</a:t>
            </a:r>
            <a:r>
              <a:rPr lang="en-US" sz="2400" dirty="0"/>
              <a:t>? Adaptively? </a:t>
            </a:r>
            <a:r>
              <a:rPr lang="en-GB" sz="2400" dirty="0"/>
              <a:t>☹</a:t>
            </a:r>
            <a:endParaRPr lang="en-US" sz="2400" dirty="0"/>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sp>
        <p:nvSpPr>
          <p:cNvPr id="14" name="TextBox 13">
            <a:extLst>
              <a:ext uri="{FF2B5EF4-FFF2-40B4-BE49-F238E27FC236}">
                <a16:creationId xmlns:a16="http://schemas.microsoft.com/office/drawing/2014/main" id="{3077E359-E727-631F-5417-2B048223C8DE}"/>
              </a:ext>
            </a:extLst>
          </p:cNvPr>
          <p:cNvSpPr txBox="1"/>
          <p:nvPr/>
        </p:nvSpPr>
        <p:spPr>
          <a:xfrm>
            <a:off x="1586902" y="4197929"/>
            <a:ext cx="7178371" cy="461665"/>
          </a:xfrm>
          <a:prstGeom prst="rect">
            <a:avLst/>
          </a:prstGeom>
          <a:noFill/>
        </p:spPr>
        <p:txBody>
          <a:bodyPr wrap="square">
            <a:spAutoFit/>
          </a:bodyPr>
          <a:lstStyle/>
          <a:p>
            <a:pPr algn="ctr"/>
            <a:r>
              <a:rPr lang="en-GB" sz="2400" b="0" i="0" u="none" strike="noStrike" baseline="0" dirty="0">
                <a:solidFill>
                  <a:srgbClr val="000000"/>
                </a:solidFill>
              </a:rPr>
              <a:t>[</a:t>
            </a:r>
            <a:r>
              <a:rPr lang="en-GB" sz="2400" b="0" i="0" u="none" strike="noStrike" baseline="0" dirty="0" err="1">
                <a:solidFill>
                  <a:srgbClr val="000000"/>
                </a:solidFill>
              </a:rPr>
              <a:t>Zhandry</a:t>
            </a:r>
            <a:r>
              <a:rPr lang="en-GB" sz="2400" b="0" i="0" u="none" strike="noStrike" baseline="0" dirty="0">
                <a:solidFill>
                  <a:srgbClr val="000000"/>
                </a:solidFill>
              </a:rPr>
              <a:t> 18 + recent follow-ups]</a:t>
            </a:r>
            <a:endParaRPr lang="en-GB" sz="2400" dirty="0"/>
          </a:p>
        </p:txBody>
      </p:sp>
      <p:sp>
        <p:nvSpPr>
          <p:cNvPr id="15" name="Rectangle 14">
            <a:extLst>
              <a:ext uri="{FF2B5EF4-FFF2-40B4-BE49-F238E27FC236}">
                <a16:creationId xmlns:a16="http://schemas.microsoft.com/office/drawing/2014/main" id="{C2F9470F-C7FA-F05B-0038-8B4DDCBAACF5}"/>
              </a:ext>
            </a:extLst>
          </p:cNvPr>
          <p:cNvSpPr/>
          <p:nvPr/>
        </p:nvSpPr>
        <p:spPr>
          <a:xfrm>
            <a:off x="1462406" y="3105816"/>
            <a:ext cx="7377058" cy="28170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4D363D2-6966-2D1D-0BB6-A6023202E4A1}"/>
                  </a:ext>
                </a:extLst>
              </p:cNvPr>
              <p:cNvSpPr txBox="1"/>
              <p:nvPr/>
            </p:nvSpPr>
            <p:spPr>
              <a:xfrm>
                <a:off x="1533474" y="4831835"/>
                <a:ext cx="7548392" cy="907941"/>
              </a:xfrm>
              <a:prstGeom prst="rect">
                <a:avLst/>
              </a:prstGeom>
              <a:noFill/>
            </p:spPr>
            <p:txBody>
              <a:bodyPr wrap="square">
                <a:spAutoFit/>
              </a:bodyPr>
              <a:lstStyle/>
              <a:p>
                <a:pPr>
                  <a:spcAft>
                    <a:spcPts val="600"/>
                  </a:spcAft>
                </a:pPr>
                <a:r>
                  <a:rPr lang="de-DE" sz="2400" b="1" i="0" u="none" strike="noStrike" baseline="0" dirty="0" err="1">
                    <a:solidFill>
                      <a:srgbClr val="358374"/>
                    </a:solidFill>
                    <a:latin typeface="LMSans10-Regular"/>
                  </a:rPr>
                  <a:t>Caveat</a:t>
                </a:r>
                <a:r>
                  <a:rPr lang="de-DE" sz="2400" b="0" i="0" u="none" strike="noStrike" baseline="0" dirty="0">
                    <a:solidFill>
                      <a:srgbClr val="000000"/>
                    </a:solidFill>
                    <a:latin typeface="LMSans10-Regular"/>
                  </a:rPr>
                  <a:t>: </a:t>
                </a:r>
                <a:r>
                  <a:rPr lang="en-US" sz="2400" b="0" i="0" u="none" strike="noStrike" baseline="0" dirty="0">
                    <a:solidFill>
                      <a:srgbClr val="000000"/>
                    </a:solidFill>
                    <a:latin typeface="LMSans10-Regular"/>
                  </a:rPr>
                  <a:t> comes with a loss in security parameters</a:t>
                </a:r>
              </a:p>
              <a:p>
                <a:pPr>
                  <a:spcAft>
                    <a:spcPts val="600"/>
                  </a:spcAft>
                </a:pPr>
                <a14:m>
                  <m:oMath xmlns:m="http://schemas.openxmlformats.org/officeDocument/2006/math">
                    <m:r>
                      <a:rPr lang="de-DE" sz="2400" b="0" i="1" dirty="0" smtClean="0">
                        <a:latin typeface="Cambria Math" panose="02040503050406030204" pitchFamily="18" charset="0"/>
                      </a:rPr>
                      <m:t>→ </m:t>
                    </m:r>
                  </m:oMath>
                </a14:m>
                <a:r>
                  <a:rPr lang="en-US" sz="2400" b="0" i="0" u="none" strike="noStrike" baseline="0" dirty="0">
                    <a:solidFill>
                      <a:srgbClr val="000000"/>
                    </a:solidFill>
                    <a:latin typeface="LMSans10-Regular"/>
                  </a:rPr>
                  <a:t>proofs only </a:t>
                </a:r>
                <a:r>
                  <a:rPr lang="en-US" sz="2400" b="1" i="0" u="none" strike="noStrike" baseline="0" dirty="0">
                    <a:solidFill>
                      <a:srgbClr val="358374"/>
                    </a:solidFill>
                    <a:latin typeface="LMSans10-Regular"/>
                  </a:rPr>
                  <a:t>apply to less efficient schemes</a:t>
                </a:r>
                <a:endParaRPr lang="en-GB" sz="2400" b="1" dirty="0">
                  <a:solidFill>
                    <a:srgbClr val="358374"/>
                  </a:solidFill>
                  <a:latin typeface="LMSans10-Regular"/>
                </a:endParaRPr>
              </a:p>
            </p:txBody>
          </p:sp>
        </mc:Choice>
        <mc:Fallback xmlns="">
          <p:sp>
            <p:nvSpPr>
              <p:cNvPr id="16" name="TextBox 15">
                <a:extLst>
                  <a:ext uri="{FF2B5EF4-FFF2-40B4-BE49-F238E27FC236}">
                    <a16:creationId xmlns:a16="http://schemas.microsoft.com/office/drawing/2014/main" id="{94D363D2-6966-2D1D-0BB6-A6023202E4A1}"/>
                  </a:ext>
                </a:extLst>
              </p:cNvPr>
              <p:cNvSpPr txBox="1">
                <a:spLocks noRot="1" noChangeAspect="1" noMove="1" noResize="1" noEditPoints="1" noAdjustHandles="1" noChangeArrowheads="1" noChangeShapeType="1" noTextEdit="1"/>
              </p:cNvSpPr>
              <p:nvPr/>
            </p:nvSpPr>
            <p:spPr>
              <a:xfrm>
                <a:off x="1533474" y="4831835"/>
                <a:ext cx="7548392" cy="907941"/>
              </a:xfrm>
              <a:prstGeom prst="rect">
                <a:avLst/>
              </a:prstGeom>
              <a:blipFill>
                <a:blip r:embed="rId8"/>
                <a:stretch>
                  <a:fillRect l="-1292" t="-5369" b="-14094"/>
                </a:stretch>
              </a:blipFill>
            </p:spPr>
            <p:txBody>
              <a:bodyPr/>
              <a:lstStyle/>
              <a:p>
                <a:r>
                  <a:rPr lang="en-GB">
                    <a:noFill/>
                  </a:rPr>
                  <a:t> </a:t>
                </a:r>
              </a:p>
            </p:txBody>
          </p:sp>
        </mc:Fallback>
      </mc:AlternateContent>
    </p:spTree>
    <p:extLst>
      <p:ext uri="{BB962C8B-B14F-4D97-AF65-F5344CB8AC3E}">
        <p14:creationId xmlns:p14="http://schemas.microsoft.com/office/powerpoint/2010/main" val="60194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0E0352-CA69-3E19-A58F-B480A09BBE03}"/>
              </a:ext>
            </a:extLst>
          </p:cNvPr>
          <p:cNvSpPr txBox="1"/>
          <p:nvPr/>
        </p:nvSpPr>
        <p:spPr>
          <a:xfrm>
            <a:off x="1586902" y="3230487"/>
            <a:ext cx="7241602" cy="830997"/>
          </a:xfrm>
          <a:prstGeom prst="rect">
            <a:avLst/>
          </a:prstGeom>
          <a:noFill/>
        </p:spPr>
        <p:txBody>
          <a:bodyPr wrap="square">
            <a:spAutoFit/>
          </a:bodyPr>
          <a:lstStyle/>
          <a:p>
            <a:pPr>
              <a:spcAft>
                <a:spcPts val="600"/>
              </a:spcAft>
            </a:pPr>
            <a:r>
              <a:rPr lang="en-GB" sz="2400" b="1" dirty="0">
                <a:solidFill>
                  <a:srgbClr val="358374"/>
                </a:solidFill>
              </a:rPr>
              <a:t>‘A priori-programming’:</a:t>
            </a:r>
            <a:r>
              <a:rPr lang="en-GB" sz="2400" dirty="0"/>
              <a:t> Already redefine RO </a:t>
            </a:r>
            <a:r>
              <a:rPr lang="en-GB" sz="2400" b="1" dirty="0"/>
              <a:t>on all values</a:t>
            </a:r>
            <a:r>
              <a:rPr lang="en-GB" sz="2400" dirty="0"/>
              <a:t> before running </a:t>
            </a:r>
            <a:r>
              <a:rPr lang="en-US" sz="2400" i="1" dirty="0">
                <a:solidFill>
                  <a:srgbClr val="358374"/>
                </a:solidFill>
              </a:rPr>
              <a:t>A</a:t>
            </a:r>
            <a:endParaRPr lang="en-GB" sz="2400" b="1" dirty="0">
              <a:solidFill>
                <a:srgbClr val="358374"/>
              </a:solidFill>
              <a:latin typeface="LMSans10-Regular"/>
            </a:endParaRP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 Can we still trick </a:t>
            </a:r>
            <a:r>
              <a:rPr lang="en-US" sz="2400" i="1" dirty="0">
                <a:solidFill>
                  <a:srgbClr val="358374"/>
                </a:solidFill>
              </a:rPr>
              <a:t>A</a:t>
            </a:r>
            <a:r>
              <a:rPr lang="en-US" sz="2400" dirty="0">
                <a:solidFill>
                  <a:srgbClr val="358374"/>
                </a:solidFill>
              </a:rPr>
              <a:t>? </a:t>
            </a:r>
            <a:r>
              <a:rPr lang="en-US" sz="2400" dirty="0"/>
              <a:t>Adaptively?</a:t>
            </a:r>
            <a:r>
              <a:rPr lang="en-US" sz="2400" dirty="0">
                <a:solidFill>
                  <a:srgbClr val="358374"/>
                </a:solidFill>
              </a:rPr>
              <a:t> ☺</a:t>
            </a:r>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sp>
        <p:nvSpPr>
          <p:cNvPr id="10" name="Rectangle 9">
            <a:extLst>
              <a:ext uri="{FF2B5EF4-FFF2-40B4-BE49-F238E27FC236}">
                <a16:creationId xmlns:a16="http://schemas.microsoft.com/office/drawing/2014/main" id="{B7ABACED-43AA-45CC-011F-E2DD676ED5DF}"/>
              </a:ext>
            </a:extLst>
          </p:cNvPr>
          <p:cNvSpPr/>
          <p:nvPr/>
        </p:nvSpPr>
        <p:spPr>
          <a:xfrm>
            <a:off x="1462406" y="3105816"/>
            <a:ext cx="7377058" cy="28170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417C61-4060-B8C3-8120-A417ACCEA3BE}"/>
                  </a:ext>
                </a:extLst>
              </p:cNvPr>
              <p:cNvSpPr txBox="1"/>
              <p:nvPr/>
            </p:nvSpPr>
            <p:spPr>
              <a:xfrm>
                <a:off x="1533474" y="4831835"/>
                <a:ext cx="7548392" cy="907941"/>
              </a:xfrm>
              <a:prstGeom prst="rect">
                <a:avLst/>
              </a:prstGeom>
              <a:noFill/>
            </p:spPr>
            <p:txBody>
              <a:bodyPr wrap="square">
                <a:spAutoFit/>
              </a:bodyPr>
              <a:lstStyle/>
              <a:p>
                <a:pPr>
                  <a:spcAft>
                    <a:spcPts val="600"/>
                  </a:spcAft>
                </a:pPr>
                <a:r>
                  <a:rPr lang="de-DE" sz="2400" b="1" i="0" u="none" strike="noStrike" baseline="0" dirty="0" err="1">
                    <a:solidFill>
                      <a:srgbClr val="358374"/>
                    </a:solidFill>
                    <a:latin typeface="LMSans10-Regular"/>
                  </a:rPr>
                  <a:t>Caveat</a:t>
                </a:r>
                <a:r>
                  <a:rPr lang="de-DE" sz="2400" b="0" i="0" u="none" strike="noStrike" baseline="0" dirty="0">
                    <a:solidFill>
                      <a:srgbClr val="000000"/>
                    </a:solidFill>
                    <a:latin typeface="LMSans10-Regular"/>
                  </a:rPr>
                  <a:t>: </a:t>
                </a:r>
                <a:r>
                  <a:rPr lang="en-US" sz="2400" b="0" i="0" u="none" strike="noStrike" baseline="0" dirty="0">
                    <a:solidFill>
                      <a:srgbClr val="000000"/>
                    </a:solidFill>
                    <a:latin typeface="LMSans10-Regular"/>
                  </a:rPr>
                  <a:t> comes with a loss in security parameters</a:t>
                </a:r>
              </a:p>
              <a:p>
                <a:pPr>
                  <a:spcAft>
                    <a:spcPts val="600"/>
                  </a:spcAft>
                </a:pPr>
                <a14:m>
                  <m:oMath xmlns:m="http://schemas.openxmlformats.org/officeDocument/2006/math">
                    <m:r>
                      <a:rPr lang="de-DE" sz="2400" b="0" i="1" dirty="0" smtClean="0">
                        <a:latin typeface="Cambria Math" panose="02040503050406030204" pitchFamily="18" charset="0"/>
                      </a:rPr>
                      <m:t>→ </m:t>
                    </m:r>
                  </m:oMath>
                </a14:m>
                <a:r>
                  <a:rPr lang="en-US" sz="2400" b="0" i="0" u="none" strike="noStrike" baseline="0" dirty="0">
                    <a:solidFill>
                      <a:srgbClr val="000000"/>
                    </a:solidFill>
                    <a:latin typeface="LMSans10-Regular"/>
                  </a:rPr>
                  <a:t>proofs only </a:t>
                </a:r>
                <a:r>
                  <a:rPr lang="en-US" sz="2400" b="1" i="0" u="none" strike="noStrike" baseline="0" dirty="0">
                    <a:solidFill>
                      <a:srgbClr val="358374"/>
                    </a:solidFill>
                    <a:latin typeface="LMSans10-Regular"/>
                  </a:rPr>
                  <a:t>apply to less efficient schemes</a:t>
                </a:r>
                <a:endParaRPr lang="en-GB" sz="2400" b="1" dirty="0">
                  <a:solidFill>
                    <a:srgbClr val="358374"/>
                  </a:solidFill>
                  <a:latin typeface="LMSans10-Regular"/>
                </a:endParaRPr>
              </a:p>
            </p:txBody>
          </p:sp>
        </mc:Choice>
        <mc:Fallback xmlns="">
          <p:sp>
            <p:nvSpPr>
              <p:cNvPr id="12" name="TextBox 11">
                <a:extLst>
                  <a:ext uri="{FF2B5EF4-FFF2-40B4-BE49-F238E27FC236}">
                    <a16:creationId xmlns:a16="http://schemas.microsoft.com/office/drawing/2014/main" id="{6D417C61-4060-B8C3-8120-A417ACCEA3BE}"/>
                  </a:ext>
                </a:extLst>
              </p:cNvPr>
              <p:cNvSpPr txBox="1">
                <a:spLocks noRot="1" noChangeAspect="1" noMove="1" noResize="1" noEditPoints="1" noAdjustHandles="1" noChangeArrowheads="1" noChangeShapeType="1" noTextEdit="1"/>
              </p:cNvSpPr>
              <p:nvPr/>
            </p:nvSpPr>
            <p:spPr>
              <a:xfrm>
                <a:off x="1533474" y="4831835"/>
                <a:ext cx="7548392" cy="907941"/>
              </a:xfrm>
              <a:prstGeom prst="rect">
                <a:avLst/>
              </a:prstGeom>
              <a:blipFill>
                <a:blip r:embed="rId8"/>
                <a:stretch>
                  <a:fillRect l="-1292" t="-5369" b="-14094"/>
                </a:stretch>
              </a:blipFill>
            </p:spPr>
            <p:txBody>
              <a:bodyPr/>
              <a:lstStyle/>
              <a:p>
                <a:r>
                  <a:rPr lang="en-GB">
                    <a:noFill/>
                  </a:rPr>
                  <a:t> </a:t>
                </a:r>
              </a:p>
            </p:txBody>
          </p:sp>
        </mc:Fallback>
      </mc:AlternateContent>
    </p:spTree>
    <p:extLst>
      <p:ext uri="{BB962C8B-B14F-4D97-AF65-F5344CB8AC3E}">
        <p14:creationId xmlns:p14="http://schemas.microsoft.com/office/powerpoint/2010/main" val="508630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DA671-8AF8-B1C2-3D16-6175F07221AA}"/>
              </a:ext>
            </a:extLst>
          </p:cNvPr>
          <p:cNvSpPr txBox="1"/>
          <p:nvPr/>
        </p:nvSpPr>
        <p:spPr>
          <a:xfrm>
            <a:off x="1586902" y="4197929"/>
            <a:ext cx="7178371" cy="461665"/>
          </a:xfrm>
          <a:prstGeom prst="rect">
            <a:avLst/>
          </a:prstGeom>
          <a:noFill/>
        </p:spPr>
        <p:txBody>
          <a:bodyPr wrap="square">
            <a:spAutoFit/>
          </a:bodyPr>
          <a:lstStyle/>
          <a:p>
            <a:pPr algn="ctr"/>
            <a:r>
              <a:rPr lang="en-GB" sz="2400" b="0" i="0" u="none" strike="noStrike" baseline="0" dirty="0">
                <a:solidFill>
                  <a:srgbClr val="000000"/>
                </a:solidFill>
              </a:rPr>
              <a:t>[Unruh 14 + recent follow-ups]</a:t>
            </a:r>
            <a:endParaRPr lang="en-GB" sz="2400" dirty="0"/>
          </a:p>
        </p:txBody>
      </p:sp>
      <p:sp>
        <p:nvSpPr>
          <p:cNvPr id="5" name="TextBox 4">
            <a:extLst>
              <a:ext uri="{FF2B5EF4-FFF2-40B4-BE49-F238E27FC236}">
                <a16:creationId xmlns:a16="http://schemas.microsoft.com/office/drawing/2014/main" id="{D90E0352-CA69-3E19-A58F-B480A09BBE03}"/>
              </a:ext>
            </a:extLst>
          </p:cNvPr>
          <p:cNvSpPr txBox="1"/>
          <p:nvPr/>
        </p:nvSpPr>
        <p:spPr>
          <a:xfrm>
            <a:off x="1586902" y="3230487"/>
            <a:ext cx="7241602" cy="830997"/>
          </a:xfrm>
          <a:prstGeom prst="rect">
            <a:avLst/>
          </a:prstGeom>
          <a:noFill/>
        </p:spPr>
        <p:txBody>
          <a:bodyPr wrap="square">
            <a:spAutoFit/>
          </a:bodyPr>
          <a:lstStyle/>
          <a:p>
            <a:pPr>
              <a:spcAft>
                <a:spcPts val="600"/>
              </a:spcAft>
            </a:pPr>
            <a:r>
              <a:rPr lang="en-GB" sz="2400" b="1" dirty="0">
                <a:solidFill>
                  <a:srgbClr val="358374"/>
                </a:solidFill>
              </a:rPr>
              <a:t>‘Random-until-queried’</a:t>
            </a:r>
            <a:r>
              <a:rPr lang="en-GB" sz="2400" dirty="0"/>
              <a:t> formalised via quantum query extractor</a:t>
            </a:r>
            <a:endParaRPr lang="en-GB" sz="2400" b="1" dirty="0">
              <a:solidFill>
                <a:srgbClr val="358374"/>
              </a:solidFill>
              <a:latin typeface="LMSans10-Regular"/>
            </a:endParaRP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 Can we still trick </a:t>
            </a:r>
            <a:r>
              <a:rPr lang="en-US" sz="2400" i="1" dirty="0">
                <a:solidFill>
                  <a:srgbClr val="358374"/>
                </a:solidFill>
              </a:rPr>
              <a:t>A</a:t>
            </a:r>
            <a:r>
              <a:rPr lang="en-US" sz="2400" dirty="0">
                <a:solidFill>
                  <a:srgbClr val="358374"/>
                </a:solidFill>
              </a:rPr>
              <a:t>? </a:t>
            </a:r>
            <a:r>
              <a:rPr lang="en-US" sz="2400" dirty="0"/>
              <a:t>Adaptively?</a:t>
            </a:r>
            <a:r>
              <a:rPr lang="en-US" sz="2400" dirty="0">
                <a:solidFill>
                  <a:srgbClr val="358374"/>
                </a:solidFill>
              </a:rPr>
              <a:t> ☺</a:t>
            </a:r>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p:sp>
        <p:nvSpPr>
          <p:cNvPr id="10" name="Rectangle 9">
            <a:extLst>
              <a:ext uri="{FF2B5EF4-FFF2-40B4-BE49-F238E27FC236}">
                <a16:creationId xmlns:a16="http://schemas.microsoft.com/office/drawing/2014/main" id="{B7ABACED-43AA-45CC-011F-E2DD676ED5DF}"/>
              </a:ext>
            </a:extLst>
          </p:cNvPr>
          <p:cNvSpPr/>
          <p:nvPr/>
        </p:nvSpPr>
        <p:spPr>
          <a:xfrm>
            <a:off x="1462406" y="3105816"/>
            <a:ext cx="7377058" cy="28170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D417C61-4060-B8C3-8120-A417ACCEA3BE}"/>
                  </a:ext>
                </a:extLst>
              </p:cNvPr>
              <p:cNvSpPr txBox="1"/>
              <p:nvPr/>
            </p:nvSpPr>
            <p:spPr>
              <a:xfrm>
                <a:off x="1533474" y="4831835"/>
                <a:ext cx="7548392" cy="907941"/>
              </a:xfrm>
              <a:prstGeom prst="rect">
                <a:avLst/>
              </a:prstGeom>
              <a:noFill/>
            </p:spPr>
            <p:txBody>
              <a:bodyPr wrap="square">
                <a:spAutoFit/>
              </a:bodyPr>
              <a:lstStyle/>
              <a:p>
                <a:pPr>
                  <a:spcAft>
                    <a:spcPts val="600"/>
                  </a:spcAft>
                </a:pPr>
                <a:r>
                  <a:rPr lang="de-DE" sz="2400" b="1" i="0" u="none" strike="noStrike" baseline="0" dirty="0" err="1">
                    <a:solidFill>
                      <a:srgbClr val="358374"/>
                    </a:solidFill>
                    <a:latin typeface="LMSans10-Regular"/>
                  </a:rPr>
                  <a:t>Caveat</a:t>
                </a:r>
                <a:r>
                  <a:rPr lang="de-DE" sz="2400" b="0" i="0" u="none" strike="noStrike" baseline="0" dirty="0">
                    <a:solidFill>
                      <a:srgbClr val="000000"/>
                    </a:solidFill>
                    <a:latin typeface="LMSans10-Regular"/>
                  </a:rPr>
                  <a:t>: </a:t>
                </a:r>
                <a:r>
                  <a:rPr lang="en-US" sz="2400" b="0" i="0" u="none" strike="noStrike" baseline="0" dirty="0">
                    <a:solidFill>
                      <a:srgbClr val="000000"/>
                    </a:solidFill>
                    <a:latin typeface="LMSans10-Regular"/>
                  </a:rPr>
                  <a:t> comes with a loss in security parameters</a:t>
                </a:r>
              </a:p>
              <a:p>
                <a:pPr>
                  <a:spcAft>
                    <a:spcPts val="600"/>
                  </a:spcAft>
                </a:pPr>
                <a14:m>
                  <m:oMath xmlns:m="http://schemas.openxmlformats.org/officeDocument/2006/math">
                    <m:r>
                      <a:rPr lang="de-DE" sz="2400" b="0" i="1" dirty="0" smtClean="0">
                        <a:latin typeface="Cambria Math" panose="02040503050406030204" pitchFamily="18" charset="0"/>
                      </a:rPr>
                      <m:t>→ </m:t>
                    </m:r>
                  </m:oMath>
                </a14:m>
                <a:r>
                  <a:rPr lang="en-US" sz="2400" b="0" i="0" u="none" strike="noStrike" baseline="0" dirty="0">
                    <a:solidFill>
                      <a:srgbClr val="000000"/>
                    </a:solidFill>
                    <a:latin typeface="LMSans10-Regular"/>
                  </a:rPr>
                  <a:t>proofs only </a:t>
                </a:r>
                <a:r>
                  <a:rPr lang="en-US" sz="2400" b="1" i="0" u="none" strike="noStrike" baseline="0" dirty="0">
                    <a:solidFill>
                      <a:srgbClr val="358374"/>
                    </a:solidFill>
                    <a:latin typeface="LMSans10-Regular"/>
                  </a:rPr>
                  <a:t>apply to less efficient schemes</a:t>
                </a:r>
                <a:endParaRPr lang="en-GB" sz="2400" b="1" dirty="0">
                  <a:solidFill>
                    <a:srgbClr val="358374"/>
                  </a:solidFill>
                  <a:latin typeface="LMSans10-Regular"/>
                </a:endParaRPr>
              </a:p>
            </p:txBody>
          </p:sp>
        </mc:Choice>
        <mc:Fallback>
          <p:sp>
            <p:nvSpPr>
              <p:cNvPr id="12" name="TextBox 11">
                <a:extLst>
                  <a:ext uri="{FF2B5EF4-FFF2-40B4-BE49-F238E27FC236}">
                    <a16:creationId xmlns:a16="http://schemas.microsoft.com/office/drawing/2014/main" id="{6D417C61-4060-B8C3-8120-A417ACCEA3BE}"/>
                  </a:ext>
                </a:extLst>
              </p:cNvPr>
              <p:cNvSpPr txBox="1">
                <a:spLocks noRot="1" noChangeAspect="1" noMove="1" noResize="1" noEditPoints="1" noAdjustHandles="1" noChangeArrowheads="1" noChangeShapeType="1" noTextEdit="1"/>
              </p:cNvSpPr>
              <p:nvPr/>
            </p:nvSpPr>
            <p:spPr>
              <a:xfrm>
                <a:off x="1533474" y="4831835"/>
                <a:ext cx="7548392" cy="907941"/>
              </a:xfrm>
              <a:prstGeom prst="rect">
                <a:avLst/>
              </a:prstGeom>
              <a:blipFill>
                <a:blip r:embed="rId8"/>
                <a:stretch>
                  <a:fillRect l="-1292" t="-5369" b="-14094"/>
                </a:stretch>
              </a:blipFill>
            </p:spPr>
            <p:txBody>
              <a:bodyPr/>
              <a:lstStyle/>
              <a:p>
                <a:r>
                  <a:rPr lang="en-GB">
                    <a:noFill/>
                  </a:rPr>
                  <a:t> </a:t>
                </a:r>
              </a:p>
            </p:txBody>
          </p:sp>
        </mc:Fallback>
      </mc:AlternateContent>
    </p:spTree>
    <p:extLst>
      <p:ext uri="{BB962C8B-B14F-4D97-AF65-F5344CB8AC3E}">
        <p14:creationId xmlns:p14="http://schemas.microsoft.com/office/powerpoint/2010/main" val="7172547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6BF0DB-B26F-A9A7-9548-E69DF9BBC1B3}"/>
              </a:ext>
            </a:extLst>
          </p:cNvPr>
          <p:cNvGrpSpPr/>
          <p:nvPr/>
        </p:nvGrpSpPr>
        <p:grpSpPr>
          <a:xfrm>
            <a:off x="1462404" y="3244386"/>
            <a:ext cx="7499298" cy="1415208"/>
            <a:chOff x="1462404" y="3244386"/>
            <a:chExt cx="4710375" cy="1415208"/>
          </a:xfrm>
        </p:grpSpPr>
        <p:sp>
          <p:nvSpPr>
            <p:cNvPr id="6" name="TextBox 5">
              <a:extLst>
                <a:ext uri="{FF2B5EF4-FFF2-40B4-BE49-F238E27FC236}">
                  <a16:creationId xmlns:a16="http://schemas.microsoft.com/office/drawing/2014/main" id="{C637F42D-4FE4-470D-C8C8-B647B06226CC}"/>
                </a:ext>
              </a:extLst>
            </p:cNvPr>
            <p:cNvSpPr txBox="1"/>
            <p:nvPr/>
          </p:nvSpPr>
          <p:spPr>
            <a:xfrm>
              <a:off x="1462404" y="3244386"/>
              <a:ext cx="4710375" cy="461665"/>
            </a:xfrm>
            <a:prstGeom prst="rect">
              <a:avLst/>
            </a:prstGeom>
            <a:noFill/>
          </p:spPr>
          <p:txBody>
            <a:bodyPr wrap="square">
              <a:spAutoFit/>
            </a:bodyPr>
            <a:lstStyle/>
            <a:p>
              <a:pPr>
                <a:spcAft>
                  <a:spcPts val="600"/>
                </a:spcAft>
              </a:pPr>
              <a:endParaRPr lang="en-GB" sz="2400" b="1" dirty="0">
                <a:solidFill>
                  <a:srgbClr val="358374"/>
                </a:solidFill>
                <a:latin typeface="LMSans10-Regular"/>
              </a:endParaRPr>
            </a:p>
          </p:txBody>
        </p:sp>
        <p:sp>
          <p:nvSpPr>
            <p:cNvPr id="11" name="TextBox 10">
              <a:extLst>
                <a:ext uri="{FF2B5EF4-FFF2-40B4-BE49-F238E27FC236}">
                  <a16:creationId xmlns:a16="http://schemas.microsoft.com/office/drawing/2014/main" id="{31197F17-8D3F-D750-B1E8-D6C057546180}"/>
                </a:ext>
              </a:extLst>
            </p:cNvPr>
            <p:cNvSpPr txBox="1"/>
            <p:nvPr/>
          </p:nvSpPr>
          <p:spPr>
            <a:xfrm>
              <a:off x="1540602" y="4197929"/>
              <a:ext cx="4508798" cy="461665"/>
            </a:xfrm>
            <a:prstGeom prst="rect">
              <a:avLst/>
            </a:prstGeom>
            <a:noFill/>
          </p:spPr>
          <p:txBody>
            <a:bodyPr wrap="square">
              <a:spAutoFit/>
            </a:bodyPr>
            <a:lstStyle/>
            <a:p>
              <a:pPr algn="ctr"/>
              <a:r>
                <a:rPr lang="en-GB" sz="2400" b="0" i="0" u="none" strike="noStrike" baseline="0" dirty="0">
                  <a:solidFill>
                    <a:srgbClr val="000000"/>
                  </a:solidFill>
                </a:rPr>
                <a:t>[Liu </a:t>
              </a:r>
              <a:r>
                <a:rPr lang="en-GB" sz="2400" b="0" i="0" u="none" strike="noStrike" baseline="0" dirty="0" err="1">
                  <a:solidFill>
                    <a:srgbClr val="000000"/>
                  </a:solidFill>
                </a:rPr>
                <a:t>Zhandry</a:t>
              </a:r>
              <a:r>
                <a:rPr lang="en-GB" sz="2400" b="0" i="0" u="none" strike="noStrike" baseline="0" dirty="0">
                  <a:solidFill>
                    <a:srgbClr val="000000"/>
                  </a:solidFill>
                </a:rPr>
                <a:t> 18 + recent follow-ups]</a:t>
              </a:r>
              <a:endParaRPr lang="en-GB" sz="2400" dirty="0"/>
            </a:p>
          </p:txBody>
        </p:sp>
      </p:gr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What about our Random Oracle perks?</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a:xfrm>
            <a:off x="4579791" y="6435578"/>
            <a:ext cx="4114800" cy="365125"/>
          </a:xfrm>
        </p:spPr>
        <p:txBody>
          <a:bodyPr/>
          <a:lstStyle/>
          <a:p>
            <a:r>
              <a:rPr lang="en-US"/>
              <a:t>Provable security and the quantum ROM - K. Hövelmanns</a:t>
            </a:r>
            <a:endParaRPr lang="en-GB" dirty="0"/>
          </a:p>
        </p:txBody>
      </p:sp>
      <p:sp>
        <p:nvSpPr>
          <p:cNvPr id="36" name="TextBox 35">
            <a:extLst>
              <a:ext uri="{FF2B5EF4-FFF2-40B4-BE49-F238E27FC236}">
                <a16:creationId xmlns:a16="http://schemas.microsoft.com/office/drawing/2014/main" id="{BC79B725-9164-EFC3-F8D9-4AEE93D24F93}"/>
              </a:ext>
            </a:extLst>
          </p:cNvPr>
          <p:cNvSpPr txBox="1"/>
          <p:nvPr/>
        </p:nvSpPr>
        <p:spPr>
          <a:xfrm>
            <a:off x="1233813" y="1628384"/>
            <a:ext cx="7796752" cy="1392369"/>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pPr>
            <a:r>
              <a:rPr lang="en-US" sz="2400" dirty="0"/>
              <a:t>Efficient simulation of RO via lazy sampling? ☺</a:t>
            </a:r>
          </a:p>
          <a:p>
            <a:pPr marL="342900" indent="-342900" fontAlgn="auto">
              <a:lnSpc>
                <a:spcPct val="120000"/>
              </a:lnSpc>
              <a:spcAft>
                <a:spcPts val="0"/>
              </a:spcAft>
              <a:buFont typeface="Arial" panose="020B0604020202020204" pitchFamily="34" charset="0"/>
              <a:buChar char="•"/>
            </a:pPr>
            <a:r>
              <a:rPr lang="en-US" sz="2400" dirty="0"/>
              <a:t>‘See how </a:t>
            </a:r>
            <a:r>
              <a:rPr lang="en-US" sz="2400" i="1" dirty="0"/>
              <a:t>A</a:t>
            </a:r>
            <a:r>
              <a:rPr lang="en-US" sz="2400" dirty="0"/>
              <a:t> ticks’? ☺</a:t>
            </a:r>
          </a:p>
          <a:p>
            <a:pPr marL="342900" indent="-342900" fontAlgn="auto">
              <a:lnSpc>
                <a:spcPct val="120000"/>
              </a:lnSpc>
              <a:spcAft>
                <a:spcPts val="0"/>
              </a:spcAft>
              <a:buFont typeface="Arial" panose="020B0604020202020204" pitchFamily="34" charset="0"/>
              <a:buChar char="•"/>
            </a:pPr>
            <a:r>
              <a:rPr lang="en-US" sz="2400" dirty="0">
                <a:solidFill>
                  <a:srgbClr val="358374"/>
                </a:solidFill>
              </a:rPr>
              <a:t>‘Tricking </a:t>
            </a:r>
            <a:r>
              <a:rPr lang="en-US" sz="2400" i="1" dirty="0">
                <a:solidFill>
                  <a:srgbClr val="358374"/>
                </a:solidFill>
              </a:rPr>
              <a:t>A</a:t>
            </a:r>
            <a:r>
              <a:rPr lang="en-US" sz="2400" dirty="0">
                <a:solidFill>
                  <a:srgbClr val="358374"/>
                </a:solidFill>
              </a:rPr>
              <a:t>’: </a:t>
            </a:r>
            <a:r>
              <a:rPr lang="en-US" sz="2400" dirty="0"/>
              <a:t>Can we still trick </a:t>
            </a:r>
            <a:r>
              <a:rPr lang="en-US" sz="2400" i="1" dirty="0"/>
              <a:t>A</a:t>
            </a:r>
            <a:r>
              <a:rPr lang="en-US" sz="2400" dirty="0"/>
              <a:t>?</a:t>
            </a:r>
            <a:r>
              <a:rPr lang="en-US" sz="2400" dirty="0">
                <a:solidFill>
                  <a:srgbClr val="358374"/>
                </a:solidFill>
              </a:rPr>
              <a:t> Adaptively? ☺</a:t>
            </a:r>
          </a:p>
        </p:txBody>
      </p:sp>
      <p:grpSp>
        <p:nvGrpSpPr>
          <p:cNvPr id="73" name="Group 72">
            <a:extLst>
              <a:ext uri="{FF2B5EF4-FFF2-40B4-BE49-F238E27FC236}">
                <a16:creationId xmlns:a16="http://schemas.microsoft.com/office/drawing/2014/main" id="{58427553-E6F3-C085-C6A2-2D4AC388617D}"/>
              </a:ext>
            </a:extLst>
          </p:cNvPr>
          <p:cNvGrpSpPr/>
          <p:nvPr/>
        </p:nvGrpSpPr>
        <p:grpSpPr>
          <a:xfrm>
            <a:off x="8961702" y="1350444"/>
            <a:ext cx="3148446" cy="4918446"/>
            <a:chOff x="8832272" y="1444336"/>
            <a:chExt cx="3148446" cy="4918446"/>
          </a:xfrm>
        </p:grpSpPr>
        <p:grpSp>
          <p:nvGrpSpPr>
            <p:cNvPr id="72" name="Group 71">
              <a:extLst>
                <a:ext uri="{FF2B5EF4-FFF2-40B4-BE49-F238E27FC236}">
                  <a16:creationId xmlns:a16="http://schemas.microsoft.com/office/drawing/2014/main" id="{A46D7CA2-1481-E18E-B6C4-906D91EE4A00}"/>
                </a:ext>
              </a:extLst>
            </p:cNvPr>
            <p:cNvGrpSpPr/>
            <p:nvPr/>
          </p:nvGrpSpPr>
          <p:grpSpPr>
            <a:xfrm>
              <a:off x="8832273" y="1444336"/>
              <a:ext cx="3148445" cy="4918446"/>
              <a:chOff x="8832273" y="1444336"/>
              <a:chExt cx="3148445" cy="4918446"/>
            </a:xfrm>
          </p:grpSpPr>
          <p:grpSp>
            <p:nvGrpSpPr>
              <p:cNvPr id="57" name="Group 56">
                <a:extLst>
                  <a:ext uri="{FF2B5EF4-FFF2-40B4-BE49-F238E27FC236}">
                    <a16:creationId xmlns:a16="http://schemas.microsoft.com/office/drawing/2014/main" id="{39B9278C-9C38-4AAE-BF0D-A0BB3C1DA01F}"/>
                  </a:ext>
                </a:extLst>
              </p:cNvPr>
              <p:cNvGrpSpPr/>
              <p:nvPr/>
            </p:nvGrpSpPr>
            <p:grpSpPr>
              <a:xfrm>
                <a:off x="8952435" y="1581277"/>
                <a:ext cx="2895084" cy="4307828"/>
                <a:chOff x="8298514" y="1680339"/>
                <a:chExt cx="2895084" cy="4307828"/>
              </a:xfrm>
            </p:grpSpPr>
            <p:grpSp>
              <p:nvGrpSpPr>
                <p:cNvPr id="58" name="Group 57">
                  <a:extLst>
                    <a:ext uri="{FF2B5EF4-FFF2-40B4-BE49-F238E27FC236}">
                      <a16:creationId xmlns:a16="http://schemas.microsoft.com/office/drawing/2014/main" id="{49906616-BC30-DD2A-ABD7-E63C04989117}"/>
                    </a:ext>
                  </a:extLst>
                </p:cNvPr>
                <p:cNvGrpSpPr/>
                <p:nvPr/>
              </p:nvGrpSpPr>
              <p:grpSpPr>
                <a:xfrm rot="3805051">
                  <a:off x="9332967" y="4088603"/>
                  <a:ext cx="840364" cy="90291"/>
                  <a:chOff x="5956678" y="4150415"/>
                  <a:chExt cx="1159354" cy="114471"/>
                </a:xfrm>
              </p:grpSpPr>
              <p:cxnSp>
                <p:nvCxnSpPr>
                  <p:cNvPr id="67" name="Straight Arrow Connector 66">
                    <a:extLst>
                      <a:ext uri="{FF2B5EF4-FFF2-40B4-BE49-F238E27FC236}">
                        <a16:creationId xmlns:a16="http://schemas.microsoft.com/office/drawing/2014/main" id="{B932D54F-01F9-5B57-DEF7-60D656A23128}"/>
                      </a:ext>
                    </a:extLst>
                  </p:cNvPr>
                  <p:cNvCxnSpPr>
                    <a:cxnSpLocks/>
                  </p:cNvCxnSpPr>
                  <p:nvPr/>
                </p:nvCxnSpPr>
                <p:spPr>
                  <a:xfrm flipH="1">
                    <a:off x="5956678" y="4264886"/>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9F550F-3D49-017D-D51D-FAA691038980}"/>
                      </a:ext>
                    </a:extLst>
                  </p:cNvPr>
                  <p:cNvCxnSpPr/>
                  <p:nvPr/>
                </p:nvCxnSpPr>
                <p:spPr>
                  <a:xfrm>
                    <a:off x="5956678" y="4150415"/>
                    <a:ext cx="1159354" cy="0"/>
                  </a:xfrm>
                  <a:prstGeom prst="straightConnector1">
                    <a:avLst/>
                  </a:prstGeom>
                  <a:ln w="12700">
                    <a:solidFill>
                      <a:srgbClr val="F1672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5C67A86-A91B-6CA6-2260-01B9B3338DAF}"/>
                        </a:ext>
                      </a:extLst>
                    </p:cNvPr>
                    <p:cNvSpPr txBox="1"/>
                    <p:nvPr/>
                  </p:nvSpPr>
                  <p:spPr>
                    <a:xfrm>
                      <a:off x="9339152" y="3937613"/>
                      <a:ext cx="3262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𝑥</m:t>
                            </m:r>
                          </m:oMath>
                        </m:oMathPara>
                      </a14:m>
                      <a:endParaRPr lang="en-GB" sz="2400" dirty="0"/>
                    </a:p>
                  </p:txBody>
                </p:sp>
              </mc:Choice>
              <mc:Fallback xmlns="">
                <p:sp>
                  <p:nvSpPr>
                    <p:cNvPr id="59" name="TextBox 58">
                      <a:extLst>
                        <a:ext uri="{FF2B5EF4-FFF2-40B4-BE49-F238E27FC236}">
                          <a16:creationId xmlns:a16="http://schemas.microsoft.com/office/drawing/2014/main" id="{55C67A86-A91B-6CA6-2260-01B9B3338DAF}"/>
                        </a:ext>
                      </a:extLst>
                    </p:cNvPr>
                    <p:cNvSpPr txBox="1">
                      <a:spLocks noRot="1" noChangeAspect="1" noMove="1" noResize="1" noEditPoints="1" noAdjustHandles="1" noChangeArrowheads="1" noChangeShapeType="1" noTextEdit="1"/>
                    </p:cNvSpPr>
                    <p:nvPr/>
                  </p:nvSpPr>
                  <p:spPr>
                    <a:xfrm>
                      <a:off x="9339152" y="3937613"/>
                      <a:ext cx="326274" cy="461665"/>
                    </a:xfrm>
                    <a:prstGeom prst="rect">
                      <a:avLst/>
                    </a:prstGeom>
                    <a:blipFill>
                      <a:blip r:embed="rId3"/>
                      <a:stretch>
                        <a:fillRect r="-1887"/>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98289A27-4A4B-83A9-7E4C-E8740B75797F}"/>
                    </a:ext>
                  </a:extLst>
                </p:cNvPr>
                <p:cNvGrpSpPr/>
                <p:nvPr/>
              </p:nvGrpSpPr>
              <p:grpSpPr>
                <a:xfrm>
                  <a:off x="8298514" y="1680339"/>
                  <a:ext cx="2895084" cy="4307828"/>
                  <a:chOff x="8298514" y="1680339"/>
                  <a:chExt cx="2895084" cy="4307828"/>
                </a:xfrm>
              </p:grpSpPr>
              <p:grpSp>
                <p:nvGrpSpPr>
                  <p:cNvPr id="61" name="Group 60">
                    <a:extLst>
                      <a:ext uri="{FF2B5EF4-FFF2-40B4-BE49-F238E27FC236}">
                        <a16:creationId xmlns:a16="http://schemas.microsoft.com/office/drawing/2014/main" id="{3C761B9E-8705-6FDD-CE70-1CB4A8D257D2}"/>
                      </a:ext>
                    </a:extLst>
                  </p:cNvPr>
                  <p:cNvGrpSpPr/>
                  <p:nvPr/>
                </p:nvGrpSpPr>
                <p:grpSpPr>
                  <a:xfrm>
                    <a:off x="9131889" y="4423694"/>
                    <a:ext cx="1454868" cy="1564473"/>
                    <a:chOff x="9029418" y="4487009"/>
                    <a:chExt cx="1454868" cy="1564473"/>
                  </a:xfrm>
                </p:grpSpPr>
                <p:pic>
                  <p:nvPicPr>
                    <p:cNvPr id="65" name="Picture 64" descr="A black and white image of a hacker using a computer&#10;&#10;Description automatically generated with low confidence">
                      <a:extLst>
                        <a:ext uri="{FF2B5EF4-FFF2-40B4-BE49-F238E27FC236}">
                          <a16:creationId xmlns:a16="http://schemas.microsoft.com/office/drawing/2014/main" id="{1E61BF84-6740-7266-588C-5E8A87D7D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66" name="TextBox 65">
                      <a:extLst>
                        <a:ext uri="{FF2B5EF4-FFF2-40B4-BE49-F238E27FC236}">
                          <a16:creationId xmlns:a16="http://schemas.microsoft.com/office/drawing/2014/main" id="{CDEE395C-2141-93A0-B75C-CCD6AAC5721D}"/>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pic>
                <p:nvPicPr>
                  <p:cNvPr id="62" name="Picture 61" descr="A person sitting on a stool&#10;&#10;Description automatically generated with medium confidence">
                    <a:extLst>
                      <a:ext uri="{FF2B5EF4-FFF2-40B4-BE49-F238E27FC236}">
                        <a16:creationId xmlns:a16="http://schemas.microsoft.com/office/drawing/2014/main" id="{9F000E99-886D-D7D0-72FC-8006D700F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514" y="1680339"/>
                    <a:ext cx="1971502" cy="1971502"/>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137DA5-A15A-DD23-C755-86AF5F6D057D}"/>
                          </a:ext>
                        </a:extLst>
                      </p:cNvPr>
                      <p:cNvSpPr txBox="1"/>
                      <p:nvPr/>
                    </p:nvSpPr>
                    <p:spPr>
                      <a:xfrm>
                        <a:off x="9827372" y="3806935"/>
                        <a:ext cx="308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2400" b="0" i="1" smtClean="0">
                                  <a:solidFill>
                                    <a:schemeClr val="tx1"/>
                                  </a:solidFill>
                                  <a:latin typeface="Cambria Math" panose="02040503050406030204" pitchFamily="18" charset="0"/>
                                </a:rPr>
                                <m:t>𝑦</m:t>
                              </m:r>
                            </m:oMath>
                          </m:oMathPara>
                        </a14:m>
                        <a:endParaRPr lang="en-GB" sz="2400" dirty="0"/>
                      </a:p>
                    </p:txBody>
                  </p:sp>
                </mc:Choice>
                <mc:Fallback xmlns="">
                  <p:sp>
                    <p:nvSpPr>
                      <p:cNvPr id="63" name="TextBox 62">
                        <a:extLst>
                          <a:ext uri="{FF2B5EF4-FFF2-40B4-BE49-F238E27FC236}">
                            <a16:creationId xmlns:a16="http://schemas.microsoft.com/office/drawing/2014/main" id="{5F137DA5-A15A-DD23-C755-86AF5F6D057D}"/>
                          </a:ext>
                        </a:extLst>
                      </p:cNvPr>
                      <p:cNvSpPr txBox="1">
                        <a:spLocks noRot="1" noChangeAspect="1" noMove="1" noResize="1" noEditPoints="1" noAdjustHandles="1" noChangeArrowheads="1" noChangeShapeType="1" noTextEdit="1"/>
                      </p:cNvSpPr>
                      <p:nvPr/>
                    </p:nvSpPr>
                    <p:spPr>
                      <a:xfrm>
                        <a:off x="9827372" y="3806935"/>
                        <a:ext cx="308351" cy="461665"/>
                      </a:xfrm>
                      <a:prstGeom prst="rect">
                        <a:avLst/>
                      </a:prstGeom>
                      <a:blipFill>
                        <a:blip r:embed="rId6"/>
                        <a:stretch>
                          <a:fillRect l="-6000" r="-22000"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DF36595-E9A3-35DC-F1EA-3121628F9F68}"/>
                          </a:ext>
                        </a:extLst>
                      </p:cNvPr>
                      <p:cNvSpPr txBox="1"/>
                      <p:nvPr/>
                    </p:nvSpPr>
                    <p:spPr>
                      <a:xfrm>
                        <a:off x="9849353" y="2974451"/>
                        <a:ext cx="1344245" cy="648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panose="02040503050406030204" pitchFamily="18" charset="0"/>
                                    </a:rPr>
                                  </m:ctrlPr>
                                </m:sSupPr>
                                <m:e>
                                  <m:r>
                                    <a:rPr lang="de-DE" sz="1800" b="0" i="1" smtClean="0">
                                      <a:solidFill>
                                        <a:schemeClr val="tx1"/>
                                      </a:solidFill>
                                      <a:latin typeface="Cambria Math" panose="02040503050406030204" pitchFamily="18" charset="0"/>
                                    </a:rPr>
                                    <m:t>𝑦</m:t>
                                  </m:r>
                                  <m:sSub>
                                    <m:sSubPr>
                                      <m:ctrlPr>
                                        <a:rPr lang="de-DE" sz="1800" b="0" i="1" smtClean="0">
                                          <a:solidFill>
                                            <a:schemeClr val="tx1"/>
                                          </a:solidFill>
                                          <a:latin typeface="Cambria Math" panose="02040503050406030204" pitchFamily="18" charset="0"/>
                                        </a:rPr>
                                      </m:ctrlPr>
                                    </m:sSubPr>
                                    <m:e>
                                      <m:r>
                                        <a:rPr lang="de-DE" sz="1800" b="0" i="1" smtClean="0">
                                          <a:solidFill>
                                            <a:schemeClr val="tx1"/>
                                          </a:solidFill>
                                          <a:latin typeface="Cambria Math" panose="02040503050406030204" pitchFamily="18" charset="0"/>
                                        </a:rPr>
                                        <m:t>←</m:t>
                                      </m:r>
                                    </m:e>
                                    <m:sub>
                                      <m:r>
                                        <a:rPr lang="de-DE" sz="1800" b="0" i="1" smtClean="0">
                                          <a:solidFill>
                                            <a:schemeClr val="tx1"/>
                                          </a:solidFill>
                                          <a:latin typeface="Cambria Math" panose="02040503050406030204" pitchFamily="18" charset="0"/>
                                        </a:rPr>
                                        <m:t>$</m:t>
                                      </m:r>
                                    </m:sub>
                                  </m:sSub>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0,1</m:t>
                                      </m:r>
                                    </m:e>
                                  </m:d>
                                </m:e>
                                <m:sup>
                                  <m:r>
                                    <a:rPr lang="de-DE" sz="1800" b="0" i="1" smtClean="0">
                                      <a:solidFill>
                                        <a:schemeClr val="tx1"/>
                                      </a:solidFill>
                                      <a:latin typeface="Cambria Math" panose="02040503050406030204" pitchFamily="18" charset="0"/>
                                    </a:rPr>
                                    <m:t>𝑛</m:t>
                                  </m:r>
                                </m:sup>
                              </m:sSup>
                            </m:oMath>
                          </m:oMathPara>
                        </a14:m>
                        <a:endParaRPr lang="en-GB" dirty="0"/>
                      </a:p>
                      <a:p>
                        <a:r>
                          <a:rPr lang="en-US" sz="1800" dirty="0"/>
                          <a:t>Store </a:t>
                        </a:r>
                        <a14:m>
                          <m:oMath xmlns:m="http://schemas.openxmlformats.org/officeDocument/2006/math">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𝑥</m:t>
                            </m:r>
                            <m:r>
                              <a:rPr lang="de-DE" sz="1800" b="0" i="1" smtClean="0">
                                <a:solidFill>
                                  <a:schemeClr val="tx1"/>
                                </a:solidFill>
                                <a:latin typeface="Cambria Math" panose="02040503050406030204" pitchFamily="18" charset="0"/>
                              </a:rPr>
                              <m:t>,</m:t>
                            </m:r>
                            <m:r>
                              <a:rPr lang="de-DE" sz="1800" b="0" i="1" smtClean="0">
                                <a:solidFill>
                                  <a:schemeClr val="tx1"/>
                                </a:solidFill>
                                <a:latin typeface="Cambria Math" panose="02040503050406030204" pitchFamily="18" charset="0"/>
                              </a:rPr>
                              <m:t>𝑦</m:t>
                            </m:r>
                            <m:r>
                              <a:rPr lang="de-DE" sz="1800" b="0" i="1" smtClean="0">
                                <a:solidFill>
                                  <a:schemeClr val="tx1"/>
                                </a:solidFill>
                                <a:latin typeface="Cambria Math" panose="02040503050406030204" pitchFamily="18" charset="0"/>
                              </a:rPr>
                              <m:t>)</m:t>
                            </m:r>
                          </m:oMath>
                        </a14:m>
                        <a:endParaRPr lang="en-GB" dirty="0"/>
                      </a:p>
                    </p:txBody>
                  </p:sp>
                </mc:Choice>
                <mc:Fallback xmlns="">
                  <p:sp>
                    <p:nvSpPr>
                      <p:cNvPr id="64" name="TextBox 63">
                        <a:extLst>
                          <a:ext uri="{FF2B5EF4-FFF2-40B4-BE49-F238E27FC236}">
                            <a16:creationId xmlns:a16="http://schemas.microsoft.com/office/drawing/2014/main" id="{1DF36595-E9A3-35DC-F1EA-3121628F9F68}"/>
                          </a:ext>
                        </a:extLst>
                      </p:cNvPr>
                      <p:cNvSpPr txBox="1">
                        <a:spLocks noRot="1" noChangeAspect="1" noMove="1" noResize="1" noEditPoints="1" noAdjustHandles="1" noChangeArrowheads="1" noChangeShapeType="1" noTextEdit="1"/>
                      </p:cNvSpPr>
                      <p:nvPr/>
                    </p:nvSpPr>
                    <p:spPr>
                      <a:xfrm>
                        <a:off x="9849353" y="2974451"/>
                        <a:ext cx="1344245" cy="648639"/>
                      </a:xfrm>
                      <a:prstGeom prst="rect">
                        <a:avLst/>
                      </a:prstGeom>
                      <a:blipFill>
                        <a:blip r:embed="rId7"/>
                        <a:stretch>
                          <a:fillRect l="-3620" b="-14019"/>
                        </a:stretch>
                      </a:blipFill>
                    </p:spPr>
                    <p:txBody>
                      <a:bodyPr/>
                      <a:lstStyle/>
                      <a:p>
                        <a:r>
                          <a:rPr lang="en-GB">
                            <a:noFill/>
                          </a:rPr>
                          <a:t> </a:t>
                        </a:r>
                      </a:p>
                    </p:txBody>
                  </p:sp>
                </mc:Fallback>
              </mc:AlternateContent>
            </p:grpSp>
          </p:grpSp>
          <p:sp>
            <p:nvSpPr>
              <p:cNvPr id="69" name="Rectangle: Rounded Corners 68">
                <a:extLst>
                  <a:ext uri="{FF2B5EF4-FFF2-40B4-BE49-F238E27FC236}">
                    <a16:creationId xmlns:a16="http://schemas.microsoft.com/office/drawing/2014/main" id="{3E28B9EE-1648-F9A4-3432-C37B71D711BD}"/>
                  </a:ext>
                </a:extLst>
              </p:cNvPr>
              <p:cNvSpPr/>
              <p:nvPr/>
            </p:nvSpPr>
            <p:spPr>
              <a:xfrm>
                <a:off x="8832273" y="1444336"/>
                <a:ext cx="3148445" cy="4918446"/>
              </a:xfrm>
              <a:prstGeom prst="roundRect">
                <a:avLst/>
              </a:prstGeom>
              <a:noFill/>
              <a:ln w="19050">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TextBox 70">
              <a:extLst>
                <a:ext uri="{FF2B5EF4-FFF2-40B4-BE49-F238E27FC236}">
                  <a16:creationId xmlns:a16="http://schemas.microsoft.com/office/drawing/2014/main" id="{A1C411C4-86A3-0DF7-65E2-3CEF2E483DE5}"/>
                </a:ext>
              </a:extLst>
            </p:cNvPr>
            <p:cNvSpPr txBox="1"/>
            <p:nvPr/>
          </p:nvSpPr>
          <p:spPr>
            <a:xfrm>
              <a:off x="8832272" y="5904719"/>
              <a:ext cx="3148445" cy="400110"/>
            </a:xfrm>
            <a:prstGeom prst="rect">
              <a:avLst/>
            </a:prstGeom>
            <a:noFill/>
          </p:spPr>
          <p:txBody>
            <a:bodyPr wrap="square">
              <a:spAutoFit/>
            </a:bodyPr>
            <a:lstStyle/>
            <a:p>
              <a:pPr algn="ctr"/>
              <a:r>
                <a:rPr lang="en-US" sz="2000" b="1" dirty="0"/>
                <a:t>(classical) RO</a:t>
              </a:r>
              <a:endParaRPr lang="en-GB" sz="2000" b="1" dirty="0"/>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18E55C5-C9FE-CC29-DB27-246FB36DA65A}"/>
                  </a:ext>
                </a:extLst>
              </p:cNvPr>
              <p:cNvSpPr txBox="1"/>
              <p:nvPr/>
            </p:nvSpPr>
            <p:spPr>
              <a:xfrm>
                <a:off x="1586902" y="3230487"/>
                <a:ext cx="7241602" cy="830997"/>
              </a:xfrm>
              <a:prstGeom prst="rect">
                <a:avLst/>
              </a:prstGeom>
              <a:noFill/>
            </p:spPr>
            <p:txBody>
              <a:bodyPr wrap="square">
                <a:spAutoFit/>
              </a:bodyPr>
              <a:lstStyle/>
              <a:p>
                <a:pPr>
                  <a:spcAft>
                    <a:spcPts val="600"/>
                  </a:spcAft>
                </a:pPr>
                <a:r>
                  <a:rPr lang="en-US" sz="2400" b="1" dirty="0">
                    <a:solidFill>
                      <a:srgbClr val="358374"/>
                    </a:solidFill>
                  </a:rPr>
                  <a:t>Adaptive reprogramming also works</a:t>
                </a:r>
                <a:r>
                  <a:rPr lang="en-US" sz="2400" dirty="0">
                    <a:solidFill>
                      <a:schemeClr val="tx1"/>
                    </a:solidFill>
                  </a:rPr>
                  <a:t> </a:t>
                </a:r>
                <a:r>
                  <a:rPr lang="en-US" sz="2400" dirty="0"/>
                  <a:t>(</a:t>
                </a:r>
                <a:r>
                  <a:rPr lang="en-US" sz="2400" dirty="0">
                    <a:solidFill>
                      <a:schemeClr val="tx1"/>
                    </a:solidFill>
                  </a:rPr>
                  <a:t>assuming we use sufficiently random </a:t>
                </a:r>
                <a14:m>
                  <m:oMath xmlns:m="http://schemas.openxmlformats.org/officeDocument/2006/math">
                    <m:r>
                      <a:rPr lang="de-DE" sz="2400" b="0" i="1" smtClean="0">
                        <a:solidFill>
                          <a:srgbClr val="7030A0"/>
                        </a:solidFill>
                        <a:latin typeface="Cambria Math" panose="02040503050406030204" pitchFamily="18" charset="0"/>
                      </a:rPr>
                      <m:t>𝑦</m:t>
                    </m:r>
                  </m:oMath>
                </a14:m>
                <a:r>
                  <a:rPr lang="en-US" sz="2400" dirty="0">
                    <a:solidFill>
                      <a:schemeClr val="tx1"/>
                    </a:solidFill>
                  </a:rPr>
                  <a:t>-values)</a:t>
                </a:r>
                <a:endParaRPr lang="en-GB" sz="2400" dirty="0">
                  <a:solidFill>
                    <a:srgbClr val="358374"/>
                  </a:solidFill>
                  <a:latin typeface="LMSans10-Regular"/>
                </a:endParaRPr>
              </a:p>
            </p:txBody>
          </p:sp>
        </mc:Choice>
        <mc:Fallback>
          <p:sp>
            <p:nvSpPr>
              <p:cNvPr id="12" name="TextBox 11">
                <a:extLst>
                  <a:ext uri="{FF2B5EF4-FFF2-40B4-BE49-F238E27FC236}">
                    <a16:creationId xmlns:a16="http://schemas.microsoft.com/office/drawing/2014/main" id="{A18E55C5-C9FE-CC29-DB27-246FB36DA65A}"/>
                  </a:ext>
                </a:extLst>
              </p:cNvPr>
              <p:cNvSpPr txBox="1">
                <a:spLocks noRot="1" noChangeAspect="1" noMove="1" noResize="1" noEditPoints="1" noAdjustHandles="1" noChangeArrowheads="1" noChangeShapeType="1" noTextEdit="1"/>
              </p:cNvSpPr>
              <p:nvPr/>
            </p:nvSpPr>
            <p:spPr>
              <a:xfrm>
                <a:off x="1586902" y="3230487"/>
                <a:ext cx="7241602" cy="830997"/>
              </a:xfrm>
              <a:prstGeom prst="rect">
                <a:avLst/>
              </a:prstGeom>
              <a:blipFill>
                <a:blip r:embed="rId8"/>
                <a:stretch>
                  <a:fillRect l="-1263" t="-5882" b="-16176"/>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47441938-40BF-AA5F-1C06-910E5B42D170}"/>
              </a:ext>
            </a:extLst>
          </p:cNvPr>
          <p:cNvSpPr/>
          <p:nvPr/>
        </p:nvSpPr>
        <p:spPr>
          <a:xfrm>
            <a:off x="1462406" y="3105816"/>
            <a:ext cx="7377058" cy="281700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DAEF369-0AF0-531B-3130-93C45CE695D4}"/>
                  </a:ext>
                </a:extLst>
              </p:cNvPr>
              <p:cNvSpPr txBox="1"/>
              <p:nvPr/>
            </p:nvSpPr>
            <p:spPr>
              <a:xfrm>
                <a:off x="1533474" y="4831835"/>
                <a:ext cx="7231799" cy="907941"/>
              </a:xfrm>
              <a:prstGeom prst="rect">
                <a:avLst/>
              </a:prstGeom>
              <a:noFill/>
            </p:spPr>
            <p:txBody>
              <a:bodyPr wrap="square">
                <a:spAutoFit/>
              </a:bodyPr>
              <a:lstStyle/>
              <a:p>
                <a:pPr>
                  <a:spcAft>
                    <a:spcPts val="600"/>
                  </a:spcAft>
                </a:pPr>
                <a:r>
                  <a:rPr lang="de-DE" sz="2400" b="1" i="0" u="none" strike="noStrike" baseline="0" dirty="0" err="1">
                    <a:solidFill>
                      <a:srgbClr val="358374"/>
                    </a:solidFill>
                    <a:latin typeface="LMSans10-Regular"/>
                  </a:rPr>
                  <a:t>Caveat</a:t>
                </a:r>
                <a:r>
                  <a:rPr lang="de-DE" sz="2400" b="0" i="0" u="none" strike="noStrike" baseline="0" dirty="0">
                    <a:solidFill>
                      <a:srgbClr val="000000"/>
                    </a:solidFill>
                    <a:latin typeface="LMSans10-Regular"/>
                  </a:rPr>
                  <a:t>: </a:t>
                </a:r>
                <a:r>
                  <a:rPr lang="en-US" sz="2400" b="0" i="0" u="none" strike="noStrike" baseline="0" dirty="0">
                    <a:solidFill>
                      <a:srgbClr val="000000"/>
                    </a:solidFill>
                    <a:latin typeface="LMSans10-Regular"/>
                  </a:rPr>
                  <a:t> comes with a loss in security parameters</a:t>
                </a:r>
              </a:p>
              <a:p>
                <a:pPr>
                  <a:spcAft>
                    <a:spcPts val="600"/>
                  </a:spcAft>
                </a:pPr>
                <a14:m>
                  <m:oMath xmlns:m="http://schemas.openxmlformats.org/officeDocument/2006/math">
                    <m:r>
                      <a:rPr lang="de-DE" sz="2400" b="0" i="1" dirty="0" smtClean="0">
                        <a:latin typeface="Cambria Math" panose="02040503050406030204" pitchFamily="18" charset="0"/>
                      </a:rPr>
                      <m:t>→ </m:t>
                    </m:r>
                  </m:oMath>
                </a14:m>
                <a:r>
                  <a:rPr lang="en-US" sz="2400" b="0" i="0" u="none" strike="noStrike" baseline="0" dirty="0">
                    <a:solidFill>
                      <a:srgbClr val="000000"/>
                    </a:solidFill>
                    <a:latin typeface="LMSans10-Regular"/>
                  </a:rPr>
                  <a:t>proofs only </a:t>
                </a:r>
                <a:r>
                  <a:rPr lang="en-US" sz="2400" b="1" i="0" u="none" strike="noStrike" baseline="0" dirty="0">
                    <a:solidFill>
                      <a:srgbClr val="358374"/>
                    </a:solidFill>
                    <a:latin typeface="LMSans10-Regular"/>
                  </a:rPr>
                  <a:t>apply to less efficient schemes</a:t>
                </a:r>
                <a:endParaRPr lang="en-GB" sz="2400" b="1" dirty="0">
                  <a:solidFill>
                    <a:srgbClr val="358374"/>
                  </a:solidFill>
                  <a:latin typeface="LMSans10-Regular"/>
                </a:endParaRPr>
              </a:p>
            </p:txBody>
          </p:sp>
        </mc:Choice>
        <mc:Fallback>
          <p:sp>
            <p:nvSpPr>
              <p:cNvPr id="14" name="TextBox 13">
                <a:extLst>
                  <a:ext uri="{FF2B5EF4-FFF2-40B4-BE49-F238E27FC236}">
                    <a16:creationId xmlns:a16="http://schemas.microsoft.com/office/drawing/2014/main" id="{2DAEF369-0AF0-531B-3130-93C45CE695D4}"/>
                  </a:ext>
                </a:extLst>
              </p:cNvPr>
              <p:cNvSpPr txBox="1">
                <a:spLocks noRot="1" noChangeAspect="1" noMove="1" noResize="1" noEditPoints="1" noAdjustHandles="1" noChangeArrowheads="1" noChangeShapeType="1" noTextEdit="1"/>
              </p:cNvSpPr>
              <p:nvPr/>
            </p:nvSpPr>
            <p:spPr>
              <a:xfrm>
                <a:off x="1533474" y="4831835"/>
                <a:ext cx="7231799" cy="907941"/>
              </a:xfrm>
              <a:prstGeom prst="rect">
                <a:avLst/>
              </a:prstGeom>
              <a:blipFill>
                <a:blip r:embed="rId9"/>
                <a:stretch>
                  <a:fillRect l="-1349" t="-5369" b="-14094"/>
                </a:stretch>
              </a:blipFill>
            </p:spPr>
            <p:txBody>
              <a:bodyPr/>
              <a:lstStyle/>
              <a:p>
                <a:r>
                  <a:rPr lang="en-GB">
                    <a:noFill/>
                  </a:rPr>
                  <a:t> </a:t>
                </a:r>
              </a:p>
            </p:txBody>
          </p:sp>
        </mc:Fallback>
      </mc:AlternateContent>
    </p:spTree>
    <p:extLst>
      <p:ext uri="{BB962C8B-B14F-4D97-AF65-F5344CB8AC3E}">
        <p14:creationId xmlns:p14="http://schemas.microsoft.com/office/powerpoint/2010/main" val="23124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dirty="0">
                <a:solidFill>
                  <a:srgbClr val="358374"/>
                </a:solidFill>
              </a:rPr>
              <a:t>The </a:t>
            </a:r>
            <a:r>
              <a:rPr lang="en-GB" i="1" dirty="0">
                <a:solidFill>
                  <a:srgbClr val="358374"/>
                </a:solidFill>
              </a:rPr>
              <a:t>Provable Security</a:t>
            </a:r>
            <a:r>
              <a:rPr lang="en-GB" dirty="0">
                <a:solidFill>
                  <a:srgbClr val="358374"/>
                </a:solidFill>
              </a:rPr>
              <a:t> paradigm</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4" y="1628384"/>
            <a:ext cx="6919586" cy="154914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a:t>Cryptographic design</a:t>
            </a:r>
          </a:p>
          <a:p>
            <a:pPr marL="285750" indent="-285750">
              <a:spcAft>
                <a:spcPts val="1000"/>
              </a:spcAft>
              <a:buFont typeface="Arial" panose="020B0604020202020204" pitchFamily="34" charset="0"/>
              <a:buChar char="•"/>
            </a:pPr>
            <a:r>
              <a:rPr lang="en-US" sz="2600" dirty="0"/>
              <a:t>Security model (‘game’)</a:t>
            </a:r>
          </a:p>
          <a:p>
            <a:pPr marL="285750" indent="-285750">
              <a:spcAft>
                <a:spcPts val="1000"/>
              </a:spcAft>
              <a:buFont typeface="Arial" panose="020B0604020202020204" pitchFamily="34" charset="0"/>
              <a:buChar char="•"/>
            </a:pPr>
            <a:r>
              <a:rPr lang="en-US" sz="2600" dirty="0">
                <a:solidFill>
                  <a:srgbClr val="358374"/>
                </a:solidFill>
              </a:rPr>
              <a:t>Security ‘proof’</a:t>
            </a:r>
          </a:p>
        </p:txBody>
      </p:sp>
      <p:sp>
        <p:nvSpPr>
          <p:cNvPr id="3" name="Rectangle 2">
            <a:extLst>
              <a:ext uri="{FF2B5EF4-FFF2-40B4-BE49-F238E27FC236}">
                <a16:creationId xmlns:a16="http://schemas.microsoft.com/office/drawing/2014/main" id="{F54A2831-EFFD-85B7-9655-891EE6413A82}"/>
              </a:ext>
            </a:extLst>
          </p:cNvPr>
          <p:cNvSpPr/>
          <p:nvPr/>
        </p:nvSpPr>
        <p:spPr>
          <a:xfrm>
            <a:off x="1551093" y="2649255"/>
            <a:ext cx="2318379" cy="594986"/>
          </a:xfrm>
          <a:prstGeom prst="rect">
            <a:avLst/>
          </a:prstGeom>
          <a:noFill/>
          <a:ln w="28575">
            <a:solidFill>
              <a:srgbClr val="358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2E38784-C543-E733-1921-D9AC890D5FF1}"/>
              </a:ext>
            </a:extLst>
          </p:cNvPr>
          <p:cNvCxnSpPr>
            <a:cxnSpLocks/>
          </p:cNvCxnSpPr>
          <p:nvPr/>
        </p:nvCxnSpPr>
        <p:spPr>
          <a:xfrm>
            <a:off x="4969727" y="2460944"/>
            <a:ext cx="2066693" cy="0"/>
          </a:xfrm>
          <a:prstGeom prst="line">
            <a:avLst/>
          </a:prstGeom>
          <a:ln w="38100">
            <a:solidFill>
              <a:srgbClr val="35837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E2882D-B8D8-94E6-6198-2E443E15709F}"/>
              </a:ext>
            </a:extLst>
          </p:cNvPr>
          <p:cNvPicPr>
            <a:picLocks noChangeAspect="1"/>
          </p:cNvPicPr>
          <p:nvPr/>
        </p:nvPicPr>
        <p:blipFill rotWithShape="1">
          <a:blip r:embed="rId2"/>
          <a:srcRect l="13861" t="23640" r="41543" b="20830"/>
          <a:stretch/>
        </p:blipFill>
        <p:spPr>
          <a:xfrm>
            <a:off x="6952990" y="2337268"/>
            <a:ext cx="5085047" cy="3396815"/>
          </a:xfrm>
          <a:prstGeom prst="rect">
            <a:avLst/>
          </a:prstGeom>
        </p:spPr>
      </p:pic>
      <p:cxnSp>
        <p:nvCxnSpPr>
          <p:cNvPr id="8" name="Straight Connector 7">
            <a:extLst>
              <a:ext uri="{FF2B5EF4-FFF2-40B4-BE49-F238E27FC236}">
                <a16:creationId xmlns:a16="http://schemas.microsoft.com/office/drawing/2014/main" id="{E917F25B-ADAB-72CE-5CB0-8CB68D2AECB1}"/>
              </a:ext>
            </a:extLst>
          </p:cNvPr>
          <p:cNvCxnSpPr/>
          <p:nvPr/>
        </p:nvCxnSpPr>
        <p:spPr>
          <a:xfrm>
            <a:off x="4538546" y="1874581"/>
            <a:ext cx="1126273" cy="0"/>
          </a:xfrm>
          <a:prstGeom prst="line">
            <a:avLst/>
          </a:prstGeom>
          <a:ln w="38100">
            <a:solidFill>
              <a:srgbClr val="358374"/>
            </a:solidFill>
          </a:ln>
        </p:spPr>
        <p:style>
          <a:lnRef idx="1">
            <a:schemeClr val="accent1"/>
          </a:lnRef>
          <a:fillRef idx="0">
            <a:schemeClr val="accent1"/>
          </a:fillRef>
          <a:effectRef idx="0">
            <a:schemeClr val="accent1"/>
          </a:effectRef>
          <a:fontRef idx="minor">
            <a:schemeClr val="tx1"/>
          </a:fontRef>
        </p:style>
      </p:cxnSp>
      <p:pic>
        <p:nvPicPr>
          <p:cNvPr id="10" name="Picture 2" descr="Kyber">
            <a:extLst>
              <a:ext uri="{FF2B5EF4-FFF2-40B4-BE49-F238E27FC236}">
                <a16:creationId xmlns:a16="http://schemas.microsoft.com/office/drawing/2014/main" id="{E9B14CFC-9694-BE1B-F858-9705ADB024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8319" y="1502873"/>
            <a:ext cx="2120891" cy="78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89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51CAF89-782D-411A-8BA4-35D87B843C9B}"/>
              </a:ext>
            </a:extLst>
          </p:cNvPr>
          <p:cNvSpPr txBox="1"/>
          <p:nvPr/>
        </p:nvSpPr>
        <p:spPr>
          <a:xfrm>
            <a:off x="1584651" y="1733243"/>
            <a:ext cx="6094140" cy="959237"/>
          </a:xfrm>
          <a:prstGeom prst="rect">
            <a:avLst/>
          </a:prstGeom>
          <a:noFill/>
        </p:spPr>
        <p:txBody>
          <a:bodyPr wrap="square" rtlCol="0">
            <a:spAutoFit/>
          </a:bodyPr>
          <a:lstStyle/>
          <a:p>
            <a:pPr>
              <a:spcAft>
                <a:spcPts val="1000"/>
              </a:spcAft>
            </a:pPr>
            <a:r>
              <a:rPr lang="en-US" sz="2400" dirty="0"/>
              <a:t>ROM heuristic: useful for sanity checks</a:t>
            </a:r>
          </a:p>
          <a:p>
            <a:pPr>
              <a:spcAft>
                <a:spcPts val="1000"/>
              </a:spcAft>
            </a:pPr>
            <a:r>
              <a:rPr lang="en-US" sz="2400" dirty="0"/>
              <a:t>Prominent examples: FO, Fiat-Shamir</a:t>
            </a:r>
          </a:p>
        </p:txBody>
      </p:sp>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GB">
                <a:solidFill>
                  <a:srgbClr val="358374"/>
                </a:solidFill>
              </a:rPr>
              <a:t>Thanks for listening!</a:t>
            </a: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dirty="0"/>
              <a:t>Provable security and the quantum ROM - K. Hövelmanns</a:t>
            </a:r>
            <a:endParaRPr lang="en-GB" dirty="0"/>
          </a:p>
        </p:txBody>
      </p:sp>
      <p:grpSp>
        <p:nvGrpSpPr>
          <p:cNvPr id="6" name="Group 5">
            <a:extLst>
              <a:ext uri="{FF2B5EF4-FFF2-40B4-BE49-F238E27FC236}">
                <a16:creationId xmlns:a16="http://schemas.microsoft.com/office/drawing/2014/main" id="{8C4F8E72-DEC7-BA7A-4CBC-CBDACE05A6D5}"/>
              </a:ext>
            </a:extLst>
          </p:cNvPr>
          <p:cNvGrpSpPr/>
          <p:nvPr/>
        </p:nvGrpSpPr>
        <p:grpSpPr>
          <a:xfrm>
            <a:off x="1859854" y="2866697"/>
            <a:ext cx="6804644" cy="1045268"/>
            <a:chOff x="1547618" y="4488959"/>
            <a:chExt cx="9717773" cy="1517896"/>
          </a:xfrm>
        </p:grpSpPr>
        <p:pic>
          <p:nvPicPr>
            <p:cNvPr id="12" name="Picture 2" descr="Kyber">
              <a:extLst>
                <a:ext uri="{FF2B5EF4-FFF2-40B4-BE49-F238E27FC236}">
                  <a16:creationId xmlns:a16="http://schemas.microsoft.com/office/drawing/2014/main" id="{AC4B714C-3C78-F244-E38A-B70C09622E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18" y="4488959"/>
              <a:ext cx="2945344"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071142-A804-8389-A50F-38500776626D}"/>
                </a:ext>
              </a:extLst>
            </p:cNvPr>
            <p:cNvPicPr>
              <a:picLocks noChangeAspect="1"/>
            </p:cNvPicPr>
            <p:nvPr/>
          </p:nvPicPr>
          <p:blipFill rotWithShape="1">
            <a:blip r:embed="rId3"/>
            <a:srcRect l="14393" t="34039" r="50000" b="49214"/>
            <a:stretch/>
          </p:blipFill>
          <p:spPr>
            <a:xfrm>
              <a:off x="4607392" y="4606173"/>
              <a:ext cx="3091648" cy="780077"/>
            </a:xfrm>
            <a:prstGeom prst="rect">
              <a:avLst/>
            </a:prstGeom>
          </p:spPr>
        </p:pic>
        <p:pic>
          <p:nvPicPr>
            <p:cNvPr id="11" name="Picture 10">
              <a:extLst>
                <a:ext uri="{FF2B5EF4-FFF2-40B4-BE49-F238E27FC236}">
                  <a16:creationId xmlns:a16="http://schemas.microsoft.com/office/drawing/2014/main" id="{5A653E6C-ABE1-0498-73D6-F7FFDEEB3A64}"/>
                </a:ext>
              </a:extLst>
            </p:cNvPr>
            <p:cNvPicPr>
              <a:picLocks noChangeAspect="1"/>
            </p:cNvPicPr>
            <p:nvPr/>
          </p:nvPicPr>
          <p:blipFill rotWithShape="1">
            <a:blip r:embed="rId4"/>
            <a:srcRect l="41154" t="47476" r="28580" b="26844"/>
            <a:stretch/>
          </p:blipFill>
          <p:spPr>
            <a:xfrm>
              <a:off x="8153400" y="4590381"/>
              <a:ext cx="3111991" cy="1416474"/>
            </a:xfrm>
            <a:prstGeom prst="rect">
              <a:avLst/>
            </a:prstGeom>
          </p:spPr>
        </p:pic>
      </p:grpSp>
      <p:pic>
        <p:nvPicPr>
          <p:cNvPr id="3" name="Picture 4" descr="Dilithium">
            <a:extLst>
              <a:ext uri="{FF2B5EF4-FFF2-40B4-BE49-F238E27FC236}">
                <a16:creationId xmlns:a16="http://schemas.microsoft.com/office/drawing/2014/main" id="{97930BA8-37D3-23B6-1520-4AD44A04D0C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35106" y="3335512"/>
            <a:ext cx="1986568" cy="9412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F6AC05C-82BB-D57C-EBA1-67147DF45FD9}"/>
              </a:ext>
            </a:extLst>
          </p:cNvPr>
          <p:cNvSpPr txBox="1"/>
          <p:nvPr/>
        </p:nvSpPr>
        <p:spPr>
          <a:xfrm>
            <a:off x="6835698" y="4375631"/>
            <a:ext cx="5198762" cy="1826141"/>
          </a:xfrm>
          <a:prstGeom prst="rect">
            <a:avLst/>
          </a:prstGeom>
          <a:noFill/>
          <a:ln w="19050">
            <a:solidFill>
              <a:srgbClr val="358374"/>
            </a:solidFill>
          </a:ln>
        </p:spPr>
        <p:txBody>
          <a:bodyPr wrap="square">
            <a:spAutoFit/>
          </a:bodyPr>
          <a:lstStyle/>
          <a:p>
            <a:pPr>
              <a:spcAft>
                <a:spcPts val="1000"/>
              </a:spcAft>
            </a:pPr>
            <a:r>
              <a:rPr lang="en-US" sz="2400" b="1" dirty="0">
                <a:solidFill>
                  <a:srgbClr val="358374"/>
                </a:solidFill>
              </a:rPr>
              <a:t>Open Qs</a:t>
            </a:r>
            <a:r>
              <a:rPr lang="en-US" sz="2400" dirty="0"/>
              <a:t>: </a:t>
            </a:r>
          </a:p>
          <a:p>
            <a:pPr marL="800100" lvl="1" indent="-342900">
              <a:spcAft>
                <a:spcPts val="1000"/>
              </a:spcAft>
              <a:buFont typeface="Arial" panose="020B0604020202020204" pitchFamily="34" charset="0"/>
              <a:buChar char="•"/>
            </a:pPr>
            <a:r>
              <a:rPr lang="en-US" sz="2400" dirty="0"/>
              <a:t>FO analogue without re-encrypting?</a:t>
            </a:r>
          </a:p>
          <a:p>
            <a:pPr marL="800100" lvl="1" indent="-342900">
              <a:spcAft>
                <a:spcPts val="1000"/>
              </a:spcAft>
              <a:buFont typeface="Arial" panose="020B0604020202020204" pitchFamily="34" charset="0"/>
              <a:buChar char="•"/>
            </a:pPr>
            <a:r>
              <a:rPr lang="en-US" sz="2400" dirty="0"/>
              <a:t>QROM: improve tool efficiency?</a:t>
            </a:r>
            <a:endParaRPr lang="en-GB" sz="2400" dirty="0"/>
          </a:p>
        </p:txBody>
      </p:sp>
      <p:sp>
        <p:nvSpPr>
          <p:cNvPr id="20" name="TextBox 19">
            <a:extLst>
              <a:ext uri="{FF2B5EF4-FFF2-40B4-BE49-F238E27FC236}">
                <a16:creationId xmlns:a16="http://schemas.microsoft.com/office/drawing/2014/main" id="{5C64996B-E4EC-F8FC-E5D4-CC4CF2855FD6}"/>
              </a:ext>
            </a:extLst>
          </p:cNvPr>
          <p:cNvSpPr txBox="1"/>
          <p:nvPr/>
        </p:nvSpPr>
        <p:spPr>
          <a:xfrm>
            <a:off x="1584652" y="4375631"/>
            <a:ext cx="4900748" cy="1826141"/>
          </a:xfrm>
          <a:prstGeom prst="rect">
            <a:avLst/>
          </a:prstGeom>
          <a:noFill/>
        </p:spPr>
        <p:txBody>
          <a:bodyPr wrap="square">
            <a:spAutoFit/>
          </a:bodyPr>
          <a:lstStyle/>
          <a:p>
            <a:pPr>
              <a:spcAft>
                <a:spcPts val="1000"/>
              </a:spcAft>
            </a:pPr>
            <a:r>
              <a:rPr lang="en-US" sz="2400" dirty="0"/>
              <a:t>Quantum ROM:</a:t>
            </a:r>
          </a:p>
          <a:p>
            <a:pPr marL="800100" lvl="1" indent="-342900">
              <a:spcAft>
                <a:spcPts val="1000"/>
              </a:spcAft>
              <a:buFont typeface="Arial" panose="020B0604020202020204" pitchFamily="34" charset="0"/>
              <a:buChar char="•"/>
            </a:pPr>
            <a:r>
              <a:rPr lang="en-US" sz="2400" dirty="0"/>
              <a:t>New tools for (almost) classical reasoning are emerging, but</a:t>
            </a:r>
          </a:p>
          <a:p>
            <a:pPr marL="800100" lvl="1" indent="-342900">
              <a:spcAft>
                <a:spcPts val="1000"/>
              </a:spcAft>
              <a:buFont typeface="Arial" panose="020B0604020202020204" pitchFamily="34" charset="0"/>
              <a:buChar char="•"/>
            </a:pPr>
            <a:r>
              <a:rPr lang="en-US" sz="2400" dirty="0"/>
              <a:t>usually at a loss in efficiency.</a:t>
            </a:r>
          </a:p>
        </p:txBody>
      </p:sp>
    </p:spTree>
    <p:extLst>
      <p:ext uri="{BB962C8B-B14F-4D97-AF65-F5344CB8AC3E}">
        <p14:creationId xmlns:p14="http://schemas.microsoft.com/office/powerpoint/2010/main" val="238068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US" sz="4400" dirty="0">
                <a:solidFill>
                  <a:srgbClr val="358374"/>
                </a:solidFill>
              </a:rPr>
              <a:t>Security ‘proofs’</a:t>
            </a:r>
            <a:endParaRPr lang="en-GB" dirty="0">
              <a:solidFill>
                <a:srgbClr val="358374"/>
              </a:solidFill>
            </a:endParaRP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4" y="1628384"/>
            <a:ext cx="9663830" cy="1456809"/>
          </a:xfrm>
          <a:prstGeom prst="rect">
            <a:avLst/>
          </a:prstGeom>
          <a:noFill/>
        </p:spPr>
        <p:txBody>
          <a:bodyPr wrap="square" rtlCol="0">
            <a:spAutoFit/>
          </a:bodyPr>
          <a:lstStyle/>
          <a:p>
            <a:pPr>
              <a:spcAft>
                <a:spcPts val="1000"/>
              </a:spcAft>
            </a:pPr>
            <a:r>
              <a:rPr lang="en-GB" sz="2400" dirty="0">
                <a:solidFill>
                  <a:srgbClr val="358374"/>
                </a:solidFill>
              </a:rPr>
              <a:t>Intuition</a:t>
            </a:r>
            <a:r>
              <a:rPr lang="en-GB" sz="2400" dirty="0"/>
              <a:t>: ‘If problem P is hard, then design X is secure’</a:t>
            </a:r>
            <a:endParaRPr lang="en-GB" sz="2400" dirty="0">
              <a:solidFill>
                <a:srgbClr val="358374"/>
              </a:solidFill>
            </a:endParaRPr>
          </a:p>
          <a:p>
            <a:pPr>
              <a:spcAft>
                <a:spcPts val="1000"/>
              </a:spcAft>
            </a:pPr>
            <a:r>
              <a:rPr lang="en-GB" sz="2400" dirty="0">
                <a:solidFill>
                  <a:srgbClr val="358374"/>
                </a:solidFill>
              </a:rPr>
              <a:t>Proof:</a:t>
            </a:r>
            <a:endParaRPr lang="en-GB" sz="2400" dirty="0"/>
          </a:p>
          <a:p>
            <a:pPr marL="457200" indent="-457200">
              <a:spcAft>
                <a:spcPts val="1000"/>
              </a:spcAft>
              <a:buFont typeface="Arial" panose="020B0604020202020204" pitchFamily="34" charset="0"/>
              <a:buChar char="•"/>
            </a:pPr>
            <a:r>
              <a:rPr lang="en-GB" sz="2400" dirty="0"/>
              <a:t>Imagine (black-box) attacker </a:t>
            </a:r>
            <a:r>
              <a:rPr lang="en-GB" sz="2400" i="1" dirty="0">
                <a:solidFill>
                  <a:srgbClr val="358374"/>
                </a:solidFill>
              </a:rPr>
              <a:t>A</a:t>
            </a:r>
            <a:r>
              <a:rPr lang="en-GB" sz="2400" dirty="0"/>
              <a:t>, breaking X in the security game G</a:t>
            </a:r>
            <a:endParaRPr lang="en-GB" sz="2400" dirty="0">
              <a:solidFill>
                <a:schemeClr val="bg1"/>
              </a:solidFill>
            </a:endParaRPr>
          </a:p>
        </p:txBody>
      </p:sp>
      <p:grpSp>
        <p:nvGrpSpPr>
          <p:cNvPr id="31" name="Group 30">
            <a:extLst>
              <a:ext uri="{FF2B5EF4-FFF2-40B4-BE49-F238E27FC236}">
                <a16:creationId xmlns:a16="http://schemas.microsoft.com/office/drawing/2014/main" id="{9B35560D-5DA5-168A-33A9-48249201ECA9}"/>
              </a:ext>
            </a:extLst>
          </p:cNvPr>
          <p:cNvGrpSpPr/>
          <p:nvPr/>
        </p:nvGrpSpPr>
        <p:grpSpPr>
          <a:xfrm>
            <a:off x="7116032" y="4753084"/>
            <a:ext cx="1334022" cy="1355460"/>
            <a:chOff x="7185884" y="4578306"/>
            <a:chExt cx="1334022" cy="1355460"/>
          </a:xfrm>
        </p:grpSpPr>
        <p:sp>
          <p:nvSpPr>
            <p:cNvPr id="32" name="Rectangle: Rounded Corners 31">
              <a:extLst>
                <a:ext uri="{FF2B5EF4-FFF2-40B4-BE49-F238E27FC236}">
                  <a16:creationId xmlns:a16="http://schemas.microsoft.com/office/drawing/2014/main" id="{A2647596-6FD1-EE84-5793-EBB1A178F0FF}"/>
                </a:ext>
              </a:extLst>
            </p:cNvPr>
            <p:cNvSpPr/>
            <p:nvPr/>
          </p:nvSpPr>
          <p:spPr>
            <a:xfrm>
              <a:off x="7185884" y="4587218"/>
              <a:ext cx="1334022" cy="1346548"/>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13F7E19-A35B-6698-30BE-D0DC9937B7CF}"/>
                </a:ext>
              </a:extLst>
            </p:cNvPr>
            <p:cNvSpPr txBox="1"/>
            <p:nvPr/>
          </p:nvSpPr>
          <p:spPr>
            <a:xfrm>
              <a:off x="7185884" y="4578306"/>
              <a:ext cx="1334022" cy="646331"/>
            </a:xfrm>
            <a:prstGeom prst="rect">
              <a:avLst/>
            </a:prstGeom>
            <a:noFill/>
          </p:spPr>
          <p:txBody>
            <a:bodyPr wrap="square">
              <a:spAutoFit/>
            </a:bodyPr>
            <a:lstStyle/>
            <a:p>
              <a:pPr algn="ctr"/>
              <a:r>
                <a:rPr lang="en-US" sz="1800" dirty="0"/>
                <a:t>Security game G</a:t>
              </a:r>
              <a:endParaRPr lang="en-GB" dirty="0"/>
            </a:p>
          </p:txBody>
        </p:sp>
      </p:grpSp>
      <p:grpSp>
        <p:nvGrpSpPr>
          <p:cNvPr id="56" name="Group 55">
            <a:extLst>
              <a:ext uri="{FF2B5EF4-FFF2-40B4-BE49-F238E27FC236}">
                <a16:creationId xmlns:a16="http://schemas.microsoft.com/office/drawing/2014/main" id="{3E1C96F6-933A-EB37-D5D2-2EBF3D5E1B0B}"/>
              </a:ext>
            </a:extLst>
          </p:cNvPr>
          <p:cNvGrpSpPr/>
          <p:nvPr/>
        </p:nvGrpSpPr>
        <p:grpSpPr>
          <a:xfrm>
            <a:off x="9964213" y="4763997"/>
            <a:ext cx="1454868" cy="1564473"/>
            <a:chOff x="9029418" y="4487009"/>
            <a:chExt cx="1454868" cy="1564473"/>
          </a:xfrm>
        </p:grpSpPr>
        <p:pic>
          <p:nvPicPr>
            <p:cNvPr id="57" name="Picture 56" descr="A black and white image of a hacker using a computer&#10;&#10;Description automatically generated with low confidence">
              <a:extLst>
                <a:ext uri="{FF2B5EF4-FFF2-40B4-BE49-F238E27FC236}">
                  <a16:creationId xmlns:a16="http://schemas.microsoft.com/office/drawing/2014/main" id="{0D5A576A-BB2C-E0E4-112C-ACF1C598F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58" name="TextBox 57">
              <a:extLst>
                <a:ext uri="{FF2B5EF4-FFF2-40B4-BE49-F238E27FC236}">
                  <a16:creationId xmlns:a16="http://schemas.microsoft.com/office/drawing/2014/main" id="{36B3A599-6F04-9426-0AA2-2DE7BC174C78}"/>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59" name="Group 58">
            <a:extLst>
              <a:ext uri="{FF2B5EF4-FFF2-40B4-BE49-F238E27FC236}">
                <a16:creationId xmlns:a16="http://schemas.microsoft.com/office/drawing/2014/main" id="{8A3AEEF0-B332-E7EA-44E0-9A207F9D797F}"/>
              </a:ext>
            </a:extLst>
          </p:cNvPr>
          <p:cNvGrpSpPr/>
          <p:nvPr/>
        </p:nvGrpSpPr>
        <p:grpSpPr>
          <a:xfrm>
            <a:off x="8837726" y="5025354"/>
            <a:ext cx="1159354" cy="1091487"/>
            <a:chOff x="7870064" y="4809995"/>
            <a:chExt cx="1159354" cy="1091487"/>
          </a:xfrm>
        </p:grpSpPr>
        <p:cxnSp>
          <p:nvCxnSpPr>
            <p:cNvPr id="60" name="Straight Arrow Connector 59">
              <a:extLst>
                <a:ext uri="{FF2B5EF4-FFF2-40B4-BE49-F238E27FC236}">
                  <a16:creationId xmlns:a16="http://schemas.microsoft.com/office/drawing/2014/main" id="{AE379102-5563-E25D-4432-32F16A680826}"/>
                </a:ext>
              </a:extLst>
            </p:cNvPr>
            <p:cNvCxnSpPr>
              <a:cxnSpLocks/>
            </p:cNvCxnSpPr>
            <p:nvPr/>
          </p:nvCxnSpPr>
          <p:spPr>
            <a:xfrm flipH="1">
              <a:off x="7870064" y="5599012"/>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997492EF-7F24-35CF-2B64-B669BAB8445E}"/>
                </a:ext>
              </a:extLst>
            </p:cNvPr>
            <p:cNvGrpSpPr/>
            <p:nvPr/>
          </p:nvGrpSpPr>
          <p:grpSpPr>
            <a:xfrm>
              <a:off x="7870064" y="4809995"/>
              <a:ext cx="1159354" cy="584775"/>
              <a:chOff x="7870064" y="4809995"/>
              <a:chExt cx="1159354" cy="584775"/>
            </a:xfrm>
          </p:grpSpPr>
          <p:sp>
            <p:nvSpPr>
              <p:cNvPr id="63" name="TextBox 62">
                <a:extLst>
                  <a:ext uri="{FF2B5EF4-FFF2-40B4-BE49-F238E27FC236}">
                    <a16:creationId xmlns:a16="http://schemas.microsoft.com/office/drawing/2014/main" id="{EE6E506E-F4C2-32CF-CB43-F2269C625A95}"/>
                  </a:ext>
                </a:extLst>
              </p:cNvPr>
              <p:cNvSpPr txBox="1"/>
              <p:nvPr/>
            </p:nvSpPr>
            <p:spPr>
              <a:xfrm>
                <a:off x="7870064" y="4809995"/>
                <a:ext cx="1159354" cy="584775"/>
              </a:xfrm>
              <a:prstGeom prst="rect">
                <a:avLst/>
              </a:prstGeom>
              <a:noFill/>
            </p:spPr>
            <p:txBody>
              <a:bodyPr wrap="square" rtlCol="0">
                <a:spAutoFit/>
              </a:bodyPr>
              <a:lstStyle/>
              <a:p>
                <a:pPr algn="ctr"/>
                <a:r>
                  <a:rPr lang="en-GB" sz="1600" dirty="0"/>
                  <a:t>X-instance</a:t>
                </a:r>
              </a:p>
            </p:txBody>
          </p:sp>
          <p:cxnSp>
            <p:nvCxnSpPr>
              <p:cNvPr id="64" name="Straight Arrow Connector 63">
                <a:extLst>
                  <a:ext uri="{FF2B5EF4-FFF2-40B4-BE49-F238E27FC236}">
                    <a16:creationId xmlns:a16="http://schemas.microsoft.com/office/drawing/2014/main" id="{FD0BA979-430D-77B6-C15B-BD8866443B19}"/>
                  </a:ext>
                </a:extLst>
              </p:cNvPr>
              <p:cNvCxnSpPr/>
              <p:nvPr/>
            </p:nvCxnSpPr>
            <p:spPr>
              <a:xfrm>
                <a:off x="7870064" y="5077216"/>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DEF6CD4A-D885-0432-0BF3-B5D81856E833}"/>
                </a:ext>
              </a:extLst>
            </p:cNvPr>
            <p:cNvSpPr txBox="1"/>
            <p:nvPr/>
          </p:nvSpPr>
          <p:spPr>
            <a:xfrm>
              <a:off x="7870064" y="5562928"/>
              <a:ext cx="1159354" cy="338554"/>
            </a:xfrm>
            <a:prstGeom prst="rect">
              <a:avLst/>
            </a:prstGeom>
            <a:noFill/>
          </p:spPr>
          <p:txBody>
            <a:bodyPr wrap="square" rtlCol="0">
              <a:spAutoFit/>
            </a:bodyPr>
            <a:lstStyle/>
            <a:p>
              <a:pPr algn="ctr"/>
              <a:r>
                <a:rPr lang="en-GB" sz="1600" dirty="0"/>
                <a:t>break</a:t>
              </a:r>
            </a:p>
          </p:txBody>
        </p:sp>
      </p:grpSp>
    </p:spTree>
    <p:extLst>
      <p:ext uri="{BB962C8B-B14F-4D97-AF65-F5344CB8AC3E}">
        <p14:creationId xmlns:p14="http://schemas.microsoft.com/office/powerpoint/2010/main" val="383546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C89-5FA2-4B83-809B-CD7965361902}"/>
              </a:ext>
            </a:extLst>
          </p:cNvPr>
          <p:cNvSpPr>
            <a:spLocks noGrp="1"/>
          </p:cNvSpPr>
          <p:nvPr>
            <p:ph type="title"/>
          </p:nvPr>
        </p:nvSpPr>
        <p:spPr/>
        <p:txBody>
          <a:bodyPr/>
          <a:lstStyle/>
          <a:p>
            <a:r>
              <a:rPr lang="en-US" sz="4400" dirty="0">
                <a:solidFill>
                  <a:srgbClr val="358374"/>
                </a:solidFill>
              </a:rPr>
              <a:t>Security ‘proofs’</a:t>
            </a:r>
            <a:endParaRPr lang="en-GB" dirty="0">
              <a:solidFill>
                <a:srgbClr val="358374"/>
              </a:solidFill>
            </a:endParaRPr>
          </a:p>
        </p:txBody>
      </p:sp>
      <p:sp>
        <p:nvSpPr>
          <p:cNvPr id="7" name="Footer Placeholder 6">
            <a:extLst>
              <a:ext uri="{FF2B5EF4-FFF2-40B4-BE49-F238E27FC236}">
                <a16:creationId xmlns:a16="http://schemas.microsoft.com/office/drawing/2014/main" id="{29A7F78A-FFBE-4B03-AD44-362922FA9E1D}"/>
              </a:ext>
            </a:extLst>
          </p:cNvPr>
          <p:cNvSpPr>
            <a:spLocks noGrp="1"/>
          </p:cNvSpPr>
          <p:nvPr>
            <p:ph type="ftr" sz="quarter" idx="11"/>
          </p:nvPr>
        </p:nvSpPr>
        <p:spPr/>
        <p:txBody>
          <a:bodyPr/>
          <a:lstStyle/>
          <a:p>
            <a:r>
              <a:rPr lang="en-US"/>
              <a:t>Provable security and the quantum ROM - K. Hövelmanns</a:t>
            </a:r>
            <a:endParaRPr lang="en-GB" dirty="0"/>
          </a:p>
        </p:txBody>
      </p:sp>
      <p:sp>
        <p:nvSpPr>
          <p:cNvPr id="9" name="TextBox 8">
            <a:extLst>
              <a:ext uri="{FF2B5EF4-FFF2-40B4-BE49-F238E27FC236}">
                <a16:creationId xmlns:a16="http://schemas.microsoft.com/office/drawing/2014/main" id="{661631B9-5166-39C9-9C6E-2B8C089B0302}"/>
              </a:ext>
            </a:extLst>
          </p:cNvPr>
          <p:cNvSpPr txBox="1"/>
          <p:nvPr/>
        </p:nvSpPr>
        <p:spPr>
          <a:xfrm>
            <a:off x="1233814" y="1628384"/>
            <a:ext cx="9663830" cy="1954381"/>
          </a:xfrm>
          <a:prstGeom prst="rect">
            <a:avLst/>
          </a:prstGeom>
          <a:noFill/>
        </p:spPr>
        <p:txBody>
          <a:bodyPr wrap="square" rtlCol="0">
            <a:spAutoFit/>
          </a:bodyPr>
          <a:lstStyle/>
          <a:p>
            <a:pPr>
              <a:spcAft>
                <a:spcPts val="1000"/>
              </a:spcAft>
            </a:pPr>
            <a:r>
              <a:rPr lang="en-GB" sz="2400" dirty="0">
                <a:solidFill>
                  <a:srgbClr val="358374"/>
                </a:solidFill>
              </a:rPr>
              <a:t>Intuition</a:t>
            </a:r>
            <a:r>
              <a:rPr lang="en-GB" sz="2400" dirty="0"/>
              <a:t>: ‘If problem P is hard, then design X is secure’</a:t>
            </a:r>
            <a:endParaRPr lang="en-GB" sz="2400" dirty="0">
              <a:solidFill>
                <a:srgbClr val="358374"/>
              </a:solidFill>
            </a:endParaRPr>
          </a:p>
          <a:p>
            <a:pPr>
              <a:spcAft>
                <a:spcPts val="1000"/>
              </a:spcAft>
            </a:pPr>
            <a:r>
              <a:rPr lang="en-GB" sz="2400" dirty="0">
                <a:solidFill>
                  <a:srgbClr val="358374"/>
                </a:solidFill>
              </a:rPr>
              <a:t>Proof:</a:t>
            </a:r>
            <a:endParaRPr lang="en-GB" sz="2400" dirty="0"/>
          </a:p>
          <a:p>
            <a:pPr marL="457200" indent="-457200">
              <a:spcAft>
                <a:spcPts val="1000"/>
              </a:spcAft>
              <a:buFont typeface="Arial" panose="020B0604020202020204" pitchFamily="34" charset="0"/>
              <a:buChar char="•"/>
            </a:pPr>
            <a:r>
              <a:rPr lang="en-GB" sz="2400" dirty="0"/>
              <a:t>Imagine (black-box) attacker </a:t>
            </a:r>
            <a:r>
              <a:rPr lang="en-GB" sz="2400" i="1" dirty="0">
                <a:solidFill>
                  <a:srgbClr val="358374"/>
                </a:solidFill>
              </a:rPr>
              <a:t>A</a:t>
            </a:r>
            <a:r>
              <a:rPr lang="en-GB" sz="2400" dirty="0"/>
              <a:t>, breaking X in the security game G</a:t>
            </a:r>
            <a:endParaRPr lang="en-GB" sz="2400" dirty="0">
              <a:solidFill>
                <a:schemeClr val="bg1"/>
              </a:solidFill>
            </a:endParaRPr>
          </a:p>
          <a:p>
            <a:pPr marL="457200" indent="-457200">
              <a:spcAft>
                <a:spcPts val="1000"/>
              </a:spcAft>
              <a:buFont typeface="Arial" panose="020B0604020202020204" pitchFamily="34" charset="0"/>
              <a:buChar char="•"/>
            </a:pPr>
            <a:r>
              <a:rPr lang="en-GB" sz="2400" dirty="0"/>
              <a:t>Construct reduction </a:t>
            </a:r>
            <a:r>
              <a:rPr lang="en-GB" sz="2400" i="1" dirty="0">
                <a:solidFill>
                  <a:srgbClr val="358374"/>
                </a:solidFill>
              </a:rPr>
              <a:t>B</a:t>
            </a:r>
            <a:r>
              <a:rPr lang="en-GB" sz="2400" dirty="0"/>
              <a:t> that uses </a:t>
            </a:r>
            <a:r>
              <a:rPr lang="en-GB" sz="2400" i="1" dirty="0">
                <a:solidFill>
                  <a:srgbClr val="358374"/>
                </a:solidFill>
              </a:rPr>
              <a:t>A</a:t>
            </a:r>
            <a:r>
              <a:rPr lang="en-GB" sz="2400" dirty="0"/>
              <a:t> to solve P</a:t>
            </a:r>
          </a:p>
        </p:txBody>
      </p:sp>
      <p:grpSp>
        <p:nvGrpSpPr>
          <p:cNvPr id="43" name="Group 42">
            <a:extLst>
              <a:ext uri="{FF2B5EF4-FFF2-40B4-BE49-F238E27FC236}">
                <a16:creationId xmlns:a16="http://schemas.microsoft.com/office/drawing/2014/main" id="{49BC7E46-A9EB-0E3A-7091-D1D856C0678D}"/>
              </a:ext>
            </a:extLst>
          </p:cNvPr>
          <p:cNvGrpSpPr/>
          <p:nvPr/>
        </p:nvGrpSpPr>
        <p:grpSpPr>
          <a:xfrm>
            <a:off x="9964213" y="4763997"/>
            <a:ext cx="1454868" cy="1564473"/>
            <a:chOff x="9029418" y="4487009"/>
            <a:chExt cx="1454868" cy="1564473"/>
          </a:xfrm>
        </p:grpSpPr>
        <p:pic>
          <p:nvPicPr>
            <p:cNvPr id="3" name="Picture 2" descr="A black and white image of a hacker using a computer&#10;&#10;Description automatically generated with low confidence">
              <a:extLst>
                <a:ext uri="{FF2B5EF4-FFF2-40B4-BE49-F238E27FC236}">
                  <a16:creationId xmlns:a16="http://schemas.microsoft.com/office/drawing/2014/main" id="{8A58CBFB-F46C-AE59-47AC-34314B808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418" y="4487009"/>
              <a:ext cx="1454868" cy="1346703"/>
            </a:xfrm>
            <a:prstGeom prst="rect">
              <a:avLst/>
            </a:prstGeom>
          </p:spPr>
        </p:pic>
        <p:sp>
          <p:nvSpPr>
            <p:cNvPr id="11" name="TextBox 10">
              <a:extLst>
                <a:ext uri="{FF2B5EF4-FFF2-40B4-BE49-F238E27FC236}">
                  <a16:creationId xmlns:a16="http://schemas.microsoft.com/office/drawing/2014/main" id="{FC0AC2C2-DA36-15CD-242A-79313940E780}"/>
                </a:ext>
              </a:extLst>
            </p:cNvPr>
            <p:cNvSpPr txBox="1"/>
            <p:nvPr/>
          </p:nvSpPr>
          <p:spPr>
            <a:xfrm>
              <a:off x="9837629" y="5343596"/>
              <a:ext cx="452503" cy="707886"/>
            </a:xfrm>
            <a:prstGeom prst="rect">
              <a:avLst/>
            </a:prstGeom>
            <a:noFill/>
          </p:spPr>
          <p:txBody>
            <a:bodyPr wrap="square">
              <a:spAutoFit/>
            </a:bodyPr>
            <a:lstStyle/>
            <a:p>
              <a:r>
                <a:rPr lang="en-US" sz="4000" i="1" dirty="0">
                  <a:solidFill>
                    <a:srgbClr val="358374"/>
                  </a:solidFill>
                </a:rPr>
                <a:t>A</a:t>
              </a:r>
              <a:endParaRPr lang="en-GB" sz="4000" dirty="0"/>
            </a:p>
          </p:txBody>
        </p:sp>
      </p:grpSp>
      <p:grpSp>
        <p:nvGrpSpPr>
          <p:cNvPr id="25" name="Group 24">
            <a:extLst>
              <a:ext uri="{FF2B5EF4-FFF2-40B4-BE49-F238E27FC236}">
                <a16:creationId xmlns:a16="http://schemas.microsoft.com/office/drawing/2014/main" id="{41233020-BB58-C83F-3758-32F12CF681B8}"/>
              </a:ext>
            </a:extLst>
          </p:cNvPr>
          <p:cNvGrpSpPr/>
          <p:nvPr/>
        </p:nvGrpSpPr>
        <p:grpSpPr>
          <a:xfrm>
            <a:off x="5458315" y="4230237"/>
            <a:ext cx="6109472" cy="1998757"/>
            <a:chOff x="7185884" y="4578306"/>
            <a:chExt cx="1334022" cy="1355460"/>
          </a:xfrm>
        </p:grpSpPr>
        <p:sp>
          <p:nvSpPr>
            <p:cNvPr id="26" name="Rectangle: Rounded Corners 25">
              <a:extLst>
                <a:ext uri="{FF2B5EF4-FFF2-40B4-BE49-F238E27FC236}">
                  <a16:creationId xmlns:a16="http://schemas.microsoft.com/office/drawing/2014/main" id="{C82DB948-3C77-0136-16B8-2A9221952428}"/>
                </a:ext>
              </a:extLst>
            </p:cNvPr>
            <p:cNvSpPr/>
            <p:nvPr/>
          </p:nvSpPr>
          <p:spPr>
            <a:xfrm>
              <a:off x="7185884" y="4587218"/>
              <a:ext cx="1334022" cy="1346548"/>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6D1796A-984D-AF04-5509-F89424A734A5}"/>
                </a:ext>
              </a:extLst>
            </p:cNvPr>
            <p:cNvSpPr txBox="1"/>
            <p:nvPr/>
          </p:nvSpPr>
          <p:spPr>
            <a:xfrm>
              <a:off x="7185884" y="4578306"/>
              <a:ext cx="1334022" cy="322729"/>
            </a:xfrm>
            <a:prstGeom prst="rect">
              <a:avLst/>
            </a:prstGeom>
            <a:noFill/>
          </p:spPr>
          <p:txBody>
            <a:bodyPr wrap="square">
              <a:spAutoFit/>
            </a:bodyPr>
            <a:lstStyle/>
            <a:p>
              <a:pPr algn="ctr"/>
              <a:r>
                <a:rPr lang="en-US" sz="2400" dirty="0">
                  <a:solidFill>
                    <a:srgbClr val="358374"/>
                  </a:solidFill>
                </a:rPr>
                <a:t>Reduction </a:t>
              </a:r>
              <a:r>
                <a:rPr lang="en-US" sz="2400" i="1" dirty="0">
                  <a:solidFill>
                    <a:srgbClr val="358374"/>
                  </a:solidFill>
                </a:rPr>
                <a:t>B</a:t>
              </a:r>
              <a:endParaRPr lang="en-GB" sz="2400" i="1" dirty="0">
                <a:solidFill>
                  <a:srgbClr val="358374"/>
                </a:solidFill>
              </a:endParaRPr>
            </a:p>
          </p:txBody>
        </p:sp>
      </p:grpSp>
      <p:grpSp>
        <p:nvGrpSpPr>
          <p:cNvPr id="28" name="Group 27">
            <a:extLst>
              <a:ext uri="{FF2B5EF4-FFF2-40B4-BE49-F238E27FC236}">
                <a16:creationId xmlns:a16="http://schemas.microsoft.com/office/drawing/2014/main" id="{B877B70A-7816-D936-94B8-498EBCB9B895}"/>
              </a:ext>
            </a:extLst>
          </p:cNvPr>
          <p:cNvGrpSpPr/>
          <p:nvPr/>
        </p:nvGrpSpPr>
        <p:grpSpPr>
          <a:xfrm>
            <a:off x="2637476" y="5064385"/>
            <a:ext cx="2416733" cy="1091487"/>
            <a:chOff x="8064218" y="4809995"/>
            <a:chExt cx="965200" cy="1091487"/>
          </a:xfrm>
        </p:grpSpPr>
        <p:cxnSp>
          <p:nvCxnSpPr>
            <p:cNvPr id="35" name="Straight Arrow Connector 34">
              <a:extLst>
                <a:ext uri="{FF2B5EF4-FFF2-40B4-BE49-F238E27FC236}">
                  <a16:creationId xmlns:a16="http://schemas.microsoft.com/office/drawing/2014/main" id="{AE688A4E-3656-F436-BA48-AE5B69314FFD}"/>
                </a:ext>
              </a:extLst>
            </p:cNvPr>
            <p:cNvCxnSpPr/>
            <p:nvPr/>
          </p:nvCxnSpPr>
          <p:spPr>
            <a:xfrm>
              <a:off x="8064218" y="5077216"/>
              <a:ext cx="965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BD2141-2E2A-C7EA-BF4A-D3244392577C}"/>
                </a:ext>
              </a:extLst>
            </p:cNvPr>
            <p:cNvCxnSpPr>
              <a:cxnSpLocks/>
            </p:cNvCxnSpPr>
            <p:nvPr/>
          </p:nvCxnSpPr>
          <p:spPr>
            <a:xfrm flipH="1">
              <a:off x="8064218" y="5599012"/>
              <a:ext cx="9652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352648-2CF7-4C09-1C17-CC96EE205C23}"/>
                </a:ext>
              </a:extLst>
            </p:cNvPr>
            <p:cNvSpPr txBox="1"/>
            <p:nvPr/>
          </p:nvSpPr>
          <p:spPr>
            <a:xfrm>
              <a:off x="8064218" y="4809995"/>
              <a:ext cx="965200" cy="338554"/>
            </a:xfrm>
            <a:prstGeom prst="rect">
              <a:avLst/>
            </a:prstGeom>
            <a:noFill/>
          </p:spPr>
          <p:txBody>
            <a:bodyPr wrap="square" rtlCol="0">
              <a:spAutoFit/>
            </a:bodyPr>
            <a:lstStyle/>
            <a:p>
              <a:pPr algn="ctr"/>
              <a:r>
                <a:rPr lang="en-GB" sz="1600" dirty="0"/>
                <a:t>P-instance</a:t>
              </a:r>
            </a:p>
          </p:txBody>
        </p:sp>
        <p:sp>
          <p:nvSpPr>
            <p:cNvPr id="32" name="TextBox 31">
              <a:extLst>
                <a:ext uri="{FF2B5EF4-FFF2-40B4-BE49-F238E27FC236}">
                  <a16:creationId xmlns:a16="http://schemas.microsoft.com/office/drawing/2014/main" id="{F165ACFF-D777-4B05-ED10-14B4744B27F5}"/>
                </a:ext>
              </a:extLst>
            </p:cNvPr>
            <p:cNvSpPr txBox="1"/>
            <p:nvPr/>
          </p:nvSpPr>
          <p:spPr>
            <a:xfrm>
              <a:off x="8064218" y="5562928"/>
              <a:ext cx="965200" cy="338554"/>
            </a:xfrm>
            <a:prstGeom prst="rect">
              <a:avLst/>
            </a:prstGeom>
            <a:noFill/>
          </p:spPr>
          <p:txBody>
            <a:bodyPr wrap="square" rtlCol="0">
              <a:spAutoFit/>
            </a:bodyPr>
            <a:lstStyle/>
            <a:p>
              <a:pPr algn="ctr"/>
              <a:r>
                <a:rPr lang="en-GB" sz="1600" dirty="0"/>
                <a:t>Solution for P-instance</a:t>
              </a:r>
            </a:p>
          </p:txBody>
        </p:sp>
      </p:grpSp>
      <p:grpSp>
        <p:nvGrpSpPr>
          <p:cNvPr id="37" name="Group 36">
            <a:extLst>
              <a:ext uri="{FF2B5EF4-FFF2-40B4-BE49-F238E27FC236}">
                <a16:creationId xmlns:a16="http://schemas.microsoft.com/office/drawing/2014/main" id="{19B9D29E-F4AA-D977-8AFE-24620B4472B4}"/>
              </a:ext>
            </a:extLst>
          </p:cNvPr>
          <p:cNvGrpSpPr/>
          <p:nvPr/>
        </p:nvGrpSpPr>
        <p:grpSpPr>
          <a:xfrm>
            <a:off x="8837726" y="5025354"/>
            <a:ext cx="1159354" cy="1091487"/>
            <a:chOff x="7870064" y="4809995"/>
            <a:chExt cx="1159354" cy="1091487"/>
          </a:xfrm>
        </p:grpSpPr>
        <p:cxnSp>
          <p:nvCxnSpPr>
            <p:cNvPr id="38" name="Straight Arrow Connector 37">
              <a:extLst>
                <a:ext uri="{FF2B5EF4-FFF2-40B4-BE49-F238E27FC236}">
                  <a16:creationId xmlns:a16="http://schemas.microsoft.com/office/drawing/2014/main" id="{43BE6BD6-2356-BCA2-CFAC-2A2DC070CAF1}"/>
                </a:ext>
              </a:extLst>
            </p:cNvPr>
            <p:cNvCxnSpPr>
              <a:cxnSpLocks/>
            </p:cNvCxnSpPr>
            <p:nvPr/>
          </p:nvCxnSpPr>
          <p:spPr>
            <a:xfrm flipH="1">
              <a:off x="7870064" y="5599012"/>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2139DAB-4790-DFA7-E7A9-FFD618BCB527}"/>
                </a:ext>
              </a:extLst>
            </p:cNvPr>
            <p:cNvGrpSpPr/>
            <p:nvPr/>
          </p:nvGrpSpPr>
          <p:grpSpPr>
            <a:xfrm>
              <a:off x="7870064" y="4809995"/>
              <a:ext cx="1159354" cy="584775"/>
              <a:chOff x="7870064" y="4809995"/>
              <a:chExt cx="1159354" cy="584775"/>
            </a:xfrm>
          </p:grpSpPr>
          <p:sp>
            <p:nvSpPr>
              <p:cNvPr id="41" name="TextBox 40">
                <a:extLst>
                  <a:ext uri="{FF2B5EF4-FFF2-40B4-BE49-F238E27FC236}">
                    <a16:creationId xmlns:a16="http://schemas.microsoft.com/office/drawing/2014/main" id="{E93B5FF2-2F50-E295-64EB-FBC9D36C2224}"/>
                  </a:ext>
                </a:extLst>
              </p:cNvPr>
              <p:cNvSpPr txBox="1"/>
              <p:nvPr/>
            </p:nvSpPr>
            <p:spPr>
              <a:xfrm>
                <a:off x="7870064" y="4809995"/>
                <a:ext cx="1159354" cy="584775"/>
              </a:xfrm>
              <a:prstGeom prst="rect">
                <a:avLst/>
              </a:prstGeom>
              <a:noFill/>
            </p:spPr>
            <p:txBody>
              <a:bodyPr wrap="square" rtlCol="0">
                <a:spAutoFit/>
              </a:bodyPr>
              <a:lstStyle/>
              <a:p>
                <a:pPr algn="ctr"/>
                <a:r>
                  <a:rPr lang="en-GB" sz="1600" dirty="0"/>
                  <a:t>X-instance</a:t>
                </a:r>
              </a:p>
            </p:txBody>
          </p:sp>
          <p:cxnSp>
            <p:nvCxnSpPr>
              <p:cNvPr id="42" name="Straight Arrow Connector 41">
                <a:extLst>
                  <a:ext uri="{FF2B5EF4-FFF2-40B4-BE49-F238E27FC236}">
                    <a16:creationId xmlns:a16="http://schemas.microsoft.com/office/drawing/2014/main" id="{3534EB90-0FA3-BA6D-B867-A8DA93DB60C9}"/>
                  </a:ext>
                </a:extLst>
              </p:cNvPr>
              <p:cNvCxnSpPr/>
              <p:nvPr/>
            </p:nvCxnSpPr>
            <p:spPr>
              <a:xfrm>
                <a:off x="7870064" y="5077216"/>
                <a:ext cx="11593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1BA6B33F-9180-BBA4-5151-1BE865CB16D5}"/>
                </a:ext>
              </a:extLst>
            </p:cNvPr>
            <p:cNvSpPr txBox="1"/>
            <p:nvPr/>
          </p:nvSpPr>
          <p:spPr>
            <a:xfrm>
              <a:off x="7870064" y="5562928"/>
              <a:ext cx="1159354" cy="338554"/>
            </a:xfrm>
            <a:prstGeom prst="rect">
              <a:avLst/>
            </a:prstGeom>
            <a:noFill/>
          </p:spPr>
          <p:txBody>
            <a:bodyPr wrap="square" rtlCol="0">
              <a:spAutoFit/>
            </a:bodyPr>
            <a:lstStyle/>
            <a:p>
              <a:pPr algn="ctr"/>
              <a:r>
                <a:rPr lang="en-GB" sz="1600" dirty="0"/>
                <a:t>break</a:t>
              </a:r>
            </a:p>
          </p:txBody>
        </p:sp>
      </p:grpSp>
      <p:sp>
        <p:nvSpPr>
          <p:cNvPr id="4" name="Rectangle: Rounded Corners 3">
            <a:extLst>
              <a:ext uri="{FF2B5EF4-FFF2-40B4-BE49-F238E27FC236}">
                <a16:creationId xmlns:a16="http://schemas.microsoft.com/office/drawing/2014/main" id="{B90B7569-B687-1EF8-522D-ABEAF538D2E8}"/>
              </a:ext>
            </a:extLst>
          </p:cNvPr>
          <p:cNvSpPr/>
          <p:nvPr/>
        </p:nvSpPr>
        <p:spPr>
          <a:xfrm>
            <a:off x="6064421" y="4857919"/>
            <a:ext cx="2577637" cy="1227412"/>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A2A975D-1054-420F-7731-95D6B9D2B5BA}"/>
              </a:ext>
            </a:extLst>
          </p:cNvPr>
          <p:cNvSpPr txBox="1"/>
          <p:nvPr/>
        </p:nvSpPr>
        <p:spPr>
          <a:xfrm>
            <a:off x="6064421" y="4849795"/>
            <a:ext cx="2577637" cy="1015663"/>
          </a:xfrm>
          <a:prstGeom prst="rect">
            <a:avLst/>
          </a:prstGeom>
          <a:noFill/>
        </p:spPr>
        <p:txBody>
          <a:bodyPr wrap="square">
            <a:spAutoFit/>
          </a:bodyPr>
          <a:lstStyle/>
          <a:p>
            <a:pPr algn="ctr"/>
            <a:r>
              <a:rPr lang="en-US" sz="2000" dirty="0">
                <a:solidFill>
                  <a:srgbClr val="358374"/>
                </a:solidFill>
              </a:rPr>
              <a:t>Use P-instance</a:t>
            </a:r>
          </a:p>
          <a:p>
            <a:pPr algn="ctr"/>
            <a:r>
              <a:rPr lang="en-US" sz="2000" dirty="0">
                <a:solidFill>
                  <a:srgbClr val="358374"/>
                </a:solidFill>
              </a:rPr>
              <a:t>to simulate security game</a:t>
            </a:r>
            <a:endParaRPr lang="en-GB" sz="2000" dirty="0">
              <a:solidFill>
                <a:srgbClr val="358374"/>
              </a:solidFill>
            </a:endParaRPr>
          </a:p>
        </p:txBody>
      </p:sp>
    </p:spTree>
    <p:extLst>
      <p:ext uri="{BB962C8B-B14F-4D97-AF65-F5344CB8AC3E}">
        <p14:creationId xmlns:p14="http://schemas.microsoft.com/office/powerpoint/2010/main" val="3626034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22630</TotalTime>
  <Words>7375</Words>
  <Application>Microsoft Office PowerPoint</Application>
  <PresentationFormat>Widescreen</PresentationFormat>
  <Paragraphs>1186</Paragraphs>
  <Slides>70</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Calibri Light</vt:lpstr>
      <vt:lpstr>Cambria Math</vt:lpstr>
      <vt:lpstr>LMMathSymbols9-Regular</vt:lpstr>
      <vt:lpstr>LMSans10-Regular</vt:lpstr>
      <vt:lpstr>Office Theme</vt:lpstr>
      <vt:lpstr>Provable security and the quantum random oracle model</vt:lpstr>
      <vt:lpstr>About me</vt:lpstr>
      <vt:lpstr>What will you learn from this talk?</vt:lpstr>
      <vt:lpstr>Why even bother with ‘security proofs’?</vt:lpstr>
      <vt:lpstr>The Provable Security paradigm</vt:lpstr>
      <vt:lpstr>The Provable Security paradigm</vt:lpstr>
      <vt:lpstr>The Provable Security paradigm</vt:lpstr>
      <vt:lpstr>Security ‘proofs’</vt:lpstr>
      <vt:lpstr>Security ‘proofs’</vt:lpstr>
      <vt:lpstr>Security ‘proofs’</vt:lpstr>
      <vt:lpstr>What is a random oracle (RO)?</vt:lpstr>
      <vt:lpstr>What is a random oracle (RO)?</vt:lpstr>
      <vt:lpstr>What is the random oracle model (ROM)?</vt:lpstr>
      <vt:lpstr>What is the random oracle model (ROM)?</vt:lpstr>
      <vt:lpstr>What is the random oracle model (ROM)?</vt:lpstr>
      <vt:lpstr>Perks of the random oracle model</vt:lpstr>
      <vt:lpstr>Practice example: ROs as one-way functions</vt:lpstr>
      <vt:lpstr>Practice example: ROs as one-way functions</vt:lpstr>
      <vt:lpstr>What will you learn from this talk?</vt:lpstr>
      <vt:lpstr>ROM designs in practice: NIST ‘competition’</vt:lpstr>
      <vt:lpstr>Not PKE, but ‘Key Encapsulation Mechanism’</vt:lpstr>
      <vt:lpstr>Not PKE, but ‘Key Encapsulation Mechanism’</vt:lpstr>
      <vt:lpstr>We want: Key indistinguishability</vt:lpstr>
      <vt:lpstr>We can use: one-way secure encryption</vt:lpstr>
      <vt:lpstr>How we do key encapsulation: FO ‘light’</vt:lpstr>
      <vt:lpstr>How we do key encapsulation: FO ‘light’</vt:lpstr>
      <vt:lpstr>ROM heuristic for FO ‘light’</vt:lpstr>
      <vt:lpstr>ROM heuristic for FO ‘light’</vt:lpstr>
      <vt:lpstr>ROM heuristic for FO ‘light’</vt:lpstr>
      <vt:lpstr>Strengthening the key encapsulation</vt:lpstr>
      <vt:lpstr>Strengthening the key encapsulation</vt:lpstr>
      <vt:lpstr>Strengthening the key encapsulation</vt:lpstr>
      <vt:lpstr>‘Full’ FO</vt:lpstr>
      <vt:lpstr>‘Full’ FO</vt:lpstr>
      <vt:lpstr>‘Full’ FO</vt:lpstr>
      <vt:lpstr>‘Full’ FO</vt:lpstr>
      <vt:lpstr>ROM heuristic for ‘full’ FO</vt:lpstr>
      <vt:lpstr>Simulating the decryption oracle without</vt:lpstr>
      <vt:lpstr>Summary: How did we use the RO perks?</vt:lpstr>
      <vt:lpstr>This heuristic seems weird.</vt:lpstr>
      <vt:lpstr>What will you learn from this talk?</vt:lpstr>
      <vt:lpstr>Quantum computers vs crypto</vt:lpstr>
      <vt:lpstr>Quantum computers vs crypto</vt:lpstr>
      <vt:lpstr>Quantum computers vs crypto</vt:lpstr>
      <vt:lpstr>Post-quantum security proofs</vt:lpstr>
      <vt:lpstr>Quantum bits</vt:lpstr>
      <vt:lpstr>Quantum bits</vt:lpstr>
      <vt:lpstr>Quantum bits</vt:lpstr>
      <vt:lpstr>Quantum bits</vt:lpstr>
      <vt:lpstr>Measuring quantum bits</vt:lpstr>
      <vt:lpstr>Measuring quantum bits</vt:lpstr>
      <vt:lpstr>Measuring quantum bits</vt:lpstr>
      <vt:lpstr>Quantum bitstrings</vt:lpstr>
      <vt:lpstr>Quantum bitstrings</vt:lpstr>
      <vt:lpstr>Quantum bitstrings</vt:lpstr>
      <vt:lpstr>Computing on quantum states</vt:lpstr>
      <vt:lpstr>Quantum-accessible random oracles (QROs)</vt:lpstr>
      <vt:lpstr>Quantum-accessible random oracles</vt:lpstr>
      <vt:lpstr>Quantum-accessible random oracles</vt:lpstr>
      <vt:lpstr>What about our Random Oracle perks?</vt:lpstr>
      <vt:lpstr>What about our Random Oracle perks?</vt:lpstr>
      <vt:lpstr>What about our Random Oracle perks?</vt:lpstr>
      <vt:lpstr>What about our Random Oracle perks?</vt:lpstr>
      <vt:lpstr>What about our Random Oracle perks?</vt:lpstr>
      <vt:lpstr>What about our Random Oracle perks?</vt:lpstr>
      <vt:lpstr>What about our Random Oracle perks?</vt:lpstr>
      <vt:lpstr>What about our Random Oracle perks?</vt:lpstr>
      <vt:lpstr>What about our Random Oracle perks?</vt:lpstr>
      <vt:lpstr>What about our Random Oracle perks?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Generic post-quantum public-key designs</dc:title>
  <dc:creator>Hövelmanns, Kathrin</dc:creator>
  <cp:lastModifiedBy>Hövelmanns, Kathrin</cp:lastModifiedBy>
  <cp:revision>60</cp:revision>
  <dcterms:created xsi:type="dcterms:W3CDTF">2022-09-26T08:45:23Z</dcterms:created>
  <dcterms:modified xsi:type="dcterms:W3CDTF">2023-06-09T19:47:37Z</dcterms:modified>
</cp:coreProperties>
</file>